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72" r:id="rId7"/>
    <p:sldId id="374" r:id="rId8"/>
    <p:sldId id="378" r:id="rId9"/>
    <p:sldId id="380" r:id="rId10"/>
    <p:sldId id="386" r:id="rId11"/>
    <p:sldId id="390" r:id="rId12"/>
    <p:sldId id="391" r:id="rId13"/>
    <p:sldId id="392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1" name="yt_shape_1102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20" name="yt_image_1102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3" name="yt_shape_11023"/>
          <p:cNvSpPr txBox="1"/>
          <p:nvPr/>
        </p:nvSpPr>
        <p:spPr>
          <a:xfrm>
            <a:off x="540000" y="1597583"/>
            <a:ext cx="907940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有理数的乘法法则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并把绝对值相乘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任何数与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相乘仍得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如果两个有理数的乘积为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我们称这两个有理数互为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3E1273-EF1D-652C-27E9-3B61F2A52723}"/>
              </a:ext>
            </a:extLst>
          </p:cNvPr>
          <p:cNvSpPr txBox="1"/>
          <p:nvPr/>
        </p:nvSpPr>
        <p:spPr>
          <a:xfrm>
            <a:off x="3040789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378340-65EE-59BF-C342-DD959E2E19F0}"/>
              </a:ext>
            </a:extLst>
          </p:cNvPr>
          <p:cNvSpPr txBox="1"/>
          <p:nvPr/>
        </p:nvSpPr>
        <p:spPr>
          <a:xfrm>
            <a:off x="5174389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异号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A288DF-E746-7185-B8B2-C3772DB6665A}"/>
              </a:ext>
            </a:extLst>
          </p:cNvPr>
          <p:cNvSpPr txBox="1"/>
          <p:nvPr/>
        </p:nvSpPr>
        <p:spPr>
          <a:xfrm>
            <a:off x="2735989" y="25017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667003-156A-1A71-C188-9415026B0071}"/>
              </a:ext>
            </a:extLst>
          </p:cNvPr>
          <p:cNvSpPr txBox="1"/>
          <p:nvPr/>
        </p:nvSpPr>
        <p:spPr>
          <a:xfrm>
            <a:off x="8298589" y="297724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5" name="yt_shape_11085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当温度每上升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某种金属丝伸长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003mm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4f96"/>
              </a:rPr>
              <a:t>当温度每下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金属丝缩短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003mm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的这种金属丝加热到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df83"/>
              </a:rPr>
              <a:t>再使它冷却降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金属丝长度经历了怎样的变化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最后的长度比原来长度伸长多少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的这种金属丝加热到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金属丝伸长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135mm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再使它冷却降温到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金属丝缩短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15mm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所以金属丝先伸长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135mm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再缩短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15mm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最后的长度比原来长度伸长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015mm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AF50F9-9BC3-675E-5DDC-768145E34D15}"/>
              </a:ext>
            </a:extLst>
          </p:cNvPr>
          <p:cNvSpPr txBox="1"/>
          <p:nvPr/>
        </p:nvSpPr>
        <p:spPr>
          <a:xfrm>
            <a:off x="450108" y="2279658"/>
            <a:ext cx="537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的这种金属丝加热到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A18D40-EF82-91FD-AE53-8C8F21135DB0}"/>
              </a:ext>
            </a:extLst>
          </p:cNvPr>
          <p:cNvSpPr txBox="1"/>
          <p:nvPr/>
        </p:nvSpPr>
        <p:spPr>
          <a:xfrm>
            <a:off x="450108" y="2755146"/>
            <a:ext cx="613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金属丝伸长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FC4DFC-ABBF-07BA-3244-A10654707979}"/>
              </a:ext>
            </a:extLst>
          </p:cNvPr>
          <p:cNvSpPr txBox="1"/>
          <p:nvPr/>
        </p:nvSpPr>
        <p:spPr>
          <a:xfrm>
            <a:off x="450108" y="3230634"/>
            <a:ext cx="354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再使它冷却降温到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C7D154-4449-D66E-2E39-73C77A3179A5}"/>
              </a:ext>
            </a:extLst>
          </p:cNvPr>
          <p:cNvSpPr txBox="1"/>
          <p:nvPr/>
        </p:nvSpPr>
        <p:spPr>
          <a:xfrm>
            <a:off x="450108" y="3706122"/>
            <a:ext cx="598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金属丝缩短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72D8B6-3CAD-09BE-221A-54651217CF81}"/>
              </a:ext>
            </a:extLst>
          </p:cNvPr>
          <p:cNvSpPr txBox="1"/>
          <p:nvPr/>
        </p:nvSpPr>
        <p:spPr>
          <a:xfrm>
            <a:off x="450108" y="4181610"/>
            <a:ext cx="415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所以金属丝先伸长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C2A7C6-5B51-B0DA-4660-A9561A59130B}"/>
              </a:ext>
            </a:extLst>
          </p:cNvPr>
          <p:cNvSpPr txBox="1"/>
          <p:nvPr/>
        </p:nvSpPr>
        <p:spPr>
          <a:xfrm>
            <a:off x="450108" y="4657098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再缩短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8A223C-AC2E-D0B3-12E9-D5EE0DC5F2FE}"/>
              </a:ext>
            </a:extLst>
          </p:cNvPr>
          <p:cNvSpPr txBox="1"/>
          <p:nvPr/>
        </p:nvSpPr>
        <p:spPr>
          <a:xfrm>
            <a:off x="450108" y="5132586"/>
            <a:ext cx="751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最后的长度比原来长度伸长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015mm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7" name="yt_shape_11087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张写着不同数的卡片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请你按要求抽出卡片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解答下面的问题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从中抽出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张卡片上数的乘积最大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乘积的最大值为多少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所以乘积的最大值为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090" name="yt_image_11090" title="H_27.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4019" y="2010970"/>
            <a:ext cx="4357980" cy="34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2" name="yt_shape_11092"/>
          <p:cNvSpPr txBox="1"/>
          <p:nvPr/>
        </p:nvSpPr>
        <p:spPr>
          <a:xfrm>
            <a:off x="540000" y="2970204"/>
            <a:ext cx="1061829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从中抽出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张卡片上数的乘积最小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乘积的最小值为多少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所以乘积的最小值为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25D002-A386-2865-4D62-32CDAADAE363}"/>
              </a:ext>
            </a:extLst>
          </p:cNvPr>
          <p:cNvSpPr txBox="1"/>
          <p:nvPr/>
        </p:nvSpPr>
        <p:spPr>
          <a:xfrm>
            <a:off x="450108" y="180417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71036F-916E-54F4-E5EF-4CE1C9F88788}"/>
              </a:ext>
            </a:extLst>
          </p:cNvPr>
          <p:cNvSpPr txBox="1"/>
          <p:nvPr/>
        </p:nvSpPr>
        <p:spPr>
          <a:xfrm>
            <a:off x="450108" y="2279658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所以乘积的最大值为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200394-3439-7CDD-1256-8779DA212400}"/>
              </a:ext>
            </a:extLst>
          </p:cNvPr>
          <p:cNvSpPr txBox="1"/>
          <p:nvPr/>
        </p:nvSpPr>
        <p:spPr>
          <a:xfrm>
            <a:off x="449989" y="3398886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FB34A2-0B52-9B66-20B8-ED70DE2584B9}"/>
              </a:ext>
            </a:extLst>
          </p:cNvPr>
          <p:cNvSpPr txBox="1"/>
          <p:nvPr/>
        </p:nvSpPr>
        <p:spPr>
          <a:xfrm>
            <a:off x="449989" y="3874374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所以乘积的最小值为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7" name="yt_shape_11097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96" name="yt_image_11096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99" name="yt_shape_11099"/>
              <p:cNvSpPr txBox="1"/>
              <p:nvPr/>
            </p:nvSpPr>
            <p:spPr>
              <a:xfrm>
                <a:off x="540119" y="1597583"/>
                <a:ext cx="11492915" cy="2813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合肥四十二中月考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是不等于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2ef5,isEnd"/>
                  </a:rPr>
                  <a:t>差倒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差倒数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差倒数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b0e4,isEnd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差倒数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差倒数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差倒数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b24d,isEnd"/>
                  </a:rPr>
                  <a:t>试计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；…；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按照这个规律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099" name="yt_shape_110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813912"/>
              </a:xfrm>
              <a:prstGeom prst="rect">
                <a:avLst/>
              </a:prstGeom>
              <a:blipFill>
                <a:blip r:embed="rId3"/>
                <a:stretch>
                  <a:fillRect l="-1645" b="-28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3D75E5-6FD7-D9B3-EE79-897CB629C04A}"/>
                  </a:ext>
                </a:extLst>
              </p:cNvPr>
              <p:cNvSpPr txBox="1"/>
              <p:nvPr/>
            </p:nvSpPr>
            <p:spPr>
              <a:xfrm>
                <a:off x="2001096" y="3702475"/>
                <a:ext cx="66109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5, 'hasSerialNum': 1, 'mathAnswerShape': 1}">
                <a:extLst>
                  <a:ext uri="{FF2B5EF4-FFF2-40B4-BE49-F238E27FC236}">
                    <a16:creationId xmlns:a16="http://schemas.microsoft.com/office/drawing/2014/main" id="{483D75E5-6FD7-D9B3-EE79-897CB629C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1096" y="3702475"/>
                <a:ext cx="661099" cy="7286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3563A93-1F74-8DC2-DAC0-9264E471D3C7}"/>
              </a:ext>
            </a:extLst>
          </p:cNvPr>
          <p:cNvCxnSpPr/>
          <p:nvPr/>
        </p:nvCxnSpPr>
        <p:spPr>
          <a:xfrm>
            <a:off x="1738682" y="4403331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180E72EC-B757-7E99-398D-89CA77399A6F}"/>
              </a:ext>
            </a:extLst>
          </p:cNvPr>
          <p:cNvSpPr txBox="1"/>
          <p:nvPr/>
        </p:nvSpPr>
        <p:spPr>
          <a:xfrm>
            <a:off x="3680671" y="3702475"/>
            <a:ext cx="637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9EB5B7-15D3-E5FF-BB7C-6D4E049A3384}"/>
                  </a:ext>
                </a:extLst>
              </p:cNvPr>
              <p:cNvSpPr txBox="1"/>
              <p:nvPr/>
            </p:nvSpPr>
            <p:spPr>
              <a:xfrm>
                <a:off x="5336433" y="3702475"/>
                <a:ext cx="10135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25, 'hasSerialNum': 1, 'mathAnswerShape': 1}">
                <a:extLst>
                  <a:ext uri="{FF2B5EF4-FFF2-40B4-BE49-F238E27FC236}">
                    <a16:creationId xmlns:a16="http://schemas.microsoft.com/office/drawing/2014/main" id="{659EB5B7-15D3-E5FF-BB7C-6D4E049A33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433" y="3702475"/>
                <a:ext cx="1013524" cy="728612"/>
              </a:xfrm>
              <a:prstGeom prst="rect">
                <a:avLst/>
              </a:prstGeom>
              <a:blipFill>
                <a:blip r:embed="rId5"/>
                <a:stretch>
                  <a:fillRect l="-898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9FC0BF9-07B1-A302-42C7-9924DE57F5FB}"/>
              </a:ext>
            </a:extLst>
          </p:cNvPr>
          <p:cNvCxnSpPr/>
          <p:nvPr/>
        </p:nvCxnSpPr>
        <p:spPr>
          <a:xfrm>
            <a:off x="5121644" y="4403331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F5D20A7B-8570-41D8-391C-D6F77B70AE2A}"/>
              </a:ext>
            </a:extLst>
          </p:cNvPr>
          <p:cNvSpPr txBox="1"/>
          <p:nvPr/>
        </p:nvSpPr>
        <p:spPr>
          <a:xfrm>
            <a:off x="10416432" y="3702475"/>
            <a:ext cx="6372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8" name="yt_shape_1102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27" name="yt_image_11027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0" name="yt_shape_11030"/>
          <p:cNvSpPr txBox="1"/>
          <p:nvPr/>
        </p:nvSpPr>
        <p:spPr>
          <a:xfrm>
            <a:off x="540000" y="1603297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有理数的乘法法则及应用</a:t>
            </a:r>
          </a:p>
        </p:txBody>
      </p:sp>
      <p:sp>
        <p:nvSpPr>
          <p:cNvPr id="11031" name="yt_shape_11031"/>
          <p:cNvSpPr txBox="1"/>
          <p:nvPr/>
        </p:nvSpPr>
        <p:spPr>
          <a:xfrm>
            <a:off x="540000" y="2102862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下列算式中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积为正数的是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32" name="yt_table_110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983505"/>
              </p:ext>
            </p:extLst>
          </p:nvPr>
        </p:nvGraphicFramePr>
        <p:xfrm>
          <a:off x="540056" y="2582165"/>
          <a:ext cx="7792085" cy="950976"/>
        </p:xfrm>
        <a:graphic>
          <a:graphicData uri="http://schemas.openxmlformats.org/drawingml/2006/table">
            <a:tbl>
              <a:tblPr/>
              <a:tblGrid>
                <a:gridCol w="4871085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34" name="yt_shape_11034"/>
              <p:cNvSpPr txBox="1"/>
              <p:nvPr/>
            </p:nvSpPr>
            <p:spPr>
              <a:xfrm>
                <a:off x="540000" y="3583719"/>
                <a:ext cx="868186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天津市中考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1034" name="yt_shape_1103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83719"/>
                <a:ext cx="8681864" cy="638893"/>
              </a:xfrm>
              <a:prstGeom prst="rect">
                <a:avLst/>
              </a:prstGeom>
              <a:blipFill>
                <a:blip r:embed="rId3"/>
                <a:stretch>
                  <a:fillRect l="-2177" r="-112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36" name="yt_table_11036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8131728"/>
                  </p:ext>
                </p:extLst>
              </p:nvPr>
            </p:nvGraphicFramePr>
            <p:xfrm>
              <a:off x="540056" y="4273400"/>
              <a:ext cx="8124191" cy="640017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20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036" name="yt_table_11036" descr="{&quot;rangeId&quot;:6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8131728"/>
                  </p:ext>
                </p:extLst>
              </p:nvPr>
            </p:nvGraphicFramePr>
            <p:xfrm>
              <a:off x="540056" y="4273400"/>
              <a:ext cx="8124191" cy="640017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20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0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04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2938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5988" r="-5752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240318">
            <a:extLst>
              <a:ext uri="{FF2B5EF4-FFF2-40B4-BE49-F238E27FC236}">
                <a16:creationId xmlns:a16="http://schemas.microsoft.com/office/drawing/2014/main" id="{E0530254-A5DE-6E8C-E40F-F57F4012E1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66F1D3-5E95-6B16-F2CF-D1F102E20FBB}"/>
              </a:ext>
            </a:extLst>
          </p:cNvPr>
          <p:cNvSpPr txBox="1"/>
          <p:nvPr/>
        </p:nvSpPr>
        <p:spPr>
          <a:xfrm>
            <a:off x="5098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B23363-61BD-3A31-701D-8479CB469309}"/>
              </a:ext>
            </a:extLst>
          </p:cNvPr>
          <p:cNvSpPr txBox="1"/>
          <p:nvPr/>
        </p:nvSpPr>
        <p:spPr>
          <a:xfrm>
            <a:off x="8217626" y="3536913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7" name="yt_shape_11037"/>
          <p:cNvSpPr txBox="1"/>
          <p:nvPr/>
        </p:nvSpPr>
        <p:spPr>
          <a:xfrm>
            <a:off x="540000" y="90000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038" name="yt_table_11038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045692"/>
              </p:ext>
            </p:extLst>
          </p:nvPr>
        </p:nvGraphicFramePr>
        <p:xfrm>
          <a:off x="540000" y="1531667"/>
          <a:ext cx="11111997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积的符号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绝对值的积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040" name="yt_shape_11040"/>
          <p:cNvSpPr txBox="1"/>
          <p:nvPr/>
        </p:nvSpPr>
        <p:spPr>
          <a:xfrm>
            <a:off x="540000" y="4416470"/>
            <a:ext cx="108122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041" name="yt_image_11041" title="H_19.4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1396" y="5048137"/>
            <a:ext cx="2989206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3" name="yt_shape_11043"/>
          <p:cNvSpPr txBox="1"/>
          <p:nvPr/>
        </p:nvSpPr>
        <p:spPr>
          <a:xfrm>
            <a:off x="540000" y="5345758"/>
            <a:ext cx="76399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CCA5F6-5C73-16DE-F667-4FE5940BF98B}"/>
              </a:ext>
            </a:extLst>
          </p:cNvPr>
          <p:cNvSpPr txBox="1"/>
          <p:nvPr/>
        </p:nvSpPr>
        <p:spPr>
          <a:xfrm>
            <a:off x="5867497" y="223842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A861DA-7333-0EFF-7607-E6D44E9F9305}"/>
              </a:ext>
            </a:extLst>
          </p:cNvPr>
          <p:cNvSpPr txBox="1"/>
          <p:nvPr/>
        </p:nvSpPr>
        <p:spPr>
          <a:xfrm>
            <a:off x="8061458" y="224795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A0D12E-6DF6-448F-03C9-1608436C5633}"/>
              </a:ext>
            </a:extLst>
          </p:cNvPr>
          <p:cNvSpPr txBox="1"/>
          <p:nvPr/>
        </p:nvSpPr>
        <p:spPr>
          <a:xfrm>
            <a:off x="10283996" y="224795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EEF7E7-FEBF-FDFE-3AD6-78674D4F800F}"/>
              </a:ext>
            </a:extLst>
          </p:cNvPr>
          <p:cNvSpPr txBox="1"/>
          <p:nvPr/>
        </p:nvSpPr>
        <p:spPr>
          <a:xfrm>
            <a:off x="5867497" y="279583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4B85DD-41BB-9663-3541-3CD18343CC7E}"/>
              </a:ext>
            </a:extLst>
          </p:cNvPr>
          <p:cNvSpPr txBox="1"/>
          <p:nvPr/>
        </p:nvSpPr>
        <p:spPr>
          <a:xfrm>
            <a:off x="8061458" y="280535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C46D29-6702-0703-2665-FBF0BA2DFDC3}"/>
              </a:ext>
            </a:extLst>
          </p:cNvPr>
          <p:cNvSpPr txBox="1"/>
          <p:nvPr/>
        </p:nvSpPr>
        <p:spPr>
          <a:xfrm>
            <a:off x="10283996" y="280535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EDA2CA-EEB8-F87E-9911-2355D181BDA2}"/>
              </a:ext>
            </a:extLst>
          </p:cNvPr>
          <p:cNvSpPr txBox="1"/>
          <p:nvPr/>
        </p:nvSpPr>
        <p:spPr>
          <a:xfrm>
            <a:off x="5867497" y="330108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F8ED30-72DB-2346-333E-D7C04B7A7439}"/>
              </a:ext>
            </a:extLst>
          </p:cNvPr>
          <p:cNvSpPr txBox="1"/>
          <p:nvPr/>
        </p:nvSpPr>
        <p:spPr>
          <a:xfrm>
            <a:off x="8061458" y="338180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C5AAE38-E60C-F20B-6B11-B8C3BE78B4CC}"/>
              </a:ext>
            </a:extLst>
          </p:cNvPr>
          <p:cNvSpPr txBox="1"/>
          <p:nvPr/>
        </p:nvSpPr>
        <p:spPr>
          <a:xfrm>
            <a:off x="10160171" y="338180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C7A249-09A3-F991-D75F-622B4968087A}"/>
              </a:ext>
            </a:extLst>
          </p:cNvPr>
          <p:cNvSpPr txBox="1"/>
          <p:nvPr/>
        </p:nvSpPr>
        <p:spPr>
          <a:xfrm>
            <a:off x="5867497" y="386801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030381-A2FC-5991-AEC6-EECB4CC49281}"/>
              </a:ext>
            </a:extLst>
          </p:cNvPr>
          <p:cNvSpPr txBox="1"/>
          <p:nvPr/>
        </p:nvSpPr>
        <p:spPr>
          <a:xfrm>
            <a:off x="8061458" y="393921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A0FDF23-529B-5F7F-C2B4-2B9ABABC1ECD}"/>
              </a:ext>
            </a:extLst>
          </p:cNvPr>
          <p:cNvSpPr txBox="1"/>
          <p:nvPr/>
        </p:nvSpPr>
        <p:spPr>
          <a:xfrm>
            <a:off x="10160171" y="39392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3B1D026-6E7C-D012-9DB9-A2AB6CC13E15}"/>
              </a:ext>
            </a:extLst>
          </p:cNvPr>
          <p:cNvSpPr txBox="1"/>
          <p:nvPr/>
        </p:nvSpPr>
        <p:spPr>
          <a:xfrm>
            <a:off x="1899377" y="529895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96EC1AB-EA4D-BE30-F244-1CF094662CA5}"/>
              </a:ext>
            </a:extLst>
          </p:cNvPr>
          <p:cNvSpPr txBox="1"/>
          <p:nvPr/>
        </p:nvSpPr>
        <p:spPr>
          <a:xfrm>
            <a:off x="4509227" y="529895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1D02039-C71E-E99A-AC00-3AEEFB5A0F5B}"/>
              </a:ext>
            </a:extLst>
          </p:cNvPr>
          <p:cNvSpPr txBox="1"/>
          <p:nvPr/>
        </p:nvSpPr>
        <p:spPr>
          <a:xfrm>
            <a:off x="7101614" y="529895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44" name="yt_shape_11044"/>
              <p:cNvSpPr txBox="1"/>
              <p:nvPr/>
            </p:nvSpPr>
            <p:spPr>
              <a:xfrm>
                <a:off x="540000" y="900000"/>
                <a:ext cx="3683701" cy="39273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44" name="yt_shape_11044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683701" cy="3927357"/>
              </a:xfrm>
              <a:prstGeom prst="rect">
                <a:avLst/>
              </a:prstGeom>
              <a:blipFill>
                <a:blip r:embed="rId2"/>
                <a:stretch>
                  <a:fillRect l="-5132" t="-1398" r="-3974" b="-1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2D2BCA-C459-B44A-D918-6BEE52E6ABB5}"/>
              </a:ext>
            </a:extLst>
          </p:cNvPr>
          <p:cNvSpPr txBox="1"/>
          <p:nvPr/>
        </p:nvSpPr>
        <p:spPr>
          <a:xfrm>
            <a:off x="449989" y="1804170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60B5D2-43E4-677E-9907-AAD1302FF2DD}"/>
              </a:ext>
            </a:extLst>
          </p:cNvPr>
          <p:cNvSpPr txBox="1"/>
          <p:nvPr/>
        </p:nvSpPr>
        <p:spPr>
          <a:xfrm>
            <a:off x="1631504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2FF7ED-B73E-4A6A-D9AF-1DCD030411B7}"/>
                  </a:ext>
                </a:extLst>
              </p:cNvPr>
              <p:cNvSpPr txBox="1"/>
              <p:nvPr/>
            </p:nvSpPr>
            <p:spPr>
              <a:xfrm>
                <a:off x="449989" y="3430596"/>
                <a:ext cx="349954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}">
                <a:extLst>
                  <a:ext uri="{FF2B5EF4-FFF2-40B4-BE49-F238E27FC236}">
                    <a16:creationId xmlns:a16="http://schemas.microsoft.com/office/drawing/2014/main" id="{9C2FF7ED-B73E-4A6A-D9AF-1DCD030411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0596"/>
                <a:ext cx="3499548" cy="769061"/>
              </a:xfrm>
              <a:prstGeom prst="rect">
                <a:avLst/>
              </a:prstGeom>
              <a:blipFill>
                <a:blip r:embed="rId3"/>
                <a:stretch>
                  <a:fillRect l="-2787" r="-261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25D1F3-3959-DFC2-1355-2FD3D4FE7772}"/>
                  </a:ext>
                </a:extLst>
              </p:cNvPr>
              <p:cNvSpPr txBox="1"/>
              <p:nvPr/>
            </p:nvSpPr>
            <p:spPr>
              <a:xfrm>
                <a:off x="1631504" y="4106045"/>
                <a:ext cx="8611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25D1F3-3959-DFC2-1355-2FD3D4FE77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106045"/>
                <a:ext cx="861124" cy="730136"/>
              </a:xfrm>
              <a:prstGeom prst="rect">
                <a:avLst/>
              </a:prstGeom>
              <a:blipFill>
                <a:blip r:embed="rId4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1" name="yt_shape_11051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计算器的使用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52" name="yt_shape_11052"/>
              <p:cNvSpPr txBox="1"/>
              <p:nvPr/>
            </p:nvSpPr>
            <p:spPr>
              <a:xfrm>
                <a:off x="540000" y="1399565"/>
                <a:ext cx="10275249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操作如下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显示结果为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052" name="yt_shape_11052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10275249" cy="640625"/>
              </a:xfrm>
              <a:prstGeom prst="rect">
                <a:avLst/>
              </a:prstGeom>
              <a:blipFill>
                <a:blip r:embed="rId2"/>
                <a:stretch>
                  <a:fillRect l="-1840" r="-83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055" name="yt_table_11055_skip" title="H_50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8849860"/>
                  </p:ext>
                </p:extLst>
              </p:nvPr>
            </p:nvGraphicFramePr>
            <p:xfrm>
              <a:off x="540056" y="3002658"/>
              <a:ext cx="7881304" cy="642366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0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07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2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055" name="yt_table_11055_skip" title="H_50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8849860"/>
                  </p:ext>
                </p:extLst>
              </p:nvPr>
            </p:nvGraphicFramePr>
            <p:xfrm>
              <a:off x="540056" y="3002658"/>
              <a:ext cx="7881304" cy="642366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205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0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07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208"/>
                        </a:ext>
                      </a:extLst>
                    </a:gridCol>
                  </a:tblGrid>
                  <a:tr h="6423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1950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9469" r="-16224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8824" r="-6176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6190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054" name="yt_image_11054_skip" title="H_63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4284" y="2124844"/>
            <a:ext cx="392184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240416">
            <a:extLst>
              <a:ext uri="{FF2B5EF4-FFF2-40B4-BE49-F238E27FC236}">
                <a16:creationId xmlns:a16="http://schemas.microsoft.com/office/drawing/2014/main" id="{DD24C52B-3B44-84FC-2781-EC0CEAF334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2EBB64-22CE-40BF-515B-268051EF6224}"/>
              </a:ext>
            </a:extLst>
          </p:cNvPr>
          <p:cNvSpPr txBox="1"/>
          <p:nvPr/>
        </p:nvSpPr>
        <p:spPr>
          <a:xfrm>
            <a:off x="9813064" y="1352759"/>
            <a:ext cx="383286" cy="7280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6" name="yt_shape_11056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</a:t>
            </a:r>
          </a:p>
        </p:txBody>
      </p:sp>
      <p:sp>
        <p:nvSpPr>
          <p:cNvPr id="11057" name="yt_shape_11057"/>
          <p:cNvSpPr txBox="1"/>
          <p:nvPr/>
        </p:nvSpPr>
        <p:spPr>
          <a:xfrm>
            <a:off x="540000" y="1399565"/>
            <a:ext cx="36083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58" name="yt_table_11058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0609493"/>
                  </p:ext>
                </p:extLst>
              </p:nvPr>
            </p:nvGraphicFramePr>
            <p:xfrm>
              <a:off x="540056" y="1878868"/>
              <a:ext cx="10219691" cy="635572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209"/>
                        </a:ext>
                      </a:extLst>
                    </a:gridCol>
                    <a:gridCol w="2862580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  <a:gridCol w="3243580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  <a:gridCol w="1538288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058" name="yt_table_11058" descr="{&quot;rangeId&quot;:13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0609493"/>
                  </p:ext>
                </p:extLst>
              </p:nvPr>
            </p:nvGraphicFramePr>
            <p:xfrm>
              <a:off x="540056" y="1878868"/>
              <a:ext cx="10219691" cy="635572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209"/>
                        </a:ext>
                      </a:extLst>
                    </a:gridCol>
                    <a:gridCol w="2862580">
                      <a:extLst>
                        <a:ext uri="{9D8B030D-6E8A-4147-A177-3AD203B41FA5}">
                          <a16:colId xmlns:a16="http://schemas.microsoft.com/office/drawing/2014/main" val="10210"/>
                        </a:ext>
                      </a:extLst>
                    </a:gridCol>
                    <a:gridCol w="3243580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  <a:gridCol w="1538288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6324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059" name="yt_shape_11059"/>
          <p:cNvSpPr txBox="1"/>
          <p:nvPr/>
        </p:nvSpPr>
        <p:spPr>
          <a:xfrm>
            <a:off x="540000" y="2565087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宣城市宣州区校级月考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下列各组数中互为倒数的是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60" name="yt_table_11060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2804063"/>
                  </p:ext>
                </p:extLst>
              </p:nvPr>
            </p:nvGraphicFramePr>
            <p:xfrm>
              <a:off x="540056" y="3044390"/>
              <a:ext cx="7634923" cy="1059943"/>
            </p:xfrm>
            <a:graphic>
              <a:graphicData uri="http://schemas.openxmlformats.org/drawingml/2006/table">
                <a:tbl>
                  <a:tblPr/>
                  <a:tblGrid>
                    <a:gridCol w="5437823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  <a:gridCol w="2197100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060" name="yt_table_11060" descr="{&quot;rangeId&quot;:14,&quot;type&quot;:&quot;Option&quot;}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2804063"/>
                  </p:ext>
                </p:extLst>
              </p:nvPr>
            </p:nvGraphicFramePr>
            <p:xfrm>
              <a:off x="540056" y="3044390"/>
              <a:ext cx="7634923" cy="1059943"/>
            </p:xfrm>
            <a:graphic>
              <a:graphicData uri="http://schemas.openxmlformats.org/drawingml/2006/table">
                <a:tbl>
                  <a:tblPr/>
                  <a:tblGrid>
                    <a:gridCol w="5437823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  <a:gridCol w="2197100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40426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47368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061" name="yt_shape_11061"/>
          <p:cNvSpPr txBox="1"/>
          <p:nvPr/>
        </p:nvSpPr>
        <p:spPr>
          <a:xfrm>
            <a:off x="540000" y="4154887"/>
            <a:ext cx="6801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62" name="yt_table_11062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5129626"/>
                  </p:ext>
                </p:extLst>
              </p:nvPr>
            </p:nvGraphicFramePr>
            <p:xfrm>
              <a:off x="540056" y="4634190"/>
              <a:ext cx="10214928" cy="632714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862580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324358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062" name="yt_table_11062" descr="{&quot;rangeId&quot;:15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5129626"/>
                  </p:ext>
                </p:extLst>
              </p:nvPr>
            </p:nvGraphicFramePr>
            <p:xfrm>
              <a:off x="540056" y="4634190"/>
              <a:ext cx="10214928" cy="632714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862580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324358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7857" r="-47368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65476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240497">
            <a:extLst>
              <a:ext uri="{FF2B5EF4-FFF2-40B4-BE49-F238E27FC236}">
                <a16:creationId xmlns:a16="http://schemas.microsoft.com/office/drawing/2014/main" id="{59E63E71-0145-DC86-3073-D391BB8014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610926-C480-03FA-C214-CE3266344682}"/>
              </a:ext>
            </a:extLst>
          </p:cNvPr>
          <p:cNvSpPr txBox="1"/>
          <p:nvPr/>
        </p:nvSpPr>
        <p:spPr>
          <a:xfrm>
            <a:off x="3193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9690A3-42AC-3CBC-C6A1-4B9F95451E6C}"/>
              </a:ext>
            </a:extLst>
          </p:cNvPr>
          <p:cNvSpPr txBox="1"/>
          <p:nvPr/>
        </p:nvSpPr>
        <p:spPr>
          <a:xfrm>
            <a:off x="8755789" y="2518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B66581-615F-ABDC-24EC-56DBD96B54CE}"/>
              </a:ext>
            </a:extLst>
          </p:cNvPr>
          <p:cNvSpPr txBox="1"/>
          <p:nvPr/>
        </p:nvSpPr>
        <p:spPr>
          <a:xfrm>
            <a:off x="6355489" y="41080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3" name="yt_shape_11063"/>
          <p:cNvSpPr txBox="1"/>
          <p:nvPr/>
        </p:nvSpPr>
        <p:spPr>
          <a:xfrm>
            <a:off x="540000" y="900000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64" name="yt_table_110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105707"/>
              </p:ext>
            </p:extLst>
          </p:nvPr>
        </p:nvGraphicFramePr>
        <p:xfrm>
          <a:off x="540056" y="1379303"/>
          <a:ext cx="7248843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314960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的相反数是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的绝对值是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的倒数是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66" name="yt_shape_11066"/>
              <p:cNvSpPr txBox="1"/>
              <p:nvPr/>
            </p:nvSpPr>
            <p:spPr>
              <a:xfrm>
                <a:off x="540000" y="2380857"/>
                <a:ext cx="7035580" cy="18037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写出下列各数的倒数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它们的倒数分别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66" name="yt_shape_11066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0857"/>
                <a:ext cx="7035580" cy="1803764"/>
              </a:xfrm>
              <a:prstGeom prst="rect">
                <a:avLst/>
              </a:prstGeom>
              <a:blipFill>
                <a:blip r:embed="rId2"/>
                <a:stretch>
                  <a:fillRect l="-2686" t="-3051" r="-1560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B092D8-EBF5-526D-9D0B-5F625B400E41}"/>
              </a:ext>
            </a:extLst>
          </p:cNvPr>
          <p:cNvSpPr txBox="1"/>
          <p:nvPr/>
        </p:nvSpPr>
        <p:spPr>
          <a:xfrm>
            <a:off x="6622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11FC53-3E43-0990-C040-814F64675553}"/>
                  </a:ext>
                </a:extLst>
              </p:cNvPr>
              <p:cNvSpPr txBox="1"/>
              <p:nvPr/>
            </p:nvSpPr>
            <p:spPr>
              <a:xfrm>
                <a:off x="449989" y="3484417"/>
                <a:ext cx="714762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它们的倒数分别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7A11FC53-3E43-0990-C040-814F646755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84417"/>
                <a:ext cx="7147623" cy="729565"/>
              </a:xfrm>
              <a:prstGeom prst="rect">
                <a:avLst/>
              </a:prstGeom>
              <a:blipFill>
                <a:blip r:embed="rId3"/>
                <a:stretch>
                  <a:fillRect l="-1365" r="-128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2" name="yt_shape_1107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71" name="yt_image_11071" title="H_50.4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4" name="yt_shape_11074"/>
          <p:cNvSpPr txBox="1"/>
          <p:nvPr/>
        </p:nvSpPr>
        <p:spPr>
          <a:xfrm>
            <a:off x="540000" y="1591869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倒数等于它本身的数是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75" name="yt_table_110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956344"/>
              </p:ext>
            </p:extLst>
          </p:nvPr>
        </p:nvGraphicFramePr>
        <p:xfrm>
          <a:off x="540056" y="2071172"/>
          <a:ext cx="4353243" cy="950976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</a:tbl>
          </a:graphicData>
        </a:graphic>
      </p:graphicFrame>
      <p:sp>
        <p:nvSpPr>
          <p:cNvPr id="11077" name="yt_shape_11077"/>
          <p:cNvSpPr txBox="1"/>
          <p:nvPr/>
        </p:nvSpPr>
        <p:spPr>
          <a:xfrm>
            <a:off x="540000" y="3072726"/>
            <a:ext cx="1045799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的两个负整数之和是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079" name="yt_image_11079" title="H_112.68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6394" y="4031332"/>
            <a:ext cx="1439211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7D9E06-9550-5116-2157-28271C4E6333}"/>
              </a:ext>
            </a:extLst>
          </p:cNvPr>
          <p:cNvSpPr txBox="1"/>
          <p:nvPr/>
        </p:nvSpPr>
        <p:spPr>
          <a:xfrm>
            <a:off x="46409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A95DC7-82BE-ABA2-8D24-C7FCE81369F7}"/>
              </a:ext>
            </a:extLst>
          </p:cNvPr>
          <p:cNvSpPr txBox="1"/>
          <p:nvPr/>
        </p:nvSpPr>
        <p:spPr>
          <a:xfrm>
            <a:off x="5250589" y="3025920"/>
            <a:ext cx="1845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A4A163-E2D7-5552-C727-2F41F70883AA}"/>
              </a:ext>
            </a:extLst>
          </p:cNvPr>
          <p:cNvSpPr txBox="1"/>
          <p:nvPr/>
        </p:nvSpPr>
        <p:spPr>
          <a:xfrm>
            <a:off x="9892439" y="350140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1" name="yt_shape_11081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一座两道环路的数字迷宫如图所示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外环两个路口的数分别为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ff72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内环两个路口的数分别为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要想进入迷宫中心需破解密码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972a,isEnd"/>
              </a:rPr>
              <a:t>两个路口的数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若乘积最大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沿这两个路口就可到达迷宫中心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则最大乘积是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程序题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按如图所示的程序计算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如果输入的数是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那么输出的数是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083" name="yt_image_11083" title="H_95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1056" y="3299001"/>
            <a:ext cx="4389886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07D4CA-C7CD-7F37-1EB5-06B5A8C2E9BA}"/>
              </a:ext>
            </a:extLst>
          </p:cNvPr>
          <p:cNvSpPr txBox="1"/>
          <p:nvPr/>
        </p:nvSpPr>
        <p:spPr>
          <a:xfrm>
            <a:off x="9898907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D3CD41-83F3-716B-A8ED-CC458EE6795C}"/>
              </a:ext>
            </a:extLst>
          </p:cNvPr>
          <p:cNvSpPr txBox="1"/>
          <p:nvPr/>
        </p:nvSpPr>
        <p:spPr>
          <a:xfrm>
            <a:off x="623392" y="2708920"/>
            <a:ext cx="99769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de438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162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1388</Words>
  <Application>Microsoft Office PowerPoint</Application>
  <PresentationFormat>宽屏</PresentationFormat>
  <Paragraphs>166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2024-08-13T11:53:27Z</dcterms:created>
  <dcterms:modified xsi:type="dcterms:W3CDTF">2024-08-14T13:43:02Z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