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9" r:id="rId6"/>
    <p:sldId id="387" r:id="rId7"/>
    <p:sldId id="388" r:id="rId8"/>
    <p:sldId id="390" r:id="rId9"/>
    <p:sldId id="391" r:id="rId10"/>
    <p:sldId id="396" r:id="rId11"/>
    <p:sldId id="398" r:id="rId12"/>
    <p:sldId id="399" r:id="rId13"/>
    <p:sldId id="405" r:id="rId14"/>
    <p:sldId id="40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628" y="-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8" name="yt_shape_1040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07" name="yt_image_1040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0" name="yt_shape_10410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的点与原点的距离叫作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375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5.75504,H:37.44"/>
              </a:rPr>
              <a:t>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一个正数的绝对值是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一个负数的绝对值是它的相反数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8E8750-25BD-B209-FFDD-C3AC29E59CC1}"/>
              </a:ext>
            </a:extLst>
          </p:cNvPr>
          <p:cNvSpPr txBox="1"/>
          <p:nvPr/>
        </p:nvSpPr>
        <p:spPr>
          <a:xfrm>
            <a:off x="77272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DA448C-15E5-BC9C-AE47-CF09D8C87F6D}"/>
              </a:ext>
            </a:extLst>
          </p:cNvPr>
          <p:cNvSpPr txBox="1"/>
          <p:nvPr/>
        </p:nvSpPr>
        <p:spPr>
          <a:xfrm>
            <a:off x="10165606" y="1550777"/>
            <a:ext cx="12589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c80e"/>
              </a:rPr>
              <a:t>｜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｜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802D92-8384-684C-F9C3-04C190F735D2}"/>
              </a:ext>
            </a:extLst>
          </p:cNvPr>
          <p:cNvSpPr txBox="1"/>
          <p:nvPr/>
        </p:nvSpPr>
        <p:spPr>
          <a:xfrm>
            <a:off x="46411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1357FB-C0D0-1E55-9B0B-D248D5AC34D7}"/>
              </a:ext>
            </a:extLst>
          </p:cNvPr>
          <p:cNvSpPr txBox="1"/>
          <p:nvPr/>
        </p:nvSpPr>
        <p:spPr>
          <a:xfrm>
            <a:off x="8146307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ED1F0-5A2E-AB0E-981D-E2D3C232791F}"/>
              </a:ext>
            </a:extLst>
          </p:cNvPr>
          <p:cNvSpPr txBox="1"/>
          <p:nvPr/>
        </p:nvSpPr>
        <p:spPr>
          <a:xfrm>
            <a:off x="9441707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DBDDD5-2F7F-57AC-C2AD-572DDD4A0044}"/>
              </a:ext>
            </a:extLst>
          </p:cNvPr>
          <p:cNvSpPr txBox="1"/>
          <p:nvPr/>
        </p:nvSpPr>
        <p:spPr>
          <a:xfrm>
            <a:off x="3193308" y="34527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7" name="yt_shape_10467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某工厂生产一批精密零件的要求是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7dad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表示圆形工件的直径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eb43"/>
              </a:rPr>
              <a:t>超过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规定的记作正数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不足的记作负数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468" name="yt_table_1046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385961"/>
              </p:ext>
            </p:extLst>
          </p:nvPr>
        </p:nvGraphicFramePr>
        <p:xfrm>
          <a:off x="540000" y="2475451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037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70" name="yt_shape_10470"/>
          <p:cNvSpPr txBox="1"/>
          <p:nvPr/>
        </p:nvSpPr>
        <p:spPr>
          <a:xfrm>
            <a:off x="540000" y="3879057"/>
            <a:ext cx="89255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哪些零件是符合要求的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号零件符合要求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符合要求的零件中哪个质量最好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用绝对值的知识加以说明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号零件质量最好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F02DF5-4789-A6F0-2B68-FF0F194145B9}"/>
              </a:ext>
            </a:extLst>
          </p:cNvPr>
          <p:cNvSpPr txBox="1"/>
          <p:nvPr/>
        </p:nvSpPr>
        <p:spPr>
          <a:xfrm>
            <a:off x="449989" y="4307739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号零件符合要求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F33573-636B-ABC0-2FD8-0BA91FD54F96}"/>
              </a:ext>
            </a:extLst>
          </p:cNvPr>
          <p:cNvSpPr txBox="1"/>
          <p:nvPr/>
        </p:nvSpPr>
        <p:spPr>
          <a:xfrm>
            <a:off x="449989" y="5258715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56A335-DBD3-23AF-8EC8-C239D05A13D3}"/>
              </a:ext>
            </a:extLst>
          </p:cNvPr>
          <p:cNvSpPr txBox="1"/>
          <p:nvPr/>
        </p:nvSpPr>
        <p:spPr>
          <a:xfrm>
            <a:off x="449989" y="5734203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号零件质量最好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" name="yt_shape_1047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74" name="yt_image_1047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7" name="yt_shape_10477"/>
          <p:cNvSpPr txBox="1"/>
          <p:nvPr/>
        </p:nvSpPr>
        <p:spPr>
          <a:xfrm>
            <a:off x="540000" y="1597583"/>
            <a:ext cx="85039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且它们在数轴上的位置如图所示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478" name="yt_image_10478" title="H_19.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0928" y="2076886"/>
            <a:ext cx="2790142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0" name="yt_shape_10480"/>
          <p:cNvSpPr txBox="1"/>
          <p:nvPr/>
        </p:nvSpPr>
        <p:spPr>
          <a:xfrm>
            <a:off x="540000" y="2379078"/>
            <a:ext cx="642643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的正负性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在数轴上标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根据数轴化简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1700D5-C411-7801-A940-6C474FDB5EB3}"/>
              </a:ext>
            </a:extLst>
          </p:cNvPr>
          <p:cNvSpPr txBox="1"/>
          <p:nvPr/>
        </p:nvSpPr>
        <p:spPr>
          <a:xfrm>
            <a:off x="2221639" y="3758736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344E62-F850-9434-B893-E20193A0FE3F}"/>
              </a:ext>
            </a:extLst>
          </p:cNvPr>
          <p:cNvSpPr txBox="1"/>
          <p:nvPr/>
        </p:nvSpPr>
        <p:spPr>
          <a:xfrm>
            <a:off x="5202964" y="3758736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304E0D-097C-94CD-19CA-01420B5CF1AB}"/>
              </a:ext>
            </a:extLst>
          </p:cNvPr>
          <p:cNvSpPr txBox="1"/>
          <p:nvPr/>
        </p:nvSpPr>
        <p:spPr>
          <a:xfrm>
            <a:off x="2251802" y="4234224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B973DE-7FA4-5F28-CE96-2946EF5C9254}"/>
              </a:ext>
            </a:extLst>
          </p:cNvPr>
          <p:cNvSpPr txBox="1"/>
          <p:nvPr/>
        </p:nvSpPr>
        <p:spPr>
          <a:xfrm>
            <a:off x="5120414" y="4234224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8AC011-12AE-E5F5-49C3-B1016B72CBD3}"/>
              </a:ext>
            </a:extLst>
          </p:cNvPr>
          <p:cNvSpPr txBox="1"/>
          <p:nvPr/>
        </p:nvSpPr>
        <p:spPr>
          <a:xfrm>
            <a:off x="2574064" y="4709712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48819B-E431-9BBF-FFF5-7C0180FD0C57}"/>
              </a:ext>
            </a:extLst>
          </p:cNvPr>
          <p:cNvSpPr txBox="1"/>
          <p:nvPr/>
        </p:nvSpPr>
        <p:spPr>
          <a:xfrm>
            <a:off x="5490302" y="4709712"/>
            <a:ext cx="66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2FE88C-4DA7-91B2-4ACE-3AD49E075ABC}"/>
              </a:ext>
            </a:extLst>
          </p:cNvPr>
          <p:cNvSpPr txBox="1"/>
          <p:nvPr/>
        </p:nvSpPr>
        <p:spPr>
          <a:xfrm>
            <a:off x="449989" y="5264732"/>
            <a:ext cx="6391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是负数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5BC317-5B2A-3769-9051-C8475EBC9D84}"/>
              </a:ext>
            </a:extLst>
          </p:cNvPr>
          <p:cNvSpPr txBox="1"/>
          <p:nvPr/>
        </p:nvSpPr>
        <p:spPr>
          <a:xfrm>
            <a:off x="449989" y="574022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900000"/>
            <a:ext cx="1039066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是负数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是负数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是正数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C325E1-8E5D-0FC3-9A97-ADF19001E806}"/>
              </a:ext>
            </a:extLst>
          </p:cNvPr>
          <p:cNvSpPr txBox="1"/>
          <p:nvPr/>
        </p:nvSpPr>
        <p:spPr>
          <a:xfrm>
            <a:off x="449989" y="2060848"/>
            <a:ext cx="10470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是负数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是正数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412491-6AEE-08D8-5D31-19D840F64AEF}"/>
              </a:ext>
            </a:extLst>
          </p:cNvPr>
          <p:cNvSpPr txBox="1"/>
          <p:nvPr/>
        </p:nvSpPr>
        <p:spPr>
          <a:xfrm>
            <a:off x="449989" y="2536336"/>
            <a:ext cx="4563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0478" title="H_19.8">
            <a:extLst>
              <a:ext uri="{FF2B5EF4-FFF2-40B4-BE49-F238E27FC236}">
                <a16:creationId xmlns:a16="http://schemas.microsoft.com/office/drawing/2014/main" id="{71A3B279-1C2F-6545-D029-8694562B63A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928" y="1665372"/>
            <a:ext cx="2790142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" name="yt_shape_10491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490" name="yt_image_1049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3" name="yt_shape_10493"/>
          <p:cNvSpPr txBox="1"/>
          <p:nvPr/>
        </p:nvSpPr>
        <p:spPr>
          <a:xfrm>
            <a:off x="5018782" y="137842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绝对值的非负性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000" y="1857728"/>
            <a:ext cx="72439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5" name="yt_table_104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930657"/>
              </p:ext>
            </p:extLst>
          </p:nvPr>
        </p:nvGraphicFramePr>
        <p:xfrm>
          <a:off x="540056" y="2337031"/>
          <a:ext cx="8506143" cy="950976"/>
        </p:xfrm>
        <a:graphic>
          <a:graphicData uri="http://schemas.openxmlformats.org/drawingml/2006/table">
            <a:tbl>
              <a:tblPr/>
              <a:tblGrid>
                <a:gridCol w="4634230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387191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97" name="yt_shape_10497"/>
              <p:cNvSpPr txBox="1"/>
              <p:nvPr/>
            </p:nvSpPr>
            <p:spPr>
              <a:xfrm>
                <a:off x="540000" y="3338585"/>
                <a:ext cx="11111999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【变式一】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【变式二】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是非负数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且非负数中最小的数是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解答下列问题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有最小值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这个最小值是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有最小值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这个最小值是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有最大值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这个最大值是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497" name="yt_shape_104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8585"/>
                <a:ext cx="11111999" cy="673774"/>
              </a:xfrm>
              <a:prstGeom prst="rect">
                <a:avLst/>
              </a:prstGeom>
              <a:blipFill>
                <a:blip r:embed="rId3"/>
                <a:stretch>
                  <a:fillRect l="-1701" b="-3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793C7C-17B1-B18A-1C18-409A14AEB161}"/>
              </a:ext>
            </a:extLst>
          </p:cNvPr>
          <p:cNvSpPr txBox="1"/>
          <p:nvPr/>
        </p:nvSpPr>
        <p:spPr>
          <a:xfrm>
            <a:off x="6793639" y="1810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FBC945-04BE-D6A2-4FD8-DADF3C85404C}"/>
                  </a:ext>
                </a:extLst>
              </p:cNvPr>
              <p:cNvSpPr txBox="1"/>
              <p:nvPr/>
            </p:nvSpPr>
            <p:spPr>
              <a:xfrm>
                <a:off x="8295794" y="3291779"/>
                <a:ext cx="661099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D7FBC945-04BE-D6A2-4FD8-DADF3C854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5794" y="3291779"/>
                <a:ext cx="661099" cy="8017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5813462-FE3A-DB7B-FDE1-F30AA997A29B}"/>
              </a:ext>
            </a:extLst>
          </p:cNvPr>
          <p:cNvCxnSpPr/>
          <p:nvPr/>
        </p:nvCxnSpPr>
        <p:spPr>
          <a:xfrm>
            <a:off x="8033381" y="406572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E8999F70-5E3A-6D88-8B9A-654E000639DF}"/>
              </a:ext>
            </a:extLst>
          </p:cNvPr>
          <p:cNvSpPr txBox="1"/>
          <p:nvPr/>
        </p:nvSpPr>
        <p:spPr>
          <a:xfrm>
            <a:off x="2356577" y="447535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33845D-00C9-1B9A-7FE4-BA9EA31172ED}"/>
              </a:ext>
            </a:extLst>
          </p:cNvPr>
          <p:cNvSpPr txBox="1"/>
          <p:nvPr/>
        </p:nvSpPr>
        <p:spPr>
          <a:xfrm>
            <a:off x="9292364" y="44753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273A00-9B30-56AD-7E21-6F5B5FB7F4B6}"/>
              </a:ext>
            </a:extLst>
          </p:cNvPr>
          <p:cNvSpPr txBox="1"/>
          <p:nvPr/>
        </p:nvSpPr>
        <p:spPr>
          <a:xfrm>
            <a:off x="2356577" y="495084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3FCD16-EA8F-3509-F110-16635A2573D7}"/>
              </a:ext>
            </a:extLst>
          </p:cNvPr>
          <p:cNvSpPr txBox="1"/>
          <p:nvPr/>
        </p:nvSpPr>
        <p:spPr>
          <a:xfrm>
            <a:off x="9749564" y="49508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FAD1F7-F21D-738A-A8DB-24AEA6192224}"/>
              </a:ext>
            </a:extLst>
          </p:cNvPr>
          <p:cNvSpPr txBox="1"/>
          <p:nvPr/>
        </p:nvSpPr>
        <p:spPr>
          <a:xfrm>
            <a:off x="2356577" y="5426332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B8C823-46E5-DD55-CF30-AAD861D1A677}"/>
              </a:ext>
            </a:extLst>
          </p:cNvPr>
          <p:cNvSpPr txBox="1"/>
          <p:nvPr/>
        </p:nvSpPr>
        <p:spPr>
          <a:xfrm>
            <a:off x="9292364" y="542633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5" name="yt_shape_1041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14" name="yt_image_1041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7" name="yt_shape_10417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绝对值的意义</a:t>
            </a:r>
          </a:p>
        </p:txBody>
      </p:sp>
      <p:sp>
        <p:nvSpPr>
          <p:cNvPr id="10418" name="yt_shape_10418"/>
          <p:cNvSpPr txBox="1"/>
          <p:nvPr/>
        </p:nvSpPr>
        <p:spPr>
          <a:xfrm>
            <a:off x="540000" y="2102862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的点到原点的距离等于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19" name="yt_table_10419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8379902"/>
                  </p:ext>
                </p:extLst>
              </p:nvPr>
            </p:nvGraphicFramePr>
            <p:xfrm>
              <a:off x="540056" y="2582165"/>
              <a:ext cx="9071928" cy="632714"/>
            </p:xfrm>
            <a:graphic>
              <a:graphicData uri="http://schemas.openxmlformats.org/drawingml/2006/table">
                <a:tbl>
                  <a:tblPr/>
                  <a:tblGrid>
                    <a:gridCol w="3108643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19" name="yt_table_10419" descr="{&quot;rangeId&quot;:4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8379902"/>
                  </p:ext>
                </p:extLst>
              </p:nvPr>
            </p:nvGraphicFramePr>
            <p:xfrm>
              <a:off x="540056" y="2582165"/>
              <a:ext cx="9071928" cy="632714"/>
            </p:xfrm>
            <a:graphic>
              <a:graphicData uri="http://schemas.openxmlformats.org/drawingml/2006/table">
                <a:tbl>
                  <a:tblPr/>
                  <a:tblGrid>
                    <a:gridCol w="3108643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8783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20" name="yt_shape_10420"/>
          <p:cNvSpPr txBox="1"/>
          <p:nvPr/>
        </p:nvSpPr>
        <p:spPr>
          <a:xfrm>
            <a:off x="540119" y="32655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其中绝对值为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0473"/>
              </a:rPr>
              <a:t>的数对应的点是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2" name="yt_table_1042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224908"/>
              </p:ext>
            </p:extLst>
          </p:nvPr>
        </p:nvGraphicFramePr>
        <p:xfrm>
          <a:off x="540056" y="4224962"/>
          <a:ext cx="8106411" cy="950976"/>
        </p:xfrm>
        <a:graphic>
          <a:graphicData uri="http://schemas.openxmlformats.org/drawingml/2006/table">
            <a:tbl>
              <a:tblPr/>
              <a:tblGrid>
                <a:gridCol w="551402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2592388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pic>
        <p:nvPicPr>
          <p:cNvPr id="10421" name="yt_image_10421_skip" title="H_41.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8880" y="4224962"/>
            <a:ext cx="3521379" cy="52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127275">
            <a:extLst>
              <a:ext uri="{FF2B5EF4-FFF2-40B4-BE49-F238E27FC236}">
                <a16:creationId xmlns:a16="http://schemas.microsoft.com/office/drawing/2014/main" id="{BBCAA0A7-BBF6-B1F0-EA35-B754CA6DD7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18CFB8-FCAA-9996-F17B-9DE6C06B7870}"/>
              </a:ext>
            </a:extLst>
          </p:cNvPr>
          <p:cNvSpPr txBox="1"/>
          <p:nvPr/>
        </p:nvSpPr>
        <p:spPr>
          <a:xfrm>
            <a:off x="6774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08CB08-7771-FC73-B839-778C0C37760C}"/>
              </a:ext>
            </a:extLst>
          </p:cNvPr>
          <p:cNvSpPr txBox="1"/>
          <p:nvPr/>
        </p:nvSpPr>
        <p:spPr>
          <a:xfrm>
            <a:off x="1059708" y="36942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" name="yt_shape_10424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有理数的绝对值</a:t>
            </a:r>
          </a:p>
        </p:txBody>
      </p:sp>
      <p:sp>
        <p:nvSpPr>
          <p:cNvPr id="10425" name="yt_shape_10425"/>
          <p:cNvSpPr txBox="1"/>
          <p:nvPr/>
        </p:nvSpPr>
        <p:spPr>
          <a:xfrm>
            <a:off x="540000" y="1399565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26" name="yt_table_10426" title="H_83.4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6926481"/>
                  </p:ext>
                </p:extLst>
              </p:nvPr>
            </p:nvGraphicFramePr>
            <p:xfrm>
              <a:off x="540056" y="1878868"/>
              <a:ext cx="3651568" cy="1059435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26" name="yt_table_10426" descr="{&quot;rangeId&quot;:7,&quot;type&quot;:&quot;Option&quot;}" title="H_83.4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6926481"/>
                  </p:ext>
                </p:extLst>
              </p:nvPr>
            </p:nvGraphicFramePr>
            <p:xfrm>
              <a:off x="540056" y="1878868"/>
              <a:ext cx="3651568" cy="1059435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72414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8095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27" name="yt_shape_10427"/>
          <p:cNvSpPr txBox="1"/>
          <p:nvPr/>
        </p:nvSpPr>
        <p:spPr>
          <a:xfrm>
            <a:off x="540000" y="298885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428" name="yt_shape_10428"/>
          <p:cNvSpPr txBox="1"/>
          <p:nvPr/>
        </p:nvSpPr>
        <p:spPr>
          <a:xfrm>
            <a:off x="540000" y="346816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29" name="yt_shape_10429"/>
          <p:cNvSpPr txBox="1"/>
          <p:nvPr/>
        </p:nvSpPr>
        <p:spPr>
          <a:xfrm>
            <a:off x="540000" y="394746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30" name="yt_shape_10430"/>
          <p:cNvSpPr txBox="1"/>
          <p:nvPr/>
        </p:nvSpPr>
        <p:spPr>
          <a:xfrm>
            <a:off x="540000" y="4426766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31" name="yt_shape_10431"/>
          <p:cNvSpPr txBox="1"/>
          <p:nvPr/>
        </p:nvSpPr>
        <p:spPr>
          <a:xfrm>
            <a:off x="540000" y="4906069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432" name="yt_shape_10432"/>
          <p:cNvSpPr txBox="1"/>
          <p:nvPr/>
        </p:nvSpPr>
        <p:spPr>
          <a:xfrm>
            <a:off x="540000" y="5385372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127355">
            <a:extLst>
              <a:ext uri="{FF2B5EF4-FFF2-40B4-BE49-F238E27FC236}">
                <a16:creationId xmlns:a16="http://schemas.microsoft.com/office/drawing/2014/main" id="{90671B46-87F4-C3D9-CAA0-3C9A476E11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216C70-699E-F75B-CEF0-AE1A1AB066E8}"/>
              </a:ext>
            </a:extLst>
          </p:cNvPr>
          <p:cNvSpPr txBox="1"/>
          <p:nvPr/>
        </p:nvSpPr>
        <p:spPr>
          <a:xfrm>
            <a:off x="555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658233-1876-8E23-209F-62BCAAAFFCD1}"/>
              </a:ext>
            </a:extLst>
          </p:cNvPr>
          <p:cNvSpPr txBox="1"/>
          <p:nvPr/>
        </p:nvSpPr>
        <p:spPr>
          <a:xfrm>
            <a:off x="3955189" y="342135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37DEB2-138F-2B3F-DD1A-6D7890AD6C87}"/>
              </a:ext>
            </a:extLst>
          </p:cNvPr>
          <p:cNvSpPr txBox="1"/>
          <p:nvPr/>
        </p:nvSpPr>
        <p:spPr>
          <a:xfrm>
            <a:off x="3955189" y="390065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D056AA-AEBD-605C-E444-165210349E6C}"/>
              </a:ext>
            </a:extLst>
          </p:cNvPr>
          <p:cNvSpPr txBox="1"/>
          <p:nvPr/>
        </p:nvSpPr>
        <p:spPr>
          <a:xfrm>
            <a:off x="3574189" y="437996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E78F60-1605-68B2-88A2-597CA9D84448}"/>
              </a:ext>
            </a:extLst>
          </p:cNvPr>
          <p:cNvSpPr txBox="1"/>
          <p:nvPr/>
        </p:nvSpPr>
        <p:spPr>
          <a:xfrm>
            <a:off x="5860189" y="437996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5652E7-4C78-DFC3-90D5-296117817F3B}"/>
              </a:ext>
            </a:extLst>
          </p:cNvPr>
          <p:cNvSpPr txBox="1"/>
          <p:nvPr/>
        </p:nvSpPr>
        <p:spPr>
          <a:xfrm>
            <a:off x="2431189" y="48592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FAF2A6-398D-33B8-04E2-7D89E0A8CF4A}"/>
              </a:ext>
            </a:extLst>
          </p:cNvPr>
          <p:cNvSpPr txBox="1"/>
          <p:nvPr/>
        </p:nvSpPr>
        <p:spPr>
          <a:xfrm>
            <a:off x="5021989" y="485926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CC139B-60D4-E2F7-3EA0-A63D3A3DC748}"/>
              </a:ext>
            </a:extLst>
          </p:cNvPr>
          <p:cNvSpPr txBox="1"/>
          <p:nvPr/>
        </p:nvSpPr>
        <p:spPr>
          <a:xfrm>
            <a:off x="2126389" y="533856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0433"/>
          <p:cNvSpPr txBox="1"/>
          <p:nvPr/>
        </p:nvSpPr>
        <p:spPr>
          <a:xfrm>
            <a:off x="540119" y="595503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中的规律发现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负数和零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它们的绝对值一定是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9762AA8-DE78-A182-ECF3-C4EB4ADCFC64}"/>
              </a:ext>
            </a:extLst>
          </p:cNvPr>
          <p:cNvSpPr txBox="1"/>
          <p:nvPr/>
        </p:nvSpPr>
        <p:spPr>
          <a:xfrm>
            <a:off x="10632504" y="5908233"/>
            <a:ext cx="10433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0514d"/>
              </a:rPr>
              <a:t>非负</a:t>
            </a: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0514d"/>
              </a:rPr>
              <a:t>数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" name="yt_shape_10434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</a:t>
            </a:r>
          </a:p>
        </p:txBody>
      </p:sp>
      <p:sp>
        <p:nvSpPr>
          <p:cNvPr id="10435" name="yt_shape_10435"/>
          <p:cNvSpPr txBox="1"/>
          <p:nvPr/>
        </p:nvSpPr>
        <p:spPr>
          <a:xfrm>
            <a:off x="540000" y="1399565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436" name="yt_shape_10436"/>
          <p:cNvSpPr txBox="1"/>
          <p:nvPr/>
        </p:nvSpPr>
        <p:spPr>
          <a:xfrm>
            <a:off x="540000" y="1878868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一个数的绝对值的相反数一定是负数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437" name="yt_shape_10437"/>
          <p:cNvSpPr txBox="1"/>
          <p:nvPr/>
        </p:nvSpPr>
        <p:spPr>
          <a:xfrm>
            <a:off x="540000" y="2341692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只有负数的绝对值是它的相反数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438" name="yt_shape_10438"/>
          <p:cNvSpPr txBox="1"/>
          <p:nvPr/>
        </p:nvSpPr>
        <p:spPr>
          <a:xfrm>
            <a:off x="540000" y="280451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的绝对值都等于它本身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439" name="yt_shape_10439"/>
          <p:cNvSpPr txBox="1"/>
          <p:nvPr/>
        </p:nvSpPr>
        <p:spPr>
          <a:xfrm>
            <a:off x="540000" y="3283819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互为相反数的两个数的绝对值相等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440" name="yt_table_104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668907"/>
              </p:ext>
            </p:extLst>
          </p:nvPr>
        </p:nvGraphicFramePr>
        <p:xfrm>
          <a:off x="540056" y="374664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3" name="yt_shape_1723550127434">
            <a:extLst>
              <a:ext uri="{FF2B5EF4-FFF2-40B4-BE49-F238E27FC236}">
                <a16:creationId xmlns:a16="http://schemas.microsoft.com/office/drawing/2014/main" id="{6D7DB26E-0581-9B33-262D-F03E286DC1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EAFFA8-4DC4-9379-E09D-CDF634E77CA0}"/>
              </a:ext>
            </a:extLst>
          </p:cNvPr>
          <p:cNvSpPr txBox="1"/>
          <p:nvPr/>
        </p:nvSpPr>
        <p:spPr>
          <a:xfrm>
            <a:off x="418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2" name="yt_shape_10442"/>
          <p:cNvSpPr txBox="1"/>
          <p:nvPr/>
        </p:nvSpPr>
        <p:spPr>
          <a:xfrm>
            <a:off x="540000" y="900000"/>
            <a:ext cx="723274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的数有两个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的数有几个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的数有一个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D53051-5272-D193-CC95-3AE85BC22B80}"/>
              </a:ext>
            </a:extLst>
          </p:cNvPr>
          <p:cNvSpPr txBox="1"/>
          <p:nvPr/>
        </p:nvSpPr>
        <p:spPr>
          <a:xfrm>
            <a:off x="449989" y="1804170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的数有两个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F7D2B0-28AF-86A7-21A8-8BBA0DC883E6}"/>
              </a:ext>
            </a:extLst>
          </p:cNvPr>
          <p:cNvSpPr txBox="1"/>
          <p:nvPr/>
        </p:nvSpPr>
        <p:spPr>
          <a:xfrm>
            <a:off x="449989" y="2755146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的数有一个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7" name="yt_shape_1044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绝对值的实际应用</a:t>
            </a:r>
          </a:p>
        </p:txBody>
      </p:sp>
      <p:sp>
        <p:nvSpPr>
          <p:cNvPr id="10448" name="yt_shape_10448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崇左市中考改编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检测排球质量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其中超过标准的克数记为正数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108"/>
              </a:rPr>
              <a:t>不足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的克数记为负数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下面检测过的四个排球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在其上方标注了检测结果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2c6f"/>
              </a:rPr>
              <a:t>其中质量最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接近标准的一个是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449" name="yt_image_104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91495"/>
            <a:ext cx="4346089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127514">
            <a:extLst>
              <a:ext uri="{FF2B5EF4-FFF2-40B4-BE49-F238E27FC236}">
                <a16:creationId xmlns:a16="http://schemas.microsoft.com/office/drawing/2014/main" id="{0A6CE5D3-694E-CF74-F322-235B12C2BB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D4C21E-2DE5-A920-0A15-C4A896C7FA8F}"/>
              </a:ext>
            </a:extLst>
          </p:cNvPr>
          <p:cNvSpPr txBox="1"/>
          <p:nvPr/>
        </p:nvSpPr>
        <p:spPr>
          <a:xfrm>
            <a:off x="34981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忽略绝对值等于同一个正数的数有两个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BC6A85-0BCC-F99D-1865-54CF802BB8A3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忽略绝对值等于同一个正数的数有两个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2" name="yt_shape_10452"/>
          <p:cNvSpPr txBox="1"/>
          <p:nvPr/>
        </p:nvSpPr>
        <p:spPr>
          <a:xfrm>
            <a:off x="540000" y="900000"/>
            <a:ext cx="59631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D9C797-4653-374C-587E-CE44ACA9F703}"/>
              </a:ext>
            </a:extLst>
          </p:cNvPr>
          <p:cNvSpPr txBox="1"/>
          <p:nvPr/>
        </p:nvSpPr>
        <p:spPr>
          <a:xfrm>
            <a:off x="4983889" y="8531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54" name="yt_shape_10454"/>
          <p:cNvSpPr txBox="1"/>
          <p:nvPr/>
        </p:nvSpPr>
        <p:spPr>
          <a:xfrm>
            <a:off x="540000" y="16288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53" name="yt_image_10453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288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6" name="yt_shape_10456"/>
          <p:cNvSpPr txBox="1"/>
          <p:nvPr/>
        </p:nvSpPr>
        <p:spPr>
          <a:xfrm>
            <a:off x="540000" y="2320669"/>
            <a:ext cx="51873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7" name="yt_table_104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080778"/>
              </p:ext>
            </p:extLst>
          </p:nvPr>
        </p:nvGraphicFramePr>
        <p:xfrm>
          <a:off x="540056" y="2799972"/>
          <a:ext cx="51152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10459" name="yt_shape_10459"/>
          <p:cNvSpPr txBox="1"/>
          <p:nvPr/>
        </p:nvSpPr>
        <p:spPr>
          <a:xfrm>
            <a:off x="540119" y="380152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则在数轴上表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2761,isEnd"/>
              </a:rPr>
              <a:t>的点之间的距离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99A924-F7E6-424D-1E69-4F52695775E9}"/>
              </a:ext>
            </a:extLst>
          </p:cNvPr>
          <p:cNvSpPr txBox="1"/>
          <p:nvPr/>
        </p:nvSpPr>
        <p:spPr>
          <a:xfrm>
            <a:off x="4774339" y="22738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80E601-6E28-926A-655D-8963FDEC3D2C}"/>
              </a:ext>
            </a:extLst>
          </p:cNvPr>
          <p:cNvSpPr txBox="1"/>
          <p:nvPr/>
        </p:nvSpPr>
        <p:spPr>
          <a:xfrm>
            <a:off x="1059708" y="423020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61" name="yt_shape_10461"/>
              <p:cNvSpPr txBox="1"/>
              <p:nvPr/>
            </p:nvSpPr>
            <p:spPr>
              <a:xfrm>
                <a:off x="540000" y="1399970"/>
                <a:ext cx="4770537" cy="3742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61" name="yt_shape_104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970"/>
                <a:ext cx="4770537" cy="3742050"/>
              </a:xfrm>
              <a:prstGeom prst="rect">
                <a:avLst/>
              </a:prstGeom>
              <a:blipFill>
                <a:blip r:embed="rId2"/>
                <a:stretch>
                  <a:fillRect l="-3964" r="-2941" b="-4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693BEB-7E5C-ADF1-98FD-5C105A6294D8}"/>
                  </a:ext>
                </a:extLst>
              </p:cNvPr>
              <p:cNvSpPr txBox="1"/>
              <p:nvPr/>
            </p:nvSpPr>
            <p:spPr>
              <a:xfrm>
                <a:off x="449989" y="2061253"/>
                <a:ext cx="2913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693BEB-7E5C-ADF1-98FD-5C105A629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1253"/>
                <a:ext cx="2913761" cy="765061"/>
              </a:xfrm>
              <a:prstGeom prst="rect">
                <a:avLst/>
              </a:prstGeom>
              <a:blipFill>
                <a:blip r:embed="rId3"/>
                <a:stretch>
                  <a:fillRect l="-33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CA7E009-CDBB-DF7D-89D8-334A84FFD041}"/>
              </a:ext>
            </a:extLst>
          </p:cNvPr>
          <p:cNvSpPr txBox="1"/>
          <p:nvPr/>
        </p:nvSpPr>
        <p:spPr>
          <a:xfrm>
            <a:off x="1680761" y="27327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7FD3B0-38CC-6EA3-6E46-8BEE4D848BF8}"/>
              </a:ext>
            </a:extLst>
          </p:cNvPr>
          <p:cNvSpPr txBox="1"/>
          <p:nvPr/>
        </p:nvSpPr>
        <p:spPr>
          <a:xfrm>
            <a:off x="449989" y="368367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4E4209-BF83-C9D7-9949-FB620DBE0448}"/>
              </a:ext>
            </a:extLst>
          </p:cNvPr>
          <p:cNvSpPr txBox="1"/>
          <p:nvPr/>
        </p:nvSpPr>
        <p:spPr>
          <a:xfrm>
            <a:off x="1680761" y="415916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83C79A-4083-A475-7C13-F9C9474C27F4}"/>
              </a:ext>
            </a:extLst>
          </p:cNvPr>
          <p:cNvSpPr txBox="1"/>
          <p:nvPr/>
        </p:nvSpPr>
        <p:spPr>
          <a:xfrm>
            <a:off x="1680761" y="4634654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3C4B7F-E37F-A516-F569-0526FA96DD4F}"/>
              </a:ext>
            </a:extLst>
          </p:cNvPr>
          <p:cNvSpPr txBox="1"/>
          <p:nvPr/>
        </p:nvSpPr>
        <p:spPr>
          <a:xfrm>
            <a:off x="449989" y="908720"/>
            <a:ext cx="609777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1495</Words>
  <Application>Microsoft Office PowerPoint</Application>
  <PresentationFormat>宽屏</PresentationFormat>
  <Paragraphs>161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2024-08-14T10:09:55Z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