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8" r:id="rId5"/>
    <p:sldId id="369" r:id="rId6"/>
    <p:sldId id="377" r:id="rId7"/>
    <p:sldId id="378" r:id="rId8"/>
    <p:sldId id="379" r:id="rId9"/>
    <p:sldId id="382" r:id="rId10"/>
    <p:sldId id="384" r:id="rId11"/>
    <p:sldId id="386" r:id="rId12"/>
    <p:sldId id="388" r:id="rId13"/>
    <p:sldId id="390" r:id="rId14"/>
    <p:sldId id="397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3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4" name="yt_shape_13714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713" name="yt_image_13713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716" name="yt_shape_13716"/>
              <p:cNvSpPr txBox="1"/>
              <p:nvPr/>
            </p:nvSpPr>
            <p:spPr>
              <a:xfrm>
                <a:off x="540119" y="1597583"/>
                <a:ext cx="11492915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线段的中点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把线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分成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的两条线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叫做线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f67c6,isEnd"/>
                  </a:rPr>
                  <a:t>这时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 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716" name="yt_shape_137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1599156"/>
              </a:xfrm>
              <a:prstGeom prst="rect">
                <a:avLst/>
              </a:prstGeom>
              <a:blipFill>
                <a:blip r:embed="rId3"/>
                <a:stretch>
                  <a:fillRect l="-1645" t="-3053" b="-61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19" name="yt_image_13719" title="H_19.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70023" y="3399062"/>
            <a:ext cx="1251952" cy="25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21" name="yt_shape_13721"/>
          <p:cNvSpPr txBox="1"/>
          <p:nvPr/>
        </p:nvSpPr>
        <p:spPr>
          <a:xfrm>
            <a:off x="540000" y="3701254"/>
            <a:ext cx="11079956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线段的基本事实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两点间的距离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两点之间的所有连线中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简单说成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两点之间线段的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叫作这两点之间的距离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10C8064-C3E7-B37C-7856-89BDBB90308D}"/>
              </a:ext>
            </a:extLst>
          </p:cNvPr>
          <p:cNvSpPr txBox="1"/>
          <p:nvPr/>
        </p:nvSpPr>
        <p:spPr>
          <a:xfrm>
            <a:off x="3348883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C6C6880-BA6F-FD0B-E198-DB74D1248F64}"/>
                  </a:ext>
                </a:extLst>
              </p:cNvPr>
              <p:cNvSpPr txBox="1"/>
              <p:nvPr/>
            </p:nvSpPr>
            <p:spPr>
              <a:xfrm>
                <a:off x="2685308" y="2348880"/>
                <a:ext cx="6610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C6C6880-BA6F-FD0B-E198-DB74D1248F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5308" y="2348880"/>
                <a:ext cx="661099" cy="72632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F6AB773-3BAE-ACF1-0FBC-CCE70D97BE43}"/>
              </a:ext>
            </a:extLst>
          </p:cNvPr>
          <p:cNvSpPr txBox="1"/>
          <p:nvPr/>
        </p:nvSpPr>
        <p:spPr>
          <a:xfrm>
            <a:off x="5479189" y="412993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最短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1FD4D63-3E17-F496-0F02-86C27B98433B}"/>
              </a:ext>
            </a:extLst>
          </p:cNvPr>
          <p:cNvSpPr txBox="1"/>
          <p:nvPr/>
        </p:nvSpPr>
        <p:spPr>
          <a:xfrm>
            <a:off x="8222389" y="4129936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两点之间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线段最短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AD1ADC4-C12C-FDF5-0AEC-D912CF150AC2}"/>
              </a:ext>
            </a:extLst>
          </p:cNvPr>
          <p:cNvSpPr txBox="1"/>
          <p:nvPr/>
        </p:nvSpPr>
        <p:spPr>
          <a:xfrm>
            <a:off x="3650389" y="460542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长度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0" name="yt_shape_13780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的三等分点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aeed,isEnd"/>
              </a:rPr>
              <a:t>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781" name="yt_image_13781" title="H_48.3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9626" y="2011799"/>
            <a:ext cx="1892746" cy="613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83" name="yt_shape_13783"/>
          <p:cNvSpPr txBox="1"/>
          <p:nvPr/>
        </p:nvSpPr>
        <p:spPr>
          <a:xfrm>
            <a:off x="540119" y="267624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有两根木条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在它们的中点处各打一个小孔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342ac,isEnd"/>
              </a:rPr>
              <a:t>将它们的一端重合且放在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同一条直线上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若两根木条的长度分别为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则两个小孔之间的距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c3ee,isEnd"/>
              </a:rPr>
              <a:t>N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FC6D3E9-188D-C25B-020B-4191E8F3D51C}"/>
              </a:ext>
            </a:extLst>
          </p:cNvPr>
          <p:cNvSpPr txBox="1"/>
          <p:nvPr/>
        </p:nvSpPr>
        <p:spPr>
          <a:xfrm>
            <a:off x="2780559" y="1328682"/>
            <a:ext cx="1989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06B725B-F99F-255E-1752-AE3B7FC81A8C}"/>
              </a:ext>
            </a:extLst>
          </p:cNvPr>
          <p:cNvSpPr txBox="1"/>
          <p:nvPr/>
        </p:nvSpPr>
        <p:spPr>
          <a:xfrm>
            <a:off x="1059708" y="358041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3784">
            <a:extLst>
              <a:ext uri="{FF2B5EF4-FFF2-40B4-BE49-F238E27FC236}">
                <a16:creationId xmlns:a16="http://schemas.microsoft.com/office/drawing/2014/main" id="{1501D54C-3EA9-ECB4-9324-A4BD73CBB02D}"/>
              </a:ext>
            </a:extLst>
          </p:cNvPr>
          <p:cNvSpPr txBox="1"/>
          <p:nvPr/>
        </p:nvSpPr>
        <p:spPr>
          <a:xfrm>
            <a:off x="540119" y="4336798"/>
            <a:ext cx="11492915" cy="146846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【变式】变设问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在上题中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若其中一根木条的长度为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一两个小孔之间的距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b4c2,isEnd"/>
              </a:rPr>
              <a:t>则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另一根木条的长度为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CAF1F0-7F0D-D348-6CB6-8CAFED760F40}"/>
              </a:ext>
            </a:extLst>
          </p:cNvPr>
          <p:cNvSpPr txBox="1"/>
          <p:nvPr/>
        </p:nvSpPr>
        <p:spPr>
          <a:xfrm>
            <a:off x="3498108" y="5236164"/>
            <a:ext cx="1989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4" name="yt_shape_13784"/>
          <p:cNvSpPr txBox="1"/>
          <p:nvPr/>
        </p:nvSpPr>
        <p:spPr>
          <a:xfrm>
            <a:off x="540119" y="900000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有一个圆柱形纸筒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一只虫子在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一只蜘蛛在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3980,isEnd"/>
              </a:rPr>
              <a:t>蜘蛛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沿着纸筒表面准备捕捉虫子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那么蜘蛛想要最快地捉住虫子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应怎样爬行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</p:txBody>
      </p:sp>
      <p:pic>
        <p:nvPicPr>
          <p:cNvPr id="13787" name="yt_image_13787" title="H_69.1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064" y="1916832"/>
            <a:ext cx="915870" cy="87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89" name="yt_shape_13789"/>
          <p:cNvSpPr txBox="1"/>
          <p:nvPr/>
        </p:nvSpPr>
        <p:spPr>
          <a:xfrm>
            <a:off x="540000" y="4362475"/>
            <a:ext cx="77040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蜘蛛沿线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爬行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能最快地捉住虫子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791" name="yt_shape_13791"/>
          <p:cNvSpPr txBox="1"/>
          <p:nvPr/>
        </p:nvSpPr>
        <p:spPr>
          <a:xfrm>
            <a:off x="540000" y="4994142"/>
            <a:ext cx="2025426" cy="93653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200" b="0" i="0" u="none" spc="-5200">
                <a:solidFill>
                  <a:srgbClr val="1EE3CF"/>
                </a:solidFill>
                <a:effectLst/>
                <a:latin typeface="Times New Roman" pitchFamily="52"/>
                <a:ea typeface="宋体" pitchFamily="52"/>
              </a:rPr>
              <a:t> </a:t>
            </a:r>
            <a:r>
              <a:rPr lang="en-US" altLang="zh-CN" sz="5200" b="0" i="0" u="none" spc="14494">
                <a:solidFill>
                  <a:srgbClr val="1EE3CF"/>
                </a:solidFill>
                <a:effectLst/>
                <a:latin typeface="Times New Roman" pitchFamily="52"/>
                <a:ea typeface="宋体" pitchFamily="52"/>
              </a:rPr>
              <a:t> </a:t>
            </a:r>
          </a:p>
        </p:txBody>
      </p:sp>
      <p:pic>
        <p:nvPicPr>
          <p:cNvPr id="13790" name="yt_image_13790" title="H_81.6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476917"/>
            <a:ext cx="2005376" cy="103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6C655E4-5947-4896-E4E4-45AE22EF3515}"/>
              </a:ext>
            </a:extLst>
          </p:cNvPr>
          <p:cNvSpPr txBox="1"/>
          <p:nvPr/>
        </p:nvSpPr>
        <p:spPr>
          <a:xfrm>
            <a:off x="449989" y="2798445"/>
            <a:ext cx="78096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蜘蛛沿线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爬行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能最快地捉住虫子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4" name="yt_shape_13794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793" name="yt_image_13793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96" name="yt_shape_13796"/>
          <p:cNvSpPr txBox="1"/>
          <p:nvPr/>
        </p:nvSpPr>
        <p:spPr>
          <a:xfrm>
            <a:off x="540000" y="1597583"/>
            <a:ext cx="106006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几何直观与推理能力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四点在同一直线上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797" name="yt_image_13797" title="H_37.02866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8971" y="2076886"/>
            <a:ext cx="4214057" cy="47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799" name="yt_shape_13799"/>
              <p:cNvSpPr txBox="1"/>
              <p:nvPr/>
            </p:nvSpPr>
            <p:spPr>
              <a:xfrm>
                <a:off x="540000" y="2597834"/>
                <a:ext cx="8997656" cy="16001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比较线段的长短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799" name="yt_shape_137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97834"/>
                <a:ext cx="8997656" cy="1600118"/>
              </a:xfrm>
              <a:prstGeom prst="rect">
                <a:avLst/>
              </a:prstGeom>
              <a:blipFill>
                <a:blip r:embed="rId4"/>
                <a:stretch>
                  <a:fillRect l="-2100" t="-3042" r="-1084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E979320-08D7-7AF1-A15B-85EE0DF7D969}"/>
              </a:ext>
            </a:extLst>
          </p:cNvPr>
          <p:cNvSpPr txBox="1"/>
          <p:nvPr/>
        </p:nvSpPr>
        <p:spPr>
          <a:xfrm>
            <a:off x="3982177" y="3026516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6534A10-1F43-AC8B-CE48-4FE88AF26E29}"/>
              </a:ext>
            </a:extLst>
          </p:cNvPr>
          <p:cNvSpPr txBox="1"/>
          <p:nvPr/>
        </p:nvSpPr>
        <p:spPr>
          <a:xfrm>
            <a:off x="6914289" y="3502004"/>
            <a:ext cx="789686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803" name="yt_shape_13803"/>
              <p:cNvSpPr txBox="1"/>
              <p:nvPr/>
            </p:nvSpPr>
            <p:spPr>
              <a:xfrm>
                <a:off x="540000" y="4267894"/>
                <a:ext cx="9608400" cy="11207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>
          <p:sp>
            <p:nvSpPr>
              <p:cNvPr id="13803" name="yt_shape_138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67894"/>
                <a:ext cx="9608400" cy="1120756"/>
              </a:xfrm>
              <a:prstGeom prst="rect">
                <a:avLst/>
              </a:prstGeom>
              <a:blipFill>
                <a:blip r:embed="rId5"/>
                <a:stretch>
                  <a:fillRect l="-1967" t="-4348" r="-952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806" name="yt_table_13806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50667134"/>
                  </p:ext>
                </p:extLst>
              </p:nvPr>
            </p:nvGraphicFramePr>
            <p:xfrm>
              <a:off x="540056" y="5438610"/>
              <a:ext cx="8749666" cy="642303"/>
            </p:xfrm>
            <a:graphic>
              <a:graphicData uri="http://schemas.openxmlformats.org/drawingml/2006/table">
                <a:tbl>
                  <a:tblPr/>
                  <a:tblGrid>
                    <a:gridCol w="2429193">
                      <a:extLst>
                        <a:ext uri="{9D8B030D-6E8A-4147-A177-3AD203B41FA5}">
                          <a16:colId xmlns:a16="http://schemas.microsoft.com/office/drawing/2014/main" val="10794"/>
                        </a:ext>
                      </a:extLst>
                    </a:gridCol>
                    <a:gridCol w="2411730">
                      <a:extLst>
                        <a:ext uri="{9D8B030D-6E8A-4147-A177-3AD203B41FA5}">
                          <a16:colId xmlns:a16="http://schemas.microsoft.com/office/drawing/2014/main" val="10795"/>
                        </a:ext>
                      </a:extLst>
                    </a:gridCol>
                    <a:gridCol w="2411730">
                      <a:extLst>
                        <a:ext uri="{9D8B030D-6E8A-4147-A177-3AD203B41FA5}">
                          <a16:colId xmlns:a16="http://schemas.microsoft.com/office/drawing/2014/main" val="10796"/>
                        </a:ext>
                      </a:extLst>
                    </a:gridCol>
                    <a:gridCol w="1497013">
                      <a:extLst>
                        <a:ext uri="{9D8B030D-6E8A-4147-A177-3AD203B41FA5}">
                          <a16:colId xmlns:a16="http://schemas.microsoft.com/office/drawing/2014/main" val="1079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6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806" name="yt_table_13806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50667134"/>
                  </p:ext>
                </p:extLst>
              </p:nvPr>
            </p:nvGraphicFramePr>
            <p:xfrm>
              <a:off x="540056" y="5438610"/>
              <a:ext cx="8749666" cy="642303"/>
            </p:xfrm>
            <a:graphic>
              <a:graphicData uri="http://schemas.openxmlformats.org/drawingml/2006/table">
                <a:tbl>
                  <a:tblPr/>
                  <a:tblGrid>
                    <a:gridCol w="2429193">
                      <a:extLst>
                        <a:ext uri="{9D8B030D-6E8A-4147-A177-3AD203B41FA5}">
                          <a16:colId xmlns:a16="http://schemas.microsoft.com/office/drawing/2014/main" val="10794"/>
                        </a:ext>
                      </a:extLst>
                    </a:gridCol>
                    <a:gridCol w="2411730">
                      <a:extLst>
                        <a:ext uri="{9D8B030D-6E8A-4147-A177-3AD203B41FA5}">
                          <a16:colId xmlns:a16="http://schemas.microsoft.com/office/drawing/2014/main" val="10795"/>
                        </a:ext>
                      </a:extLst>
                    </a:gridCol>
                    <a:gridCol w="2411730">
                      <a:extLst>
                        <a:ext uri="{9D8B030D-6E8A-4147-A177-3AD203B41FA5}">
                          <a16:colId xmlns:a16="http://schemas.microsoft.com/office/drawing/2014/main" val="10796"/>
                        </a:ext>
                      </a:extLst>
                    </a:gridCol>
                    <a:gridCol w="1497013">
                      <a:extLst>
                        <a:ext uri="{9D8B030D-6E8A-4147-A177-3AD203B41FA5}">
                          <a16:colId xmlns:a16="http://schemas.microsoft.com/office/drawing/2014/main" val="10797"/>
                        </a:ext>
                      </a:extLst>
                    </a:gridCol>
                  </a:tblGrid>
                  <a:tr h="64230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r="-259900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101013" r="-16253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200505" r="-62121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483740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6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2B3DC6F-BBC5-799B-5A30-B8C833D93DCF}"/>
              </a:ext>
            </a:extLst>
          </p:cNvPr>
          <p:cNvSpPr txBox="1"/>
          <p:nvPr/>
        </p:nvSpPr>
        <p:spPr>
          <a:xfrm>
            <a:off x="9355864" y="422108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9489122-639C-245C-93B9-EB1679F257BB}"/>
              </a:ext>
            </a:extLst>
          </p:cNvPr>
          <p:cNvSpPr txBox="1"/>
          <p:nvPr/>
        </p:nvSpPr>
        <p:spPr>
          <a:xfrm>
            <a:off x="8166826" y="4696576"/>
            <a:ext cx="400748" cy="72804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7" name="yt_shape_13807"/>
          <p:cNvSpPr txBox="1"/>
          <p:nvPr/>
        </p:nvSpPr>
        <p:spPr>
          <a:xfrm>
            <a:off x="540119" y="836712"/>
            <a:ext cx="11492915" cy="165647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分成了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三部分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b05d"/>
              </a:rPr>
              <a:t>N</a:t>
            </a:r>
            <a:b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200" b="0" i="0" u="none" spc="29711" dirty="0">
                <a:solidFill>
                  <a:srgbClr val="1EE3CF"/>
                </a:solidFill>
                <a:effectLst/>
                <a:latin typeface="Times New Roman" pitchFamily="12"/>
                <a:ea typeface="宋体" pitchFamily="12"/>
              </a:rPr>
              <a:t> </a:t>
            </a:r>
          </a:p>
        </p:txBody>
      </p:sp>
      <p:pic>
        <p:nvPicPr>
          <p:cNvPr id="13809" name="yt_image_13809" title="H_12.7518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32104" y="3348025"/>
            <a:ext cx="3810529" cy="161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812" name="yt_shape_13812"/>
              <p:cNvSpPr txBox="1"/>
              <p:nvPr/>
            </p:nvSpPr>
            <p:spPr>
              <a:xfrm>
                <a:off x="540000" y="2783009"/>
                <a:ext cx="6070573" cy="35071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812" name="yt_shape_13812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83009"/>
                <a:ext cx="6070573" cy="3507179"/>
              </a:xfrm>
              <a:prstGeom prst="rect">
                <a:avLst/>
              </a:prstGeom>
              <a:blipFill>
                <a:blip r:embed="rId3"/>
                <a:stretch>
                  <a:fillRect l="-3116" t="-1565" r="-1910" b="-4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D105167-976C-2797-CB1E-2F36484CA9C2}"/>
              </a:ext>
            </a:extLst>
          </p:cNvPr>
          <p:cNvSpPr txBox="1"/>
          <p:nvPr/>
        </p:nvSpPr>
        <p:spPr>
          <a:xfrm>
            <a:off x="450108" y="1700808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C4558B8-210C-216D-3712-BCF583278663}"/>
              </a:ext>
            </a:extLst>
          </p:cNvPr>
          <p:cNvSpPr txBox="1"/>
          <p:nvPr/>
        </p:nvSpPr>
        <p:spPr>
          <a:xfrm>
            <a:off x="449989" y="2139820"/>
            <a:ext cx="3070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3D0B277-C56E-F1B5-1DC9-EF45272BF187}"/>
              </a:ext>
            </a:extLst>
          </p:cNvPr>
          <p:cNvSpPr txBox="1"/>
          <p:nvPr/>
        </p:nvSpPr>
        <p:spPr>
          <a:xfrm>
            <a:off x="449989" y="2571868"/>
            <a:ext cx="2315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275A74A-0F8B-55CD-DE93-8232444E5322}"/>
              </a:ext>
            </a:extLst>
          </p:cNvPr>
          <p:cNvSpPr txBox="1"/>
          <p:nvPr/>
        </p:nvSpPr>
        <p:spPr>
          <a:xfrm>
            <a:off x="449989" y="2996952"/>
            <a:ext cx="386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8D45131-B86E-D3AA-1A8B-334A6547F40A}"/>
                  </a:ext>
                </a:extLst>
              </p:cNvPr>
              <p:cNvSpPr txBox="1"/>
              <p:nvPr/>
            </p:nvSpPr>
            <p:spPr>
              <a:xfrm>
                <a:off x="449989" y="3284984"/>
                <a:ext cx="61919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8D45131-B86E-D3AA-1A8B-334A6547F4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84984"/>
                <a:ext cx="6191948" cy="765061"/>
              </a:xfrm>
              <a:prstGeom prst="rect">
                <a:avLst/>
              </a:prstGeom>
              <a:blipFill>
                <a:blip r:embed="rId4"/>
                <a:stretch>
                  <a:fillRect l="-1575" r="-128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3AE3C7B3-DE75-FB7C-D808-18DE46653270}"/>
              </a:ext>
            </a:extLst>
          </p:cNvPr>
          <p:cNvSpPr txBox="1"/>
          <p:nvPr/>
        </p:nvSpPr>
        <p:spPr>
          <a:xfrm>
            <a:off x="449989" y="3861048"/>
            <a:ext cx="2628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B28C13A-AFB0-A636-2DEE-E824B81C2863}"/>
              </a:ext>
            </a:extLst>
          </p:cNvPr>
          <p:cNvSpPr txBox="1"/>
          <p:nvPr/>
        </p:nvSpPr>
        <p:spPr>
          <a:xfrm>
            <a:off x="449989" y="4293096"/>
            <a:ext cx="4205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B646A14-4C41-B45F-40C3-224D8284DAF0}"/>
              </a:ext>
            </a:extLst>
          </p:cNvPr>
          <p:cNvSpPr txBox="1"/>
          <p:nvPr/>
        </p:nvSpPr>
        <p:spPr>
          <a:xfrm>
            <a:off x="449989" y="4725144"/>
            <a:ext cx="30042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0" name="yt_image_13797" title="H_37.02866">
            <a:extLst>
              <a:ext uri="{FF2B5EF4-FFF2-40B4-BE49-F238E27FC236}">
                <a16:creationId xmlns:a16="http://schemas.microsoft.com/office/drawing/2014/main" id="{CB02C860-9158-5FCB-E1CD-E9F549E03407}"/>
              </a:ex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32104" y="1940362"/>
            <a:ext cx="4214057" cy="47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0741F3F8-F683-7B22-770C-43B4AD1C6964}"/>
              </a:ext>
            </a:extLst>
          </p:cNvPr>
          <p:cNvSpPr txBox="1"/>
          <p:nvPr/>
        </p:nvSpPr>
        <p:spPr>
          <a:xfrm>
            <a:off x="449989" y="5157192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B8181E7-A71C-B87C-F60F-49CC636D657C}"/>
              </a:ext>
            </a:extLst>
          </p:cNvPr>
          <p:cNvSpPr txBox="1"/>
          <p:nvPr/>
        </p:nvSpPr>
        <p:spPr>
          <a:xfrm>
            <a:off x="449989" y="5589240"/>
            <a:ext cx="4636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04B5634-1D7B-B431-2E9F-D9D99A8621B1}"/>
              </a:ext>
            </a:extLst>
          </p:cNvPr>
          <p:cNvSpPr txBox="1"/>
          <p:nvPr/>
        </p:nvSpPr>
        <p:spPr>
          <a:xfrm>
            <a:off x="449989" y="6079369"/>
            <a:ext cx="3034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27cm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1" grpId="0" build="allAtOnce"/>
      <p:bldP spid="12" grpId="0" build="allAtOnce"/>
      <p:bldP spid="1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5" name="yt_shape_13725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724" name="yt_image_1372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27" name="yt_shape_13727"/>
          <p:cNvSpPr txBox="1"/>
          <p:nvPr/>
        </p:nvSpPr>
        <p:spPr>
          <a:xfrm>
            <a:off x="540000" y="1603297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线段的中点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28" name="yt_shape_13728"/>
              <p:cNvSpPr txBox="1"/>
              <p:nvPr/>
            </p:nvSpPr>
            <p:spPr>
              <a:xfrm>
                <a:off x="540119" y="2102862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是线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1b7d,isEnd"/>
                  </a:rPr>
                  <a:t>C</a:t>
                </a:r>
                <a:b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728" name="yt_shape_137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02862"/>
                <a:ext cx="11111999" cy="1106521"/>
              </a:xfrm>
              <a:prstGeom prst="rect">
                <a:avLst/>
              </a:prstGeom>
              <a:blipFill>
                <a:blip r:embed="rId3"/>
                <a:stretch>
                  <a:fillRect l="-1701" r="-329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30" name="yt_image_1373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96044" y="3501008"/>
            <a:ext cx="1999911" cy="268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32" name="yt_shape_13732"/>
          <p:cNvSpPr txBox="1"/>
          <p:nvPr/>
        </p:nvSpPr>
        <p:spPr>
          <a:xfrm>
            <a:off x="540119" y="402024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日照市中考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272a,isEnd"/>
              </a:rPr>
              <a:t>则线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733" name="yt_image_1373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3171" y="5132043"/>
            <a:ext cx="1985657" cy="241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50852461">
            <a:extLst>
              <a:ext uri="{FF2B5EF4-FFF2-40B4-BE49-F238E27FC236}">
                <a16:creationId xmlns:a16="http://schemas.microsoft.com/office/drawing/2014/main" id="{23102E92-C90C-AAAA-F9AA-0427A8199D5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1C96022-0D26-38EF-4A7C-17F21EF605E8}"/>
              </a:ext>
            </a:extLst>
          </p:cNvPr>
          <p:cNvSpPr txBox="1"/>
          <p:nvPr/>
        </p:nvSpPr>
        <p:spPr>
          <a:xfrm>
            <a:off x="6700096" y="2056056"/>
            <a:ext cx="921449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45B7B4-9D23-B8EF-D4D3-958D2D3E6D1C}"/>
              </a:ext>
            </a:extLst>
          </p:cNvPr>
          <p:cNvSpPr txBox="1"/>
          <p:nvPr/>
        </p:nvSpPr>
        <p:spPr>
          <a:xfrm>
            <a:off x="1059708" y="272750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28B0E6-501F-E66D-BF9A-51BBF94C0C12}"/>
              </a:ext>
            </a:extLst>
          </p:cNvPr>
          <p:cNvSpPr txBox="1"/>
          <p:nvPr/>
        </p:nvSpPr>
        <p:spPr>
          <a:xfrm>
            <a:off x="3269508" y="272750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5FB336E-9B87-EAB7-8973-6B7BEA0E18AD}"/>
              </a:ext>
            </a:extLst>
          </p:cNvPr>
          <p:cNvSpPr txBox="1"/>
          <p:nvPr/>
        </p:nvSpPr>
        <p:spPr>
          <a:xfrm>
            <a:off x="4820496" y="2727505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31943F7-0072-14BB-313C-A6B84871312B}"/>
              </a:ext>
            </a:extLst>
          </p:cNvPr>
          <p:cNvSpPr txBox="1"/>
          <p:nvPr/>
        </p:nvSpPr>
        <p:spPr>
          <a:xfrm>
            <a:off x="2493221" y="4448926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5" name="yt_shape_13735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16cm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1466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736" name="yt_image_13736" title="H_23.3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2504" y="2011799"/>
            <a:ext cx="2546991" cy="29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738" name="yt_shape_13738"/>
              <p:cNvSpPr txBox="1"/>
              <p:nvPr/>
            </p:nvSpPr>
            <p:spPr>
              <a:xfrm>
                <a:off x="540000" y="2358558"/>
                <a:ext cx="10847521" cy="22646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38" name="yt_shape_13738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58558"/>
                <a:ext cx="10847521" cy="2264659"/>
              </a:xfrm>
              <a:prstGeom prst="rect">
                <a:avLst/>
              </a:prstGeom>
              <a:blipFill>
                <a:blip r:embed="rId3"/>
                <a:stretch>
                  <a:fillRect l="-1743" t="-2426" r="-618" b="-7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8D4CAC3-C920-93FD-9AB9-21A0D3B39289}"/>
              </a:ext>
            </a:extLst>
          </p:cNvPr>
          <p:cNvSpPr txBox="1"/>
          <p:nvPr/>
        </p:nvSpPr>
        <p:spPr>
          <a:xfrm>
            <a:off x="449989" y="2311752"/>
            <a:ext cx="6012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09A9E28-2D70-BD06-4583-F559445987FA}"/>
                  </a:ext>
                </a:extLst>
              </p:cNvPr>
              <p:cNvSpPr txBox="1"/>
              <p:nvPr/>
            </p:nvSpPr>
            <p:spPr>
              <a:xfrm>
                <a:off x="449989" y="2787240"/>
                <a:ext cx="43329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6, 'mathAnswerShape': 1}">
                <a:extLst>
                  <a:ext uri="{FF2B5EF4-FFF2-40B4-BE49-F238E27FC236}">
                    <a16:creationId xmlns:a16="http://schemas.microsoft.com/office/drawing/2014/main" id="{C09A9E28-2D70-BD06-4583-F559445987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87240"/>
                <a:ext cx="4332986" cy="765061"/>
              </a:xfrm>
              <a:prstGeom prst="rect">
                <a:avLst/>
              </a:prstGeom>
              <a:blipFill>
                <a:blip r:embed="rId4"/>
                <a:stretch>
                  <a:fillRect l="-2250" r="-211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D7E4B0C-7AC5-8578-EDD3-A402FE208484}"/>
                  </a:ext>
                </a:extLst>
              </p:cNvPr>
              <p:cNvSpPr txBox="1"/>
              <p:nvPr/>
            </p:nvSpPr>
            <p:spPr>
              <a:xfrm>
                <a:off x="449989" y="3458689"/>
                <a:ext cx="109226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6, 'mathAnswerShape': 1}">
                <a:extLst>
                  <a:ext uri="{FF2B5EF4-FFF2-40B4-BE49-F238E27FC236}">
                    <a16:creationId xmlns:a16="http://schemas.microsoft.com/office/drawing/2014/main" id="{7D7E4B0C-7AC5-8578-EDD3-A402FE2084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58689"/>
                <a:ext cx="10922698" cy="765061"/>
              </a:xfrm>
              <a:prstGeom prst="rect">
                <a:avLst/>
              </a:prstGeom>
              <a:blipFill>
                <a:blip r:embed="rId5"/>
                <a:stretch>
                  <a:fillRect l="-893" r="-72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88E7232-ECFB-6C49-ABC4-9133BFD97E06}"/>
              </a:ext>
            </a:extLst>
          </p:cNvPr>
          <p:cNvSpPr txBox="1"/>
          <p:nvPr/>
        </p:nvSpPr>
        <p:spPr>
          <a:xfrm>
            <a:off x="449989" y="4130138"/>
            <a:ext cx="2577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0" name="yt_shape_13740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线段的基本事实</a:t>
            </a:r>
          </a:p>
        </p:txBody>
      </p:sp>
      <p:sp>
        <p:nvSpPr>
          <p:cNvPr id="13741" name="yt_shape_13741"/>
          <p:cNvSpPr txBox="1"/>
          <p:nvPr/>
        </p:nvSpPr>
        <p:spPr>
          <a:xfrm>
            <a:off x="540000" y="1399565"/>
            <a:ext cx="110719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生产现象中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不能用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线段最短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来解释的有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742" name="yt_shape_13742"/>
          <p:cNvSpPr txBox="1"/>
          <p:nvPr/>
        </p:nvSpPr>
        <p:spPr>
          <a:xfrm>
            <a:off x="540000" y="1878868"/>
            <a:ext cx="553997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用两颗钉子就可以把木条固定在墙上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743" name="yt_shape_13743"/>
          <p:cNvSpPr txBox="1"/>
          <p:nvPr/>
        </p:nvSpPr>
        <p:spPr>
          <a:xfrm>
            <a:off x="540000" y="2341692"/>
            <a:ext cx="9848850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植树时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只要栽下两棵树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就可以把同一行树大致栽在同一条直线上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744" name="yt_shape_13744"/>
          <p:cNvSpPr txBox="1"/>
          <p:nvPr/>
        </p:nvSpPr>
        <p:spPr>
          <a:xfrm>
            <a:off x="540000" y="2804516"/>
            <a:ext cx="68865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架设电线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总是尽可能沿线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架设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745" name="yt_shape_13745"/>
          <p:cNvSpPr txBox="1"/>
          <p:nvPr/>
        </p:nvSpPr>
        <p:spPr>
          <a:xfrm>
            <a:off x="540000" y="3283819"/>
            <a:ext cx="5078313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把弯曲的公路改直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就能缩短路程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3746" name="yt_table_1374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12176"/>
              </p:ext>
            </p:extLst>
          </p:nvPr>
        </p:nvGraphicFramePr>
        <p:xfrm>
          <a:off x="540056" y="3746643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79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80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81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7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4"/>
                  </a:ext>
                </a:extLst>
              </a:tr>
            </a:tbl>
          </a:graphicData>
        </a:graphic>
      </p:graphicFrame>
      <p:pic>
        <p:nvPicPr>
          <p:cNvPr id="3" name="yt_shape_1723550852548">
            <a:extLst>
              <a:ext uri="{FF2B5EF4-FFF2-40B4-BE49-F238E27FC236}">
                <a16:creationId xmlns:a16="http://schemas.microsoft.com/office/drawing/2014/main" id="{75AC5BBE-890D-A007-5455-3C6EF7A10A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89FBF0-977A-8CD6-C73A-3D166387C19C}"/>
              </a:ext>
            </a:extLst>
          </p:cNvPr>
          <p:cNvSpPr txBox="1"/>
          <p:nvPr/>
        </p:nvSpPr>
        <p:spPr>
          <a:xfrm>
            <a:off x="105845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8" name="yt_shape_13748"/>
          <p:cNvSpPr txBox="1"/>
          <p:nvPr/>
        </p:nvSpPr>
        <p:spPr>
          <a:xfrm>
            <a:off x="540120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某同学用剪刀沿直线将一片平整的银杏叶剪掉一部分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02002,isEnd"/>
              </a:rPr>
              <a:t>发现剩下的银杏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叶的周长比原银杏叶的周长要小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能正确解释这一现象的数学知识是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749" name="yt_image_13749" title="H_117.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7345" y="2475451"/>
            <a:ext cx="957308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233B4CD-6C0F-7BB3-80B8-CCE0190ACFBC}"/>
              </a:ext>
            </a:extLst>
          </p:cNvPr>
          <p:cNvSpPr txBox="1"/>
          <p:nvPr/>
        </p:nvSpPr>
        <p:spPr>
          <a:xfrm>
            <a:off x="9898908" y="1328682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两点之间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30f21"/>
              </a:rPr>
              <a:t>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58859B9-998D-37DA-BB8A-B8C7E5B04BAE}"/>
              </a:ext>
            </a:extLst>
          </p:cNvPr>
          <p:cNvSpPr txBox="1"/>
          <p:nvPr/>
        </p:nvSpPr>
        <p:spPr>
          <a:xfrm>
            <a:off x="450109" y="1804170"/>
            <a:ext cx="1704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线段最短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1" name="yt_shape_1375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是公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两旁的两个村庄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若两村要在公路上合修一个汽车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54c0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两村的距离之和最小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上标注出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752" name="yt_image_13752" title="H_80.9651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0204" y="2011799"/>
            <a:ext cx="1951590" cy="1028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54" name="yt_shape_13754"/>
          <p:cNvSpPr txBox="1"/>
          <p:nvPr/>
        </p:nvSpPr>
        <p:spPr>
          <a:xfrm>
            <a:off x="540000" y="3090617"/>
            <a:ext cx="8144858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连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交直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点即为汽车站位置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两点之间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线段最短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757" name="yt_shape_13757"/>
          <p:cNvSpPr txBox="1"/>
          <p:nvPr/>
        </p:nvSpPr>
        <p:spPr>
          <a:xfrm>
            <a:off x="540000" y="4185108"/>
            <a:ext cx="1889107" cy="88248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900" b="0" i="0" u="none" spc="-4900">
                <a:solidFill>
                  <a:srgbClr val="1EE3CF"/>
                </a:solidFill>
                <a:effectLst/>
                <a:latin typeface="Times New Roman" pitchFamily="49"/>
                <a:ea typeface="宋体" pitchFamily="49"/>
              </a:rPr>
              <a:t> </a:t>
            </a:r>
            <a:r>
              <a:rPr lang="en-US" altLang="zh-CN" sz="4900" b="0" i="0" u="none" spc="13506">
                <a:solidFill>
                  <a:srgbClr val="1EE3CF"/>
                </a:solidFill>
                <a:effectLst/>
                <a:latin typeface="Times New Roman" pitchFamily="49"/>
                <a:ea typeface="宋体" pitchFamily="49"/>
              </a:rPr>
              <a:t> </a:t>
            </a:r>
          </a:p>
        </p:txBody>
      </p:sp>
      <p:pic>
        <p:nvPicPr>
          <p:cNvPr id="13756" name="yt_image_13756" title="H_76.8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48109" y="3208986"/>
            <a:ext cx="1870444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6AEB41A-737C-6046-A56B-714222267BC6}"/>
              </a:ext>
            </a:extLst>
          </p:cNvPr>
          <p:cNvSpPr txBox="1"/>
          <p:nvPr/>
        </p:nvSpPr>
        <p:spPr>
          <a:xfrm>
            <a:off x="449989" y="3043811"/>
            <a:ext cx="8246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交直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点即为汽车站位置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32E0FD-19F2-FC17-000E-B32C33A15F3C}"/>
              </a:ext>
            </a:extLst>
          </p:cNvPr>
          <p:cNvSpPr txBox="1"/>
          <p:nvPr/>
        </p:nvSpPr>
        <p:spPr>
          <a:xfrm>
            <a:off x="449989" y="3519299"/>
            <a:ext cx="3990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两点之间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线段最短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9" name="yt_shape_13759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两点间的距离</a:t>
            </a:r>
          </a:p>
        </p:txBody>
      </p:sp>
      <p:sp>
        <p:nvSpPr>
          <p:cNvPr id="13760" name="yt_shape_13760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若数轴上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分别表示数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d06b8"/>
              </a:rPr>
              <a:t>两点之间的距离可表示为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61" name="yt_table_1376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1543160"/>
              </p:ext>
            </p:extLst>
          </p:nvPr>
        </p:nvGraphicFramePr>
        <p:xfrm>
          <a:off x="540056" y="2359000"/>
          <a:ext cx="7730173" cy="950976"/>
        </p:xfrm>
        <a:graphic>
          <a:graphicData uri="http://schemas.openxmlformats.org/drawingml/2006/table">
            <a:tbl>
              <a:tblPr/>
              <a:tblGrid>
                <a:gridCol w="5113973">
                  <a:extLst>
                    <a:ext uri="{9D8B030D-6E8A-4147-A177-3AD203B41FA5}">
                      <a16:colId xmlns:a16="http://schemas.microsoft.com/office/drawing/2014/main" val="10783"/>
                    </a:ext>
                  </a:extLst>
                </a:gridCol>
                <a:gridCol w="2616200">
                  <a:extLst>
                    <a:ext uri="{9D8B030D-6E8A-4147-A177-3AD203B41FA5}">
                      <a16:colId xmlns:a16="http://schemas.microsoft.com/office/drawing/2014/main" val="107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6"/>
                  </a:ext>
                </a:extLst>
              </a:tr>
            </a:tbl>
          </a:graphicData>
        </a:graphic>
      </p:graphicFrame>
      <p:sp>
        <p:nvSpPr>
          <p:cNvPr id="13763" name="yt_shape_13763"/>
          <p:cNvSpPr txBox="1"/>
          <p:nvPr/>
        </p:nvSpPr>
        <p:spPr>
          <a:xfrm>
            <a:off x="540119" y="33605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长的一半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326f"/>
              </a:rPr>
              <a:t>则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两点之间的距离为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65" name="yt_table_1376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897597"/>
              </p:ext>
            </p:extLst>
          </p:nvPr>
        </p:nvGraphicFramePr>
        <p:xfrm>
          <a:off x="540056" y="4621674"/>
          <a:ext cx="9448166" cy="475488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785"/>
                    </a:ext>
                  </a:extLst>
                </a:gridCol>
                <a:gridCol w="2624455">
                  <a:extLst>
                    <a:ext uri="{9D8B030D-6E8A-4147-A177-3AD203B41FA5}">
                      <a16:colId xmlns:a16="http://schemas.microsoft.com/office/drawing/2014/main" val="10786"/>
                    </a:ext>
                  </a:extLst>
                </a:gridCol>
                <a:gridCol w="2624455">
                  <a:extLst>
                    <a:ext uri="{9D8B030D-6E8A-4147-A177-3AD203B41FA5}">
                      <a16:colId xmlns:a16="http://schemas.microsoft.com/office/drawing/2014/main" val="10787"/>
                    </a:ext>
                  </a:extLst>
                </a:gridCol>
                <a:gridCol w="1709738">
                  <a:extLst>
                    <a:ext uri="{9D8B030D-6E8A-4147-A177-3AD203B41FA5}">
                      <a16:colId xmlns:a16="http://schemas.microsoft.com/office/drawing/2014/main" val="10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7"/>
                  </a:ext>
                </a:extLst>
              </a:tr>
            </a:tbl>
          </a:graphicData>
        </a:graphic>
      </p:graphicFrame>
      <p:pic>
        <p:nvPicPr>
          <p:cNvPr id="13764" name="yt_image_13764_skip" title="H_23.7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3705" y="4319989"/>
            <a:ext cx="2982798" cy="30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50852643">
            <a:extLst>
              <a:ext uri="{FF2B5EF4-FFF2-40B4-BE49-F238E27FC236}">
                <a16:creationId xmlns:a16="http://schemas.microsoft.com/office/drawing/2014/main" id="{20AA3A6D-59F3-792B-3FC5-539E816ED7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470517E-97FA-DDD3-93DF-F268EA048C0A}"/>
              </a:ext>
            </a:extLst>
          </p:cNvPr>
          <p:cNvSpPr txBox="1"/>
          <p:nvPr/>
        </p:nvSpPr>
        <p:spPr>
          <a:xfrm>
            <a:off x="10597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48C18F-0A54-EA36-4335-AD1DDB56C71B}"/>
              </a:ext>
            </a:extLst>
          </p:cNvPr>
          <p:cNvSpPr txBox="1"/>
          <p:nvPr/>
        </p:nvSpPr>
        <p:spPr>
          <a:xfrm>
            <a:off x="4334721" y="378923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8" name="yt_shape_13768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767" name="yt_image_13767" title="H_50.49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70" name="yt_shape_13770"/>
          <p:cNvSpPr txBox="1"/>
          <p:nvPr/>
        </p:nvSpPr>
        <p:spPr>
          <a:xfrm>
            <a:off x="540000" y="1591869"/>
            <a:ext cx="10764165" cy="91236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在下列现象中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体现了基本事实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两点之间线段最短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graphicFrame>
        <p:nvGraphicFramePr>
          <p:cNvPr id="13773" name="yt_table_1377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1483850"/>
              </p:ext>
            </p:extLst>
          </p:nvPr>
        </p:nvGraphicFramePr>
        <p:xfrm>
          <a:off x="540056" y="3864926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8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9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9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8"/>
                  </a:ext>
                </a:extLst>
              </a:tr>
            </a:tbl>
          </a:graphicData>
        </a:graphic>
      </p:graphicFrame>
      <p:pic>
        <p:nvPicPr>
          <p:cNvPr id="13772" name="yt_image_13772_skip" title="H_103.2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28637" y="2276872"/>
            <a:ext cx="4933364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A16D071-5C9E-C92A-E19A-6DE7BED3DE27}"/>
              </a:ext>
            </a:extLst>
          </p:cNvPr>
          <p:cNvSpPr txBox="1"/>
          <p:nvPr/>
        </p:nvSpPr>
        <p:spPr>
          <a:xfrm>
            <a:off x="10279789" y="1545063"/>
            <a:ext cx="40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5" name="yt_shape_1377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下图是某住宅小区的平面图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是该小区某快递点的位置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00ff4"/>
              </a:rPr>
              <a:t>其余各点为居民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图中各条线为小区内的小路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则从居民楼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到快递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5bce"/>
              </a:rPr>
              <a:t>的最短路径是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77" name="yt_table_13777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4809857"/>
              </p:ext>
            </p:extLst>
          </p:nvPr>
        </p:nvGraphicFramePr>
        <p:xfrm>
          <a:off x="540056" y="2339566"/>
          <a:ext cx="3681413" cy="1901952"/>
        </p:xfrm>
        <a:graphic>
          <a:graphicData uri="http://schemas.openxmlformats.org/drawingml/2006/table">
            <a:tbl>
              <a:tblPr/>
              <a:tblGrid>
                <a:gridCol w="3681413">
                  <a:extLst>
                    <a:ext uri="{9D8B030D-6E8A-4147-A177-3AD203B41FA5}">
                      <a16:colId xmlns:a16="http://schemas.microsoft.com/office/drawing/2014/main" val="107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G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G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F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2"/>
                  </a:ext>
                </a:extLst>
              </a:tr>
            </a:tbl>
          </a:graphicData>
        </a:graphic>
      </p:graphicFrame>
      <p:pic>
        <p:nvPicPr>
          <p:cNvPr id="13776" name="yt_image_13776_skip" title="H_106.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6280" y="2616172"/>
            <a:ext cx="2216953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3907513-BED0-8277-E5E2-40126DE621BF}"/>
              </a:ext>
            </a:extLst>
          </p:cNvPr>
          <p:cNvSpPr txBox="1"/>
          <p:nvPr/>
        </p:nvSpPr>
        <p:spPr>
          <a:xfrm>
            <a:off x="10597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779" name="yt_shape_13779"/>
          <p:cNvSpPr txBox="1"/>
          <p:nvPr/>
        </p:nvSpPr>
        <p:spPr>
          <a:xfrm>
            <a:off x="540000" y="4614007"/>
            <a:ext cx="107048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在一条直线上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006F8AF-F057-F18E-C59D-84535FFAB871}"/>
              </a:ext>
            </a:extLst>
          </p:cNvPr>
          <p:cNvSpPr txBox="1"/>
          <p:nvPr/>
        </p:nvSpPr>
        <p:spPr>
          <a:xfrm>
            <a:off x="9984514" y="456720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1658</Words>
  <Application>Microsoft Office PowerPoint</Application>
  <PresentationFormat>宽屏</PresentationFormat>
  <Paragraphs>130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2024-08-13T11:53:27Z</dcterms:created>
  <dcterms:modified xsi:type="dcterms:W3CDTF">2024-08-15T00:31:22Z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