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75" r:id="rId6"/>
    <p:sldId id="376" r:id="rId7"/>
    <p:sldId id="377" r:id="rId8"/>
    <p:sldId id="378" r:id="rId9"/>
    <p:sldId id="382" r:id="rId10"/>
    <p:sldId id="386" r:id="rId11"/>
    <p:sldId id="388" r:id="rId12"/>
    <p:sldId id="389" r:id="rId13"/>
    <p:sldId id="390" r:id="rId14"/>
    <p:sldId id="394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bin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1" name="yt_shape_1190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00" name="yt_image_1190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3" name="yt_shape_11903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所含字母相同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且相同字母的指数也分别相同的项叫作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36a3,isEnd"/>
              </a:rPr>
              <a:t>常数项与常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合并同类项的法则是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同类项的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所得结果作为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5880,isEnd"/>
              </a:rPr>
              <a:t>字母和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字母的指数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5EFB27-BBC3-4481-71CD-A13F14515775}"/>
              </a:ext>
            </a:extLst>
          </p:cNvPr>
          <p:cNvSpPr txBox="1"/>
          <p:nvPr/>
        </p:nvSpPr>
        <p:spPr>
          <a:xfrm>
            <a:off x="84511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8BEAB0-F718-1A5E-A06D-64DA51F2AF55}"/>
              </a:ext>
            </a:extLst>
          </p:cNvPr>
          <p:cNvSpPr txBox="1"/>
          <p:nvPr/>
        </p:nvSpPr>
        <p:spPr>
          <a:xfrm>
            <a:off x="16693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8E22A9-4B64-E893-FA97-24CB54B15872}"/>
              </a:ext>
            </a:extLst>
          </p:cNvPr>
          <p:cNvSpPr txBox="1"/>
          <p:nvPr/>
        </p:nvSpPr>
        <p:spPr>
          <a:xfrm>
            <a:off x="54031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80EFA7-BD34-74C1-4889-C2312591DA12}"/>
              </a:ext>
            </a:extLst>
          </p:cNvPr>
          <p:cNvSpPr txBox="1"/>
          <p:nvPr/>
        </p:nvSpPr>
        <p:spPr>
          <a:xfrm>
            <a:off x="9365507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4037F6-DDF0-9152-B959-FF5662F425FC}"/>
              </a:ext>
            </a:extLst>
          </p:cNvPr>
          <p:cNvSpPr txBox="1"/>
          <p:nvPr/>
        </p:nvSpPr>
        <p:spPr>
          <a:xfrm>
            <a:off x="2278908" y="297724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57" name="yt_shape_11957"/>
              <p:cNvSpPr txBox="1"/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1d877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看作一个整体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57" name="yt_shape_11957" descr="{&quot;rangeId&quot;:1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  <a:blipFill>
                <a:blip r:embed="rId2"/>
                <a:stretch>
                  <a:fillRect l="-164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71759AD-3D92-9C38-116D-B56AB0A3FCA0}"/>
              </a:ext>
            </a:extLst>
          </p:cNvPr>
          <p:cNvSpPr txBox="1"/>
          <p:nvPr/>
        </p:nvSpPr>
        <p:spPr>
          <a:xfrm>
            <a:off x="450108" y="2004132"/>
            <a:ext cx="562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4F3089-438E-C69C-DF13-3BCB0E6B25A6}"/>
              </a:ext>
            </a:extLst>
          </p:cNvPr>
          <p:cNvSpPr txBox="1"/>
          <p:nvPr/>
        </p:nvSpPr>
        <p:spPr>
          <a:xfrm>
            <a:off x="450108" y="2479620"/>
            <a:ext cx="369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BAE2CC-DD21-ACDC-D0B6-978A7E2C3675}"/>
              </a:ext>
            </a:extLst>
          </p:cNvPr>
          <p:cNvSpPr txBox="1"/>
          <p:nvPr/>
        </p:nvSpPr>
        <p:spPr>
          <a:xfrm>
            <a:off x="450108" y="2955108"/>
            <a:ext cx="5158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0" name="yt_shape_11960"/>
          <p:cNvSpPr txBox="1"/>
          <p:nvPr/>
        </p:nvSpPr>
        <p:spPr>
          <a:xfrm>
            <a:off x="540120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小颖和爸爸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妈妈一起包饺子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已知小颖包的饺子的个数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ac1e"/>
              </a:rPr>
              <a:t>妈妈包的饺子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的个数比小颖的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爸爸包的饺子的个数是小颖的一半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e76f"/>
              </a:rPr>
              <a:t>你能求出小颖和爸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妈妈一共包了多少个饺子吗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961" name="yt_image_11961" title="H_90.7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8145" y="2475451"/>
            <a:ext cx="1935709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63" name="yt_shape_11963"/>
              <p:cNvSpPr txBox="1"/>
              <p:nvPr/>
            </p:nvSpPr>
            <p:spPr>
              <a:xfrm>
                <a:off x="540119" y="3678129"/>
                <a:ext cx="11492915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妈妈包的饺子的个数为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爸爸包的饺子的个数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64ae2"/>
                  </a:rPr>
                  <a:t>则小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颖和爸爸、妈妈包的饺子的总个数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63" name="yt_shape_11963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78129"/>
                <a:ext cx="11492915" cy="1316899"/>
              </a:xfrm>
              <a:prstGeom prst="rect">
                <a:avLst/>
              </a:prstGeom>
              <a:blipFill>
                <a:blip r:embed="rId3"/>
                <a:stretch>
                  <a:fillRect l="-1645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5076D9A-E389-2CD2-1DA4-CC3FA8B16420}"/>
                  </a:ext>
                </a:extLst>
              </p:cNvPr>
              <p:cNvSpPr txBox="1"/>
              <p:nvPr/>
            </p:nvSpPr>
            <p:spPr>
              <a:xfrm>
                <a:off x="450108" y="3631323"/>
                <a:ext cx="11290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由题意可得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妈妈包的饺子的个数为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爸爸包的饺子的个数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2_64ae2"/>
                  </a:rPr>
                  <a:t>则小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A5076D9A-E389-2CD2-1DA4-CC3FA8B164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31323"/>
                <a:ext cx="11290936" cy="765061"/>
              </a:xfrm>
              <a:prstGeom prst="rect">
                <a:avLst/>
              </a:prstGeom>
              <a:blipFill>
                <a:blip r:embed="rId4"/>
                <a:stretch>
                  <a:fillRect l="-864" t="-5600" r="-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EBCAB61-CE8D-EAE3-A492-54157A8AEA85}"/>
                  </a:ext>
                </a:extLst>
              </p:cNvPr>
              <p:cNvSpPr txBox="1"/>
              <p:nvPr/>
            </p:nvSpPr>
            <p:spPr>
              <a:xfrm>
                <a:off x="450108" y="4149080"/>
                <a:ext cx="85335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颖和爸爸、妈妈包的饺子的总个数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EBCAB61-CE8D-EAE3-A492-54157A8AE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49080"/>
                <a:ext cx="8533512" cy="726326"/>
              </a:xfrm>
              <a:prstGeom prst="rect">
                <a:avLst/>
              </a:prstGeom>
              <a:blipFill>
                <a:blip r:embed="rId5"/>
                <a:stretch>
                  <a:fillRect l="-1143" r="-10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6" name="yt_shape_1196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65" name="yt_image_1196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8" name="yt_shape_11968"/>
          <p:cNvSpPr txBox="1"/>
          <p:nvPr/>
        </p:nvSpPr>
        <p:spPr>
          <a:xfrm>
            <a:off x="540119" y="154679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庐江县期末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jiong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是一个网络流行语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像一个人脸郁闷的神情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dc2d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的正方形的纸片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56743"/>
              </a:rPr>
              <a:t>剪去两个一样的小直角三角形和一个长方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形得到一个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设剪去的小长方形长和宽分别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2425"/>
              </a:rPr>
              <a:t>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去的两个小直角三角形的两直角边长也分别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69" name="yt_shape_11969"/>
          <p:cNvSpPr txBox="1"/>
          <p:nvPr/>
        </p:nvSpPr>
        <p:spPr>
          <a:xfrm>
            <a:off x="540000" y="3466493"/>
            <a:ext cx="73898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的代数式表示图中阴影部分的面积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970"/>
              <p:cNvSpPr txBox="1"/>
              <p:nvPr/>
            </p:nvSpPr>
            <p:spPr>
              <a:xfrm>
                <a:off x="540000" y="4098160"/>
                <a:ext cx="5841343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正方形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6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长方形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1970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98160"/>
                <a:ext cx="5841343" cy="1586653"/>
              </a:xfrm>
              <a:prstGeom prst="rect">
                <a:avLst/>
              </a:prstGeom>
              <a:blipFill>
                <a:blip r:embed="rId3"/>
                <a:stretch>
                  <a:fillRect l="-3236" t="-3065" r="-1983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72" name="yt_image_1197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9869" y="3874570"/>
            <a:ext cx="2022130" cy="257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749EA4C-40C9-3DCB-3159-05A33DBD488A}"/>
              </a:ext>
            </a:extLst>
          </p:cNvPr>
          <p:cNvSpPr txBox="1"/>
          <p:nvPr/>
        </p:nvSpPr>
        <p:spPr>
          <a:xfrm>
            <a:off x="449989" y="4051354"/>
            <a:ext cx="59649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375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9C2D77-C5D6-762A-61C2-BAF52A66FE07}"/>
                  </a:ext>
                </a:extLst>
              </p:cNvPr>
              <p:cNvSpPr txBox="1"/>
              <p:nvPr/>
            </p:nvSpPr>
            <p:spPr>
              <a:xfrm>
                <a:off x="449989" y="4526842"/>
                <a:ext cx="28645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BC9C2D77-C5D6-762A-61C2-BAF52A66FE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26842"/>
                <a:ext cx="2864549" cy="765061"/>
              </a:xfrm>
              <a:prstGeom prst="rect">
                <a:avLst/>
              </a:prstGeom>
              <a:blipFill>
                <a:blip r:embed="rId5"/>
                <a:stretch>
                  <a:fillRect l="-3404" r="-319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2762CA7-9EBB-CE58-39BB-230797B3CB0F}"/>
              </a:ext>
            </a:extLst>
          </p:cNvPr>
          <p:cNvSpPr txBox="1"/>
          <p:nvPr/>
        </p:nvSpPr>
        <p:spPr>
          <a:xfrm>
            <a:off x="449989" y="5198291"/>
            <a:ext cx="1916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974" name="yt_image_11974" title="H_190.8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40644" y="3986139"/>
            <a:ext cx="1803877" cy="242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7" name="yt_shape_11977"/>
          <p:cNvSpPr txBox="1"/>
          <p:nvPr/>
        </p:nvSpPr>
        <p:spPr>
          <a:xfrm>
            <a:off x="540000" y="900000"/>
            <a:ext cx="72359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求此时图中阴影部分的面积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1978"/>
          <p:cNvSpPr txBox="1"/>
          <p:nvPr/>
        </p:nvSpPr>
        <p:spPr>
          <a:xfrm>
            <a:off x="540000" y="1531667"/>
            <a:ext cx="400430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阴影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979" name="yt_image_119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9869" y="1531667"/>
            <a:ext cx="2022130" cy="257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7C2CBD-4D16-B7AC-A311-20CCAC89C3A9}"/>
              </a:ext>
            </a:extLst>
          </p:cNvPr>
          <p:cNvSpPr txBox="1"/>
          <p:nvPr/>
        </p:nvSpPr>
        <p:spPr>
          <a:xfrm>
            <a:off x="449989" y="1484861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8E2ED9-3B44-CB59-21FB-0EC42AFC95D5}"/>
              </a:ext>
            </a:extLst>
          </p:cNvPr>
          <p:cNvSpPr txBox="1"/>
          <p:nvPr/>
        </p:nvSpPr>
        <p:spPr>
          <a:xfrm>
            <a:off x="449989" y="1960349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7BEDEA-EA6A-F8E6-6B9D-94F7B5C7EABC}"/>
              </a:ext>
            </a:extLst>
          </p:cNvPr>
          <p:cNvSpPr txBox="1"/>
          <p:nvPr/>
        </p:nvSpPr>
        <p:spPr>
          <a:xfrm>
            <a:off x="1041073" y="243583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2" name="yt_shape_1198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981" name="yt_image_119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4" name="yt_shape_11984"/>
          <p:cNvSpPr txBox="1"/>
          <p:nvPr/>
        </p:nvSpPr>
        <p:spPr>
          <a:xfrm>
            <a:off x="2467911" y="1350999"/>
            <a:ext cx="6940457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求值或说理方法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一般先将代数式化简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如果题中是多项式的值与某个字母无关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9260f"/>
              </a:rPr>
              <a:t>那么这个字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母的系数为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如果是进行说理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一般化简结果不含该字母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     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6" name="yt_shape_1190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05" name="yt_image_1190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8" name="yt_shape_11908"/>
          <p:cNvSpPr txBox="1"/>
          <p:nvPr/>
        </p:nvSpPr>
        <p:spPr>
          <a:xfrm>
            <a:off x="540000" y="1603297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</a:t>
            </a:r>
          </a:p>
        </p:txBody>
      </p:sp>
      <p:sp>
        <p:nvSpPr>
          <p:cNvPr id="11909" name="yt_shape_11909"/>
          <p:cNvSpPr txBox="1"/>
          <p:nvPr/>
        </p:nvSpPr>
        <p:spPr>
          <a:xfrm>
            <a:off x="540000" y="2102862"/>
            <a:ext cx="86866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0" name="yt_table_119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681602"/>
              </p:ext>
            </p:extLst>
          </p:nvPr>
        </p:nvGraphicFramePr>
        <p:xfrm>
          <a:off x="540056" y="2582165"/>
          <a:ext cx="4924743" cy="950976"/>
        </p:xfrm>
        <a:graphic>
          <a:graphicData uri="http://schemas.openxmlformats.org/drawingml/2006/table">
            <a:tbl>
              <a:tblPr/>
              <a:tblGrid>
                <a:gridCol w="3003868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920875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sp>
        <p:nvSpPr>
          <p:cNvPr id="11912" name="yt_shape_11912"/>
          <p:cNvSpPr txBox="1"/>
          <p:nvPr/>
        </p:nvSpPr>
        <p:spPr>
          <a:xfrm>
            <a:off x="540000" y="3583719"/>
            <a:ext cx="103698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如果单项式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913" name="yt_shape_11913"/>
          <p:cNvSpPr txBox="1"/>
          <p:nvPr/>
        </p:nvSpPr>
        <p:spPr>
          <a:xfrm>
            <a:off x="540119" y="4063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是同类项的项是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spc="-100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  <a:t> 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是同类项的项是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是同类项的项是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428637">
            <a:extLst>
              <a:ext uri="{FF2B5EF4-FFF2-40B4-BE49-F238E27FC236}">
                <a16:creationId xmlns:a16="http://schemas.microsoft.com/office/drawing/2014/main" id="{4ACA9EF5-8926-5846-E97A-47DF1350D6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B5202E-9E66-EF87-E48C-29A207BB3828}"/>
              </a:ext>
            </a:extLst>
          </p:cNvPr>
          <p:cNvSpPr txBox="1"/>
          <p:nvPr/>
        </p:nvSpPr>
        <p:spPr>
          <a:xfrm>
            <a:off x="8222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44FD45-D6A5-3FB0-8DD9-CCB243A0DCDE}"/>
              </a:ext>
            </a:extLst>
          </p:cNvPr>
          <p:cNvSpPr txBox="1"/>
          <p:nvPr/>
        </p:nvSpPr>
        <p:spPr>
          <a:xfrm>
            <a:off x="10109926" y="353691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71773C-E29D-633C-113F-B6E07BC0E4DA}"/>
              </a:ext>
            </a:extLst>
          </p:cNvPr>
          <p:cNvSpPr txBox="1"/>
          <p:nvPr/>
        </p:nvSpPr>
        <p:spPr>
          <a:xfrm>
            <a:off x="9590932" y="4016216"/>
            <a:ext cx="18336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1cda4"/>
              </a:rPr>
              <a:t>，－</a:t>
            </a:r>
            <a:r>
              <a:rPr lang="en-US" altLang="zh-CN" sz="2400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11A1EF-6A9D-DEA5-F7EA-6F81C830F666}"/>
              </a:ext>
            </a:extLst>
          </p:cNvPr>
          <p:cNvSpPr txBox="1"/>
          <p:nvPr/>
        </p:nvSpPr>
        <p:spPr>
          <a:xfrm>
            <a:off x="3431704" y="4491705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F469BC-CC2E-973C-557D-8C41152D3941}"/>
              </a:ext>
            </a:extLst>
          </p:cNvPr>
          <p:cNvSpPr txBox="1"/>
          <p:nvPr/>
        </p:nvSpPr>
        <p:spPr>
          <a:xfrm>
            <a:off x="7929092" y="449170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4" name="yt_shape_11914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</a:p>
        </p:txBody>
      </p:sp>
      <p:sp>
        <p:nvSpPr>
          <p:cNvPr id="11915" name="yt_shape_1191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1133"/>
              </a:rPr>
              <a:t>依据的运算律是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6" name="yt_table_119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924988"/>
              </p:ext>
            </p:extLst>
          </p:nvPr>
        </p:nvGraphicFramePr>
        <p:xfrm>
          <a:off x="540056" y="2359000"/>
          <a:ext cx="6463031" cy="950976"/>
        </p:xfrm>
        <a:graphic>
          <a:graphicData uri="http://schemas.openxmlformats.org/drawingml/2006/table">
            <a:tbl>
              <a:tblPr/>
              <a:tblGrid>
                <a:gridCol w="3905568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11918" name="yt_shape_11918"/>
          <p:cNvSpPr txBox="1"/>
          <p:nvPr/>
        </p:nvSpPr>
        <p:spPr>
          <a:xfrm>
            <a:off x="540000" y="3360554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亳州市蒙城县期末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下列各式的计算结果正确的是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9" name="yt_table_119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632321"/>
              </p:ext>
            </p:extLst>
          </p:nvPr>
        </p:nvGraphicFramePr>
        <p:xfrm>
          <a:off x="540056" y="3839857"/>
          <a:ext cx="7574281" cy="950976"/>
        </p:xfrm>
        <a:graphic>
          <a:graphicData uri="http://schemas.openxmlformats.org/drawingml/2006/table">
            <a:tbl>
              <a:tblPr/>
              <a:tblGrid>
                <a:gridCol w="3905568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366871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pic>
        <p:nvPicPr>
          <p:cNvPr id="3" name="yt_shape_1723550428709">
            <a:extLst>
              <a:ext uri="{FF2B5EF4-FFF2-40B4-BE49-F238E27FC236}">
                <a16:creationId xmlns:a16="http://schemas.microsoft.com/office/drawing/2014/main" id="{CB970A03-4F74-5406-19A0-1C1A3C15FB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2FBB73-D24E-F2D7-D4E7-4BDB8817F1C2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BA3CC7-F2F6-EA9E-156E-5D61AA820754}"/>
              </a:ext>
            </a:extLst>
          </p:cNvPr>
          <p:cNvSpPr txBox="1"/>
          <p:nvPr/>
        </p:nvSpPr>
        <p:spPr>
          <a:xfrm>
            <a:off x="8450989" y="33137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1" name="yt_shape_11921"/>
          <p:cNvSpPr txBox="1"/>
          <p:nvPr/>
        </p:nvSpPr>
        <p:spPr>
          <a:xfrm>
            <a:off x="540000" y="900000"/>
            <a:ext cx="848790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合并下列各式中的同类项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B98D2E-1880-88AC-905B-89A677A1755D}"/>
              </a:ext>
            </a:extLst>
          </p:cNvPr>
          <p:cNvSpPr txBox="1"/>
          <p:nvPr/>
        </p:nvSpPr>
        <p:spPr>
          <a:xfrm>
            <a:off x="449989" y="1804170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029C9D-1C98-6168-9E06-A4861EDB1A2D}"/>
              </a:ext>
            </a:extLst>
          </p:cNvPr>
          <p:cNvSpPr txBox="1"/>
          <p:nvPr/>
        </p:nvSpPr>
        <p:spPr>
          <a:xfrm>
            <a:off x="449989" y="2755146"/>
            <a:ext cx="7311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B766C8-75CA-5AFF-6215-EED3B767575F}"/>
              </a:ext>
            </a:extLst>
          </p:cNvPr>
          <p:cNvSpPr txBox="1"/>
          <p:nvPr/>
        </p:nvSpPr>
        <p:spPr>
          <a:xfrm>
            <a:off x="1631504" y="3230634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E1A9AA-F0F4-FDAD-E573-A575C37C75C0}"/>
              </a:ext>
            </a:extLst>
          </p:cNvPr>
          <p:cNvSpPr txBox="1"/>
          <p:nvPr/>
        </p:nvSpPr>
        <p:spPr>
          <a:xfrm>
            <a:off x="449989" y="4181610"/>
            <a:ext cx="858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80FEA8-DBB3-98E6-EFE3-7471EAD7B973}"/>
              </a:ext>
            </a:extLst>
          </p:cNvPr>
          <p:cNvSpPr txBox="1"/>
          <p:nvPr/>
        </p:nvSpPr>
        <p:spPr>
          <a:xfrm>
            <a:off x="1631504" y="4657098"/>
            <a:ext cx="2197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8" name="yt_shape_11928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没有理解合并同类项的法则而出错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A741E-E4FB-CAC7-AD89-B587B7F69DB7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没有理解合并同类项的法则而出错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9" name="yt_shape_11929"/>
          <p:cNvSpPr txBox="1"/>
          <p:nvPr/>
        </p:nvSpPr>
        <p:spPr>
          <a:xfrm>
            <a:off x="540000" y="900000"/>
            <a:ext cx="9489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是三次多项式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也是三次多项式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0" name="yt_table_1193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075443"/>
              </p:ext>
            </p:extLst>
          </p:nvPr>
        </p:nvGraphicFramePr>
        <p:xfrm>
          <a:off x="540056" y="1379303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不高于三次的多项式或单项式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818534A-10FF-9AEB-A6B1-FF47A726EE44}"/>
              </a:ext>
            </a:extLst>
          </p:cNvPr>
          <p:cNvSpPr txBox="1"/>
          <p:nvPr/>
        </p:nvSpPr>
        <p:spPr>
          <a:xfrm>
            <a:off x="9035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3" name="yt_shape_1193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32" name="yt_image_11932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5" name="yt_shape_11935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fd09"/>
              </a:rPr>
              <a:t>的和不含二次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6" name="yt_table_119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12840"/>
              </p:ext>
            </p:extLst>
          </p:nvPr>
        </p:nvGraphicFramePr>
        <p:xfrm>
          <a:off x="540056" y="255130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p:sp>
        <p:nvSpPr>
          <p:cNvPr id="11938" name="yt_shape_11938"/>
          <p:cNvSpPr txBox="1"/>
          <p:nvPr/>
        </p:nvSpPr>
        <p:spPr>
          <a:xfrm>
            <a:off x="540000" y="3077475"/>
            <a:ext cx="97911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9" name="yt_table_119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372550"/>
              </p:ext>
            </p:extLst>
          </p:nvPr>
        </p:nvGraphicFramePr>
        <p:xfrm>
          <a:off x="540056" y="3556778"/>
          <a:ext cx="7846061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3017838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</a:tbl>
          </a:graphicData>
        </a:graphic>
      </p:graphicFrame>
      <p:sp>
        <p:nvSpPr>
          <p:cNvPr id="11941" name="yt_shape_11941"/>
          <p:cNvSpPr txBox="1"/>
          <p:nvPr/>
        </p:nvSpPr>
        <p:spPr>
          <a:xfrm>
            <a:off x="540120" y="45583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化简之后为单项式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8cbc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2" name="yt_table_119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867782"/>
              </p:ext>
            </p:extLst>
          </p:nvPr>
        </p:nvGraphicFramePr>
        <p:xfrm>
          <a:off x="540056" y="551776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6A19678-5CB6-82F9-DAD8-9C107EA4B17C}"/>
              </a:ext>
            </a:extLst>
          </p:cNvPr>
          <p:cNvSpPr txBox="1"/>
          <p:nvPr/>
        </p:nvSpPr>
        <p:spPr>
          <a:xfrm>
            <a:off x="2899621" y="20205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BCC748-B530-41C1-2152-461E5C0A4A2E}"/>
              </a:ext>
            </a:extLst>
          </p:cNvPr>
          <p:cNvSpPr txBox="1"/>
          <p:nvPr/>
        </p:nvSpPr>
        <p:spPr>
          <a:xfrm>
            <a:off x="9316176" y="30306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F827C2-5D5F-8C36-C53D-944FD929A69A}"/>
              </a:ext>
            </a:extLst>
          </p:cNvPr>
          <p:cNvSpPr txBox="1"/>
          <p:nvPr/>
        </p:nvSpPr>
        <p:spPr>
          <a:xfrm>
            <a:off x="1974109" y="49870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4" name="yt_shape_11944"/>
              <p:cNvSpPr txBox="1"/>
              <p:nvPr/>
            </p:nvSpPr>
            <p:spPr>
              <a:xfrm>
                <a:off x="540000" y="900000"/>
                <a:ext cx="535864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阴影部分的面积为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4" name="yt_shape_119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58646" cy="638893"/>
              </a:xfrm>
              <a:prstGeom prst="rect">
                <a:avLst/>
              </a:prstGeom>
              <a:blipFill>
                <a:blip r:embed="rId2"/>
                <a:stretch>
                  <a:fillRect l="-3527" r="-2389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946" name="yt_shape_11946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4965" y="1742045"/>
            <a:ext cx="2202069" cy="1558431"/>
            <a:chOff x="0" y="0"/>
            <a:chExt cx="2202069" cy="1558431"/>
          </a:xfrm>
        </p:grpSpPr>
        <p:pic>
          <p:nvPicPr>
            <p:cNvPr id="2" name="yt_image_1194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2069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8" name="yt_shape_11948" descr="{&quot;rangeId&quot;:0,&quot;IgnoreLineSpacing&quot;:1}"/>
            <p:cNvSpPr txBox="1"/>
            <p:nvPr/>
          </p:nvSpPr>
          <p:spPr>
            <a:xfrm>
              <a:off x="491570" y="11984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11950" name="yt_shape_11950"/>
          <p:cNvSpPr txBox="1"/>
          <p:nvPr/>
        </p:nvSpPr>
        <p:spPr>
          <a:xfrm>
            <a:off x="540119" y="33509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安庆市桐城市期末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一个两位数的个位数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十位数比个位数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4dd1,isEnd"/>
              </a:rPr>
              <a:t>则这个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两位数为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951" name="yt_shape_11951"/>
          <p:cNvSpPr txBox="1"/>
          <p:nvPr/>
        </p:nvSpPr>
        <p:spPr>
          <a:xfrm>
            <a:off x="540000" y="4310355"/>
            <a:ext cx="88469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的和仍为单项式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9657C0-C8BA-CC11-7436-D65D2ED9E23F}"/>
                  </a:ext>
                </a:extLst>
              </p:cNvPr>
              <p:cNvSpPr txBox="1"/>
              <p:nvPr/>
            </p:nvSpPr>
            <p:spPr>
              <a:xfrm>
                <a:off x="4677311" y="772244"/>
                <a:ext cx="11071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mathAnswerShape': 1}">
                <a:extLst>
                  <a:ext uri="{FF2B5EF4-FFF2-40B4-BE49-F238E27FC236}">
                    <a16:creationId xmlns:a16="http://schemas.microsoft.com/office/drawing/2014/main" id="{C79657C0-C8BA-CC11-7436-D65D2ED9E2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7311" y="772244"/>
                <a:ext cx="1107187" cy="726326"/>
              </a:xfrm>
              <a:prstGeom prst="rect">
                <a:avLst/>
              </a:prstGeom>
              <a:blipFill>
                <a:blip r:embed="rId4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D05154A-9AB3-67DA-E26B-2B666CDB5A69}"/>
              </a:ext>
            </a:extLst>
          </p:cNvPr>
          <p:cNvSpPr txBox="1"/>
          <p:nvPr/>
        </p:nvSpPr>
        <p:spPr>
          <a:xfrm>
            <a:off x="1974108" y="3779602"/>
            <a:ext cx="1037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047041-E4D0-6EB5-7D3C-BC9AAC312ED4}"/>
              </a:ext>
            </a:extLst>
          </p:cNvPr>
          <p:cNvSpPr txBox="1"/>
          <p:nvPr/>
        </p:nvSpPr>
        <p:spPr>
          <a:xfrm>
            <a:off x="8297001" y="426354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53" name="yt_shape_11953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7037" y="2267180"/>
            <a:ext cx="2217925" cy="1881900"/>
            <a:chOff x="0" y="0"/>
            <a:chExt cx="2217925" cy="1881900"/>
          </a:xfrm>
        </p:grpSpPr>
        <p:pic>
          <p:nvPicPr>
            <p:cNvPr id="2" name="yt_image_1195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7925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5" name="yt_shape_11955" descr="{&quot;rangeId&quot;:0,&quot;IgnoreLineSpacing&quot;:1}"/>
            <p:cNvSpPr txBox="1"/>
            <p:nvPr/>
          </p:nvSpPr>
          <p:spPr>
            <a:xfrm>
              <a:off x="499498" y="15219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第14题图</a:t>
              </a:r>
            </a:p>
          </p:txBody>
        </p:sp>
      </p:grpSp>
      <p:sp>
        <p:nvSpPr>
          <p:cNvPr id="11952" name="yt_shape_11952"/>
          <p:cNvSpPr txBox="1"/>
          <p:nvPr/>
        </p:nvSpPr>
        <p:spPr>
          <a:xfrm>
            <a:off x="540119" y="9807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在如图所示的日历中任意圈出一竖列上相邻的三个数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设中间的一个数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0b06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则圈出的三个数的和是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BFD6AF-6F63-45E1-3194-14C3A39D2F8E}"/>
              </a:ext>
            </a:extLst>
          </p:cNvPr>
          <p:cNvSpPr txBox="1"/>
          <p:nvPr/>
        </p:nvSpPr>
        <p:spPr>
          <a:xfrm>
            <a:off x="3802908" y="1409410"/>
            <a:ext cx="884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1548</Words>
  <Application>Microsoft Office PowerPoint</Application>
  <PresentationFormat>宽屏</PresentationFormat>
  <Paragraphs>122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2024-08-14T14:20:17Z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