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1" r:id="rId6"/>
    <p:sldId id="375" r:id="rId7"/>
    <p:sldId id="376" r:id="rId8"/>
    <p:sldId id="377" r:id="rId9"/>
    <p:sldId id="380" r:id="rId10"/>
    <p:sldId id="381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1" name="yt_shape_1144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40" name="yt_image_114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3" name="yt_shape_11443"/>
          <p:cNvSpPr txBox="1"/>
          <p:nvPr/>
        </p:nvSpPr>
        <p:spPr>
          <a:xfrm>
            <a:off x="540000" y="1597583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与实际数值很接近的数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我们称此数为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444" name="yt_shape_11444"/>
          <p:cNvSpPr txBox="1"/>
          <p:nvPr/>
        </p:nvSpPr>
        <p:spPr>
          <a:xfrm>
            <a:off x="540119" y="207688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近似值与它的准确值的差叫作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准确值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f74c,isEnd"/>
              </a:rPr>
              <a:t>近似数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与准确数的接近程度通常用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5A7C6E-5FF4-DAE2-6B40-1537A3B5B229}"/>
              </a:ext>
            </a:extLst>
          </p:cNvPr>
          <p:cNvSpPr txBox="1"/>
          <p:nvPr/>
        </p:nvSpPr>
        <p:spPr>
          <a:xfrm>
            <a:off x="6317389" y="155077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近似数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1F0A31-385C-FEB8-B4B7-427BAE09F70E}"/>
              </a:ext>
            </a:extLst>
          </p:cNvPr>
          <p:cNvSpPr txBox="1"/>
          <p:nvPr/>
        </p:nvSpPr>
        <p:spPr>
          <a:xfrm>
            <a:off x="5098308" y="203008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误差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86A0BF-809A-37DB-5786-7A8A5904649B}"/>
              </a:ext>
            </a:extLst>
          </p:cNvPr>
          <p:cNvSpPr txBox="1"/>
          <p:nvPr/>
        </p:nvSpPr>
        <p:spPr>
          <a:xfrm>
            <a:off x="6927107" y="203008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误差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9885C4-962B-3AE1-3370-80F35D9DA9E7}"/>
              </a:ext>
            </a:extLst>
          </p:cNvPr>
          <p:cNvSpPr txBox="1"/>
          <p:nvPr/>
        </p:nvSpPr>
        <p:spPr>
          <a:xfrm>
            <a:off x="4412508" y="250556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精确度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8" name="yt_shape_11448"/>
          <p:cNvSpPr txBox="1"/>
          <p:nvPr/>
        </p:nvSpPr>
        <p:spPr>
          <a:xfrm>
            <a:off x="540120" y="226815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届中国国际民间艺术节在福建安溪隆重举办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0e09"/>
              </a:rPr>
              <a:t>个国家的艺术家与多个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国内艺术团体联袂登台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为茶乡人民奉献一场盛大的视觉盛宴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8bdb"/>
              </a:rPr>
              <a:t>中国国际民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间艺术节每三年举办一次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年创办以来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相继在国内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多个城市举办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b4c"/>
              </a:rPr>
              <a:t>邀请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来自五大洲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个国家的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多个艺术团超过</a:t>
            </a:r>
            <a:r>
              <a:rPr lang="en-US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3700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余位艺术家来华参演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c92a"/>
              </a:rPr>
              <a:t>个加下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划线的数据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9" name="yt_table_114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603214"/>
              </p:ext>
            </p:extLst>
          </p:nvPr>
        </p:nvGraphicFramePr>
        <p:xfrm>
          <a:off x="540056" y="4667981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3700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C44DEA-D5BA-3539-D7FC-CB17D6107C90}"/>
              </a:ext>
            </a:extLst>
          </p:cNvPr>
          <p:cNvSpPr txBox="1"/>
          <p:nvPr/>
        </p:nvSpPr>
        <p:spPr>
          <a:xfrm>
            <a:off x="4717309" y="41232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445" name="yt_image_114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7" name="yt_shape_11447"/>
          <p:cNvSpPr txBox="1"/>
          <p:nvPr/>
        </p:nvSpPr>
        <p:spPr>
          <a:xfrm>
            <a:off x="540000" y="1684025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dirty="0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pic>
        <p:nvPicPr>
          <p:cNvPr id="3" name="yt_shape_1723550317196">
            <a:extLst>
              <a:ext uri="{FF2B5EF4-FFF2-40B4-BE49-F238E27FC236}">
                <a16:creationId xmlns:a16="http://schemas.microsoft.com/office/drawing/2014/main" id="{22780366-DFE9-CED2-7DD8-053888507C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4059"/>
            <a:ext cx="1276542" cy="3443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1" name="yt_shape_11451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误差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在某一次测量课桌的长度时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8c81"/>
              </a:rPr>
              <a:t>那么在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这次测量时的误差是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3" name="yt_table_114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301083"/>
              </p:ext>
            </p:extLst>
          </p:nvPr>
        </p:nvGraphicFramePr>
        <p:xfrm>
          <a:off x="540056" y="2359000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3" name="yt_shape_1723550317277">
            <a:extLst>
              <a:ext uri="{FF2B5EF4-FFF2-40B4-BE49-F238E27FC236}">
                <a16:creationId xmlns:a16="http://schemas.microsoft.com/office/drawing/2014/main" id="{965B7568-133A-A7AD-D569-462808173D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24BC4C-4581-39EA-8B31-FF2E420BEBDA}"/>
              </a:ext>
            </a:extLst>
          </p:cNvPr>
          <p:cNvSpPr txBox="1"/>
          <p:nvPr/>
        </p:nvSpPr>
        <p:spPr>
          <a:xfrm>
            <a:off x="3802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5" name="yt_shape_11455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456" name="yt_shape_11456"/>
          <p:cNvSpPr txBox="1"/>
          <p:nvPr/>
        </p:nvSpPr>
        <p:spPr>
          <a:xfrm>
            <a:off x="540000" y="139956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万精确到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7" name="yt_table_114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49100"/>
              </p:ext>
            </p:extLst>
          </p:nvPr>
        </p:nvGraphicFramePr>
        <p:xfrm>
          <a:off x="540056" y="1878868"/>
          <a:ext cx="5411928" cy="950976"/>
        </p:xfrm>
        <a:graphic>
          <a:graphicData uri="http://schemas.openxmlformats.org/drawingml/2006/table">
            <a:tbl>
              <a:tblPr/>
              <a:tblGrid>
                <a:gridCol w="3240156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171772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pic>
        <p:nvPicPr>
          <p:cNvPr id="3" name="yt_shape_1723550317352">
            <a:extLst>
              <a:ext uri="{FF2B5EF4-FFF2-40B4-BE49-F238E27FC236}">
                <a16:creationId xmlns:a16="http://schemas.microsoft.com/office/drawing/2014/main" id="{7675D37A-B407-94D8-D14F-3FBD03BDAC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639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3BACAF-F450-D26B-7629-9227096A9232}"/>
              </a:ext>
            </a:extLst>
          </p:cNvPr>
          <p:cNvSpPr txBox="1"/>
          <p:nvPr/>
        </p:nvSpPr>
        <p:spPr>
          <a:xfrm>
            <a:off x="6317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59" name="yt_shape_11459"/>
          <p:cNvSpPr txBox="1"/>
          <p:nvPr/>
        </p:nvSpPr>
        <p:spPr>
          <a:xfrm>
            <a:off x="540000" y="3083332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按要求取近似数</a:t>
            </a:r>
          </a:p>
        </p:txBody>
      </p:sp>
      <p:sp>
        <p:nvSpPr>
          <p:cNvPr id="11460" name="yt_shape_11460"/>
          <p:cNvSpPr txBox="1"/>
          <p:nvPr/>
        </p:nvSpPr>
        <p:spPr>
          <a:xfrm>
            <a:off x="540000" y="3582897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1" name="yt_table_114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000013"/>
              </p:ext>
            </p:extLst>
          </p:nvPr>
        </p:nvGraphicFramePr>
        <p:xfrm>
          <a:off x="540056" y="4062200"/>
          <a:ext cx="57073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131000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</a:tbl>
          </a:graphicData>
        </a:graphic>
      </p:graphicFrame>
      <p:pic>
        <p:nvPicPr>
          <p:cNvPr id="4" name="yt_shape_1723550317427">
            <a:extLst>
              <a:ext uri="{FF2B5EF4-FFF2-40B4-BE49-F238E27FC236}">
                <a16:creationId xmlns:a16="http://schemas.microsoft.com/office/drawing/2014/main" id="{91CEE8D3-1803-192E-A4E3-0BC4D4BD93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33366"/>
            <a:ext cx="1276542" cy="34436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C22396B-87D9-B947-536F-ED8AD3587F33}"/>
              </a:ext>
            </a:extLst>
          </p:cNvPr>
          <p:cNvSpPr txBox="1"/>
          <p:nvPr/>
        </p:nvSpPr>
        <p:spPr>
          <a:xfrm>
            <a:off x="9974989" y="35360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3" name="yt_shape_11463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对精确度理解不够致错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3DA8D8-765A-3AB7-C644-EB3736070956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对精确度理解不够致错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4" name="yt_shape_11464"/>
          <p:cNvSpPr txBox="1"/>
          <p:nvPr/>
        </p:nvSpPr>
        <p:spPr>
          <a:xfrm>
            <a:off x="540000" y="900000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5" name="yt_table_114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35174"/>
              </p:ext>
            </p:extLst>
          </p:nvPr>
        </p:nvGraphicFramePr>
        <p:xfrm>
          <a:off x="540056" y="1379303"/>
          <a:ext cx="6011863" cy="1901952"/>
        </p:xfrm>
        <a:graphic>
          <a:graphicData uri="http://schemas.openxmlformats.org/drawingml/2006/table">
            <a:tbl>
              <a:tblPr/>
              <a:tblGrid>
                <a:gridCol w="601186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的意义一样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的精确度相同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02D5C6-1A8E-1EBD-8D1F-C1BCE94A5ED4}"/>
              </a:ext>
            </a:extLst>
          </p:cNvPr>
          <p:cNvSpPr txBox="1"/>
          <p:nvPr/>
        </p:nvSpPr>
        <p:spPr>
          <a:xfrm>
            <a:off x="3878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" name="yt_shape_114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67" name="yt_image_11467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0" name="yt_shape_11470"/>
          <p:cNvSpPr txBox="1"/>
          <p:nvPr/>
        </p:nvSpPr>
        <p:spPr>
          <a:xfrm>
            <a:off x="540000" y="1591869"/>
            <a:ext cx="96693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对于四舍五入得到的近似数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05030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1" name="yt_table_114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192582"/>
              </p:ext>
            </p:extLst>
          </p:nvPr>
        </p:nvGraphicFramePr>
        <p:xfrm>
          <a:off x="540056" y="2071172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最后一个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可以去掉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保留了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原数的小数点后第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位一定小于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sp>
        <p:nvSpPr>
          <p:cNvPr id="11473" name="yt_shape_11473"/>
          <p:cNvSpPr txBox="1"/>
          <p:nvPr/>
        </p:nvSpPr>
        <p:spPr>
          <a:xfrm>
            <a:off x="540120" y="4023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某人体重为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这个数字是四舍五入得来的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那么这个人的体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a56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4" name="yt_table_114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32804"/>
              </p:ext>
            </p:extLst>
          </p:nvPr>
        </p:nvGraphicFramePr>
        <p:xfrm>
          <a:off x="540056" y="4982927"/>
          <a:ext cx="7726680" cy="950976"/>
        </p:xfrm>
        <a:graphic>
          <a:graphicData uri="http://schemas.openxmlformats.org/drawingml/2006/table">
            <a:tbl>
              <a:tblPr/>
              <a:tblGrid>
                <a:gridCol w="432943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3397250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39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1D06DB4-5B1C-DEF2-4853-75521C2BC6F8}"/>
              </a:ext>
            </a:extLst>
          </p:cNvPr>
          <p:cNvSpPr txBox="1"/>
          <p:nvPr/>
        </p:nvSpPr>
        <p:spPr>
          <a:xfrm>
            <a:off x="92129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7AA103-EC37-11A5-4F12-D6F986E0A0E8}"/>
              </a:ext>
            </a:extLst>
          </p:cNvPr>
          <p:cNvSpPr txBox="1"/>
          <p:nvPr/>
        </p:nvSpPr>
        <p:spPr>
          <a:xfrm>
            <a:off x="1974109" y="44521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6" name="yt_shape_11476"/>
          <p:cNvSpPr txBox="1"/>
          <p:nvPr/>
        </p:nvSpPr>
        <p:spPr>
          <a:xfrm>
            <a:off x="540000" y="900000"/>
            <a:ext cx="697626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按给定的要求取近似值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6278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52349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190657-DF34-86A1-9E8A-243F7BDF3C92}"/>
              </a:ext>
            </a:extLst>
          </p:cNvPr>
          <p:cNvSpPr txBox="1"/>
          <p:nvPr/>
        </p:nvSpPr>
        <p:spPr>
          <a:xfrm>
            <a:off x="2735989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D3EDFB-CAD1-4AC8-83FD-A5D59C005B71}"/>
              </a:ext>
            </a:extLst>
          </p:cNvPr>
          <p:cNvSpPr txBox="1"/>
          <p:nvPr/>
        </p:nvSpPr>
        <p:spPr>
          <a:xfrm>
            <a:off x="3447189" y="1804170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AC042D-30C3-A805-A3E7-F65D03B9D36B}"/>
              </a:ext>
            </a:extLst>
          </p:cNvPr>
          <p:cNvSpPr txBox="1"/>
          <p:nvPr/>
        </p:nvSpPr>
        <p:spPr>
          <a:xfrm>
            <a:off x="2888389" y="227965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1" name="yt_shape_1148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80" name="yt_image_1148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3" name="yt_shape_11483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乙两名同学的身高都约为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3342"/>
              </a:rPr>
              <a:t>但甲说他比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有这种可能吗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有这种可能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假如甲高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精确到十位就都等于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92e2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此时甲比乙高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FF63BC-A00C-4B99-6406-DE2D83A3BB17}"/>
              </a:ext>
            </a:extLst>
          </p:cNvPr>
          <p:cNvSpPr txBox="1"/>
          <p:nvPr/>
        </p:nvSpPr>
        <p:spPr>
          <a:xfrm>
            <a:off x="450108" y="2501753"/>
            <a:ext cx="11302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有这种可能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假如甲高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精确到十位就都等于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92e2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50AE85-3A28-12C3-B903-C7B4907860C4}"/>
              </a:ext>
            </a:extLst>
          </p:cNvPr>
          <p:cNvSpPr txBox="1"/>
          <p:nvPr/>
        </p:nvSpPr>
        <p:spPr>
          <a:xfrm>
            <a:off x="450108" y="2977241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此时甲比乙高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754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2024-08-14T13:59:11Z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