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4" r:id="rId6"/>
    <p:sldId id="371" r:id="rId7"/>
    <p:sldId id="375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有理数加减在实际中的应用</a:t>
            </a:r>
          </a:p>
        </p:txBody>
      </p:sp>
      <p:sp>
        <p:nvSpPr>
          <p:cNvPr id="11486" name="yt_shape_11486"/>
          <p:cNvSpPr txBox="1"/>
          <p:nvPr/>
        </p:nvSpPr>
        <p:spPr>
          <a:xfrm>
            <a:off x="540000" y="1399565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某卡片游戏规则如下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119" y="1878868"/>
            <a:ext cx="11492915" cy="17297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每人每次抽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如果抽到形如</a:t>
            </a:r>
            <a:r>
              <a:rPr lang="en-US" altLang="zh-CN" sz="4550" b="0" i="0" u="none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那么加上卡片上的数字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cf87"/>
              </a:rPr>
              <a:t>如果抽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到形如</a:t>
            </a:r>
            <a:r>
              <a:rPr lang="en-US" altLang="zh-CN" sz="4550" b="0" i="0" u="none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那么减去卡片上的数字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88" name="yt_shape_11488"/>
          <p:cNvSpPr txBox="1"/>
          <p:nvPr/>
        </p:nvSpPr>
        <p:spPr>
          <a:xfrm>
            <a:off x="540000" y="365936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比较两人所抽到的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张卡片的计算结果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结果大的为获胜者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328574">
            <a:extLst>
              <a:ext uri="{FF2B5EF4-FFF2-40B4-BE49-F238E27FC236}">
                <a16:creationId xmlns:a16="http://schemas.microsoft.com/office/drawing/2014/main" id="{9BD09114-D750-3C33-3161-305DFB13C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3550328701">
            <a:extLst>
              <a:ext uri="{FF2B5EF4-FFF2-40B4-BE49-F238E27FC236}">
                <a16:creationId xmlns:a16="http://schemas.microsoft.com/office/drawing/2014/main" id="{7D86EABF-D41E-D50A-82FC-0C8521013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319" y="2042909"/>
            <a:ext cx="414527" cy="573364"/>
          </a:xfrm>
          <a:prstGeom prst="rect">
            <a:avLst/>
          </a:prstGeom>
        </p:spPr>
      </p:pic>
      <p:pic>
        <p:nvPicPr>
          <p:cNvPr id="7" name="yt_shape_1723550328787">
            <a:extLst>
              <a:ext uri="{FF2B5EF4-FFF2-40B4-BE49-F238E27FC236}">
                <a16:creationId xmlns:a16="http://schemas.microsoft.com/office/drawing/2014/main" id="{D1586D79-5102-B29B-D8DD-9C7681DB91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519" y="2899397"/>
            <a:ext cx="414527" cy="57336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" name="yt_shape_11489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小丽进行卡片游戏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他们抽到的卡片如图所示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9647"/>
              </a:rPr>
              <a:t>请通过计算求出本次游戏的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获胜者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490" name="yt_image_11490" title="H_192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4659" y="1995319"/>
            <a:ext cx="3099933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92" name="yt_shape_11492"/>
              <p:cNvSpPr txBox="1"/>
              <p:nvPr/>
            </p:nvSpPr>
            <p:spPr>
              <a:xfrm>
                <a:off x="540000" y="1819622"/>
                <a:ext cx="5684248" cy="45126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小亮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小丽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所以小丽获胜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2" name="yt_shape_114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5684248" cy="4512646"/>
              </a:xfrm>
              <a:prstGeom prst="rect">
                <a:avLst/>
              </a:prstGeom>
              <a:blipFill>
                <a:blip r:embed="rId3"/>
                <a:stretch>
                  <a:fillRect l="-3326" r="-2253" b="-1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D632EF-9633-EF3E-AE08-C578951487CF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55045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小亮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D632EF-9633-EF3E-AE08-C57895148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5504561" cy="766077"/>
              </a:xfrm>
              <a:prstGeom prst="rect">
                <a:avLst/>
              </a:prstGeom>
              <a:blipFill>
                <a:blip r:embed="rId4"/>
                <a:stretch>
                  <a:fillRect l="-1772" r="-166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65EDB1-4AC9-1C50-10DD-2DA37D239666}"/>
                  </a:ext>
                </a:extLst>
              </p:cNvPr>
              <p:cNvSpPr txBox="1"/>
              <p:nvPr/>
            </p:nvSpPr>
            <p:spPr>
              <a:xfrm>
                <a:off x="1767231" y="2445281"/>
                <a:ext cx="21517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65EDB1-4AC9-1C50-10DD-2DA37D2396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231" y="2445281"/>
                <a:ext cx="2151761" cy="766077"/>
              </a:xfrm>
              <a:prstGeom prst="rect">
                <a:avLst/>
              </a:prstGeom>
              <a:blipFill>
                <a:blip r:embed="rId5"/>
                <a:stretch>
                  <a:fillRect l="-4533" r="-42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AD786A8-9F71-F08D-F4B3-894C5EC26C2B}"/>
              </a:ext>
            </a:extLst>
          </p:cNvPr>
          <p:cNvSpPr txBox="1"/>
          <p:nvPr/>
        </p:nvSpPr>
        <p:spPr>
          <a:xfrm>
            <a:off x="1767231" y="31177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E47700-1C44-FC50-BD9F-6CF996B4A28A}"/>
                  </a:ext>
                </a:extLst>
              </p:cNvPr>
              <p:cNvSpPr txBox="1"/>
              <p:nvPr/>
            </p:nvSpPr>
            <p:spPr>
              <a:xfrm>
                <a:off x="449989" y="3593234"/>
                <a:ext cx="58093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小丽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E47700-1C44-FC50-BD9F-6CF996B4A2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3234"/>
                <a:ext cx="5809361" cy="767474"/>
              </a:xfrm>
              <a:prstGeom prst="rect">
                <a:avLst/>
              </a:prstGeom>
              <a:blipFill>
                <a:blip r:embed="rId6"/>
                <a:stretch>
                  <a:fillRect l="-1679" r="-15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47843D-467D-FCC1-8B59-84EF70FA7697}"/>
                  </a:ext>
                </a:extLst>
              </p:cNvPr>
              <p:cNvSpPr txBox="1"/>
              <p:nvPr/>
            </p:nvSpPr>
            <p:spPr>
              <a:xfrm>
                <a:off x="1767231" y="4267096"/>
                <a:ext cx="24565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47843D-467D-FCC1-8B59-84EF70FA7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231" y="4267096"/>
                <a:ext cx="2456561" cy="767474"/>
              </a:xfrm>
              <a:prstGeom prst="rect">
                <a:avLst/>
              </a:prstGeom>
              <a:blipFill>
                <a:blip r:embed="rId7"/>
                <a:stretch>
                  <a:fillRect l="-39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A7EB890-4B11-4571-F894-5F261F0CE923}"/>
                  </a:ext>
                </a:extLst>
              </p:cNvPr>
              <p:cNvSpPr txBox="1"/>
              <p:nvPr/>
            </p:nvSpPr>
            <p:spPr>
              <a:xfrm>
                <a:off x="1767231" y="4940958"/>
                <a:ext cx="1294512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A7EB890-4B11-4571-F894-5F261F0CE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231" y="4940958"/>
                <a:ext cx="1294512" cy="763347"/>
              </a:xfrm>
              <a:prstGeom prst="rect">
                <a:avLst/>
              </a:prstGeom>
              <a:blipFill>
                <a:blip r:embed="rId8"/>
                <a:stretch>
                  <a:fillRect l="-7547" r="-7547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67CFEC-0891-3302-C9DD-9A23B36E1933}"/>
                  </a:ext>
                </a:extLst>
              </p:cNvPr>
              <p:cNvSpPr txBox="1"/>
              <p:nvPr/>
            </p:nvSpPr>
            <p:spPr>
              <a:xfrm>
                <a:off x="449989" y="5610693"/>
                <a:ext cx="4342511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所以小丽获胜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167CFEC-0891-3302-C9DD-9A23B36E1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10693"/>
                <a:ext cx="4342511" cy="724738"/>
              </a:xfrm>
              <a:prstGeom prst="rect">
                <a:avLst/>
              </a:prstGeom>
              <a:blipFill>
                <a:blip r:embed="rId9"/>
                <a:stretch>
                  <a:fillRect l="-2247" r="-22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6" name="yt_shape_11496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有理数乘除在实际中的应用</a:t>
            </a:r>
          </a:p>
        </p:txBody>
      </p:sp>
      <p:sp>
        <p:nvSpPr>
          <p:cNvPr id="11497" name="yt_shape_11497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乙两商场上半年经营状况如下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6797"/>
              </a:rPr>
              <a:t>以百万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元为单位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1498" name="yt_table_11498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809288"/>
              </p:ext>
            </p:extLst>
          </p:nvPr>
        </p:nvGraphicFramePr>
        <p:xfrm>
          <a:off x="540000" y="2494884"/>
          <a:ext cx="11111995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55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0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0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0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0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81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581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甲商场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乙商场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500" name="yt_shape_11500"/>
          <p:cNvSpPr txBox="1"/>
          <p:nvPr/>
        </p:nvSpPr>
        <p:spPr>
          <a:xfrm>
            <a:off x="540000" y="4465293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三月份乙商场比甲商场多亏损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01" name="yt_shape_11501"/>
          <p:cNvSpPr txBox="1"/>
          <p:nvPr/>
        </p:nvSpPr>
        <p:spPr>
          <a:xfrm>
            <a:off x="540000" y="4944596"/>
            <a:ext cx="861774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三月份乙商场比甲商场多亏损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故答案为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328880">
            <a:extLst>
              <a:ext uri="{FF2B5EF4-FFF2-40B4-BE49-F238E27FC236}">
                <a16:creationId xmlns:a16="http://schemas.microsoft.com/office/drawing/2014/main" id="{8C81A735-8B80-DBB7-A6CB-77740F5A8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1FE570-2210-8248-126F-7F7F05BEF7F1}"/>
              </a:ext>
            </a:extLst>
          </p:cNvPr>
          <p:cNvSpPr txBox="1"/>
          <p:nvPr/>
        </p:nvSpPr>
        <p:spPr>
          <a:xfrm>
            <a:off x="5479189" y="441848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04C982-6A32-E1B5-64D0-B2395859B365}"/>
              </a:ext>
            </a:extLst>
          </p:cNvPr>
          <p:cNvSpPr txBox="1"/>
          <p:nvPr/>
        </p:nvSpPr>
        <p:spPr>
          <a:xfrm>
            <a:off x="449989" y="4897790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87EA7F-6BBD-2DBB-817E-C16EFC4A98B0}"/>
              </a:ext>
            </a:extLst>
          </p:cNvPr>
          <p:cNvSpPr txBox="1"/>
          <p:nvPr/>
        </p:nvSpPr>
        <p:spPr>
          <a:xfrm>
            <a:off x="449989" y="537327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三月份乙商场比甲商场多亏损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737E34-2A10-F200-E80E-BAC7FC327F93}"/>
              </a:ext>
            </a:extLst>
          </p:cNvPr>
          <p:cNvSpPr txBox="1"/>
          <p:nvPr/>
        </p:nvSpPr>
        <p:spPr>
          <a:xfrm>
            <a:off x="449989" y="584876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000" y="900000"/>
            <a:ext cx="10618291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六月份甲商场比乙商场多盈利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六月份甲商场比乙商场多盈利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故答案为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乙两商场上半年平均每月分别盈利或亏损多少万元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甲商场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乙商场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甲商场上半年平均每月盈利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乙商场上半年平均每月盈利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B7B863-BCEC-90EB-5628-719167A21D35}"/>
              </a:ext>
            </a:extLst>
          </p:cNvPr>
          <p:cNvSpPr txBox="1"/>
          <p:nvPr/>
        </p:nvSpPr>
        <p:spPr>
          <a:xfrm>
            <a:off x="54791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B0D272-AD46-745F-63E4-08AA1FE0C7DE}"/>
              </a:ext>
            </a:extLst>
          </p:cNvPr>
          <p:cNvSpPr txBox="1"/>
          <p:nvPr/>
        </p:nvSpPr>
        <p:spPr>
          <a:xfrm>
            <a:off x="449989" y="132868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F0230F-E878-A0C3-7C9A-C29B6D98D6E0}"/>
              </a:ext>
            </a:extLst>
          </p:cNvPr>
          <p:cNvSpPr txBox="1"/>
          <p:nvPr/>
        </p:nvSpPr>
        <p:spPr>
          <a:xfrm>
            <a:off x="449989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六月份甲商场比乙商场多盈利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0B79C8-9EBD-D492-1EBF-872429D613DB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D9709F-DC55-EFD2-3563-57E321A0B701}"/>
              </a:ext>
            </a:extLst>
          </p:cNvPr>
          <p:cNvSpPr txBox="1"/>
          <p:nvPr/>
        </p:nvSpPr>
        <p:spPr>
          <a:xfrm>
            <a:off x="449989" y="3230634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甲商场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E7F459-4F63-8A34-5DE8-A48B1B07BA87}"/>
              </a:ext>
            </a:extLst>
          </p:cNvPr>
          <p:cNvSpPr txBox="1"/>
          <p:nvPr/>
        </p:nvSpPr>
        <p:spPr>
          <a:xfrm>
            <a:off x="449989" y="370612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DDA6A6-6A6F-40F0-FDFF-DADBAABF08A1}"/>
              </a:ext>
            </a:extLst>
          </p:cNvPr>
          <p:cNvSpPr txBox="1"/>
          <p:nvPr/>
        </p:nvSpPr>
        <p:spPr>
          <a:xfrm>
            <a:off x="449989" y="4181610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乙商场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D8F69D-4FD8-5552-6297-DE9548A4A8C3}"/>
              </a:ext>
            </a:extLst>
          </p:cNvPr>
          <p:cNvSpPr txBox="1"/>
          <p:nvPr/>
        </p:nvSpPr>
        <p:spPr>
          <a:xfrm>
            <a:off x="449989" y="465709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119BB9-D887-A2B9-9E18-1A90C88E0D39}"/>
              </a:ext>
            </a:extLst>
          </p:cNvPr>
          <p:cNvSpPr txBox="1"/>
          <p:nvPr/>
        </p:nvSpPr>
        <p:spPr>
          <a:xfrm>
            <a:off x="449989" y="5132586"/>
            <a:ext cx="1039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甲商场上半年平均每月盈利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乙商场上半年平均每月盈利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7" name="yt_shape_11507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有理数乘方在实际中的应用</a:t>
            </a:r>
          </a:p>
        </p:txBody>
      </p:sp>
      <p:sp>
        <p:nvSpPr>
          <p:cNvPr id="11508" name="yt_shape_11508"/>
          <p:cNvSpPr txBox="1"/>
          <p:nvPr/>
        </p:nvSpPr>
        <p:spPr>
          <a:xfrm>
            <a:off x="540119" y="1348777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宿州埇桥区期末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水葫芦是一种水生漂浮植物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有着惊人的繁殖能力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faa"/>
              </a:rPr>
              <a:t>据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研究表明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适量的水葫芦生长对水质的净化是有利的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fdf8"/>
              </a:rPr>
              <a:t>关键是科学管理和转化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若在适宜的条件下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株水葫芦每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天就能繁殖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不考虑死亡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f42"/>
              </a:rPr>
              <a:t>被打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捞等其他因素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509" name="yt_shape_11509"/>
          <p:cNvSpPr txBox="1"/>
          <p:nvPr/>
        </p:nvSpPr>
        <p:spPr>
          <a:xfrm>
            <a:off x="540000" y="3251995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假设湖面上现有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株水葫芦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510" name="yt_table_1151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108439"/>
              </p:ext>
            </p:extLst>
          </p:nvPr>
        </p:nvGraphicFramePr>
        <p:xfrm>
          <a:off x="540000" y="3883662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62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天数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13" name="yt_shape_11513"/>
          <p:cNvSpPr txBox="1"/>
          <p:nvPr/>
        </p:nvSpPr>
        <p:spPr>
          <a:xfrm>
            <a:off x="540000" y="6246703"/>
            <a:ext cx="51071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3" name="yt_shape_1723550328969">
            <a:extLst>
              <a:ext uri="{FF2B5EF4-FFF2-40B4-BE49-F238E27FC236}">
                <a16:creationId xmlns:a16="http://schemas.microsoft.com/office/drawing/2014/main" id="{BB9E44DB-B3EF-6465-8927-88CEA764A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85D336-E126-F34E-6022-734032D52292}"/>
              </a:ext>
            </a:extLst>
          </p:cNvPr>
          <p:cNvSpPr txBox="1"/>
          <p:nvPr/>
        </p:nvSpPr>
        <p:spPr>
          <a:xfrm>
            <a:off x="5601019" y="459994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4C6CF2-1C72-8B70-2F43-59EED25AD831}"/>
              </a:ext>
            </a:extLst>
          </p:cNvPr>
          <p:cNvSpPr txBox="1"/>
          <p:nvPr/>
        </p:nvSpPr>
        <p:spPr>
          <a:xfrm>
            <a:off x="8128909" y="459994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78916-BAA5-73D3-1215-6C36E45C2F6C}"/>
              </a:ext>
            </a:extLst>
          </p:cNvPr>
          <p:cNvSpPr txBox="1"/>
          <p:nvPr/>
        </p:nvSpPr>
        <p:spPr>
          <a:xfrm>
            <a:off x="10723476" y="4571373"/>
            <a:ext cx="51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4" name="yt_shape_11514"/>
          <p:cNvSpPr txBox="1"/>
          <p:nvPr/>
        </p:nvSpPr>
        <p:spPr>
          <a:xfrm>
            <a:off x="540000" y="2474628"/>
            <a:ext cx="661719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按照上述生长速度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天时有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株水葫芦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9A6FAF-EAFA-D200-C871-91C3A52CD6C7}"/>
              </a:ext>
            </a:extLst>
          </p:cNvPr>
          <p:cNvSpPr txBox="1"/>
          <p:nvPr/>
        </p:nvSpPr>
        <p:spPr>
          <a:xfrm>
            <a:off x="449989" y="2427822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BE7869-D406-1625-F236-DC21C6ADDD6E}"/>
              </a:ext>
            </a:extLst>
          </p:cNvPr>
          <p:cNvSpPr txBox="1"/>
          <p:nvPr/>
        </p:nvSpPr>
        <p:spPr>
          <a:xfrm>
            <a:off x="449989" y="2903310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D879B1-17BB-488A-F0E0-6AC4185A85F7}"/>
              </a:ext>
            </a:extLst>
          </p:cNvPr>
          <p:cNvSpPr txBox="1"/>
          <p:nvPr/>
        </p:nvSpPr>
        <p:spPr>
          <a:xfrm>
            <a:off x="449989" y="3378798"/>
            <a:ext cx="673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按照上述生长速度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天时有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株水葫芦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12" name="yt_shape_11512"/>
          <p:cNvSpPr txBox="1"/>
          <p:nvPr/>
        </p:nvSpPr>
        <p:spPr>
          <a:xfrm>
            <a:off x="540119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假定某个水域的水葫芦维持在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株以内对水质净化有益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0f96"/>
              </a:rPr>
              <a:t>株水葫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按照上述生长速度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多少天时有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株水葫芦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4065BA-CA85-B974-0174-BD23C45180EA}"/>
              </a:ext>
            </a:extLst>
          </p:cNvPr>
          <p:cNvSpPr txBox="1"/>
          <p:nvPr/>
        </p:nvSpPr>
        <p:spPr>
          <a:xfrm>
            <a:off x="449989" y="1965365"/>
            <a:ext cx="5237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1040</Words>
  <Application>Microsoft Office PowerPoint</Application>
  <PresentationFormat>宽屏</PresentationFormat>
  <Paragraphs>105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