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2" r:id="rId6"/>
    <p:sldId id="375" r:id="rId7"/>
    <p:sldId id="378" r:id="rId8"/>
    <p:sldId id="379" r:id="rId9"/>
    <p:sldId id="380" r:id="rId10"/>
    <p:sldId id="381" r:id="rId11"/>
    <p:sldId id="384" r:id="rId12"/>
    <p:sldId id="385" r:id="rId13"/>
    <p:sldId id="386" r:id="rId14"/>
    <p:sldId id="387" r:id="rId15"/>
    <p:sldId id="392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31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6" name="yt_shape_13566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65" name="yt_image_13565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68" name="yt_shape_13568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将线段向一个方向无限延长就得到了射线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将线段向两个方向无限延长就形成了直线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端点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点有一条直线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点确定一条直线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两条直线相交只有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0441C92-8F90-7DBF-5532-9A6E6BBF61E3}"/>
              </a:ext>
            </a:extLst>
          </p:cNvPr>
          <p:cNvSpPr txBox="1"/>
          <p:nvPr/>
        </p:nvSpPr>
        <p:spPr>
          <a:xfrm>
            <a:off x="20503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7515FE-58B6-D95D-207D-A723EE9563ED}"/>
              </a:ext>
            </a:extLst>
          </p:cNvPr>
          <p:cNvSpPr txBox="1"/>
          <p:nvPr/>
        </p:nvSpPr>
        <p:spPr>
          <a:xfrm>
            <a:off x="10889507" y="1550777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463d2"/>
              </a:rPr>
              <a:t>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09036B-7621-5D7D-2CE3-4CE4C3CA0CF1}"/>
              </a:ext>
            </a:extLst>
          </p:cNvPr>
          <p:cNvSpPr txBox="1"/>
          <p:nvPr/>
        </p:nvSpPr>
        <p:spPr>
          <a:xfrm>
            <a:off x="4501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20A50A-9A29-8276-A3F4-E52A86A9CB59}"/>
              </a:ext>
            </a:extLst>
          </p:cNvPr>
          <p:cNvSpPr txBox="1"/>
          <p:nvPr/>
        </p:nvSpPr>
        <p:spPr>
          <a:xfrm>
            <a:off x="8679707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没有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8699A4-3F1A-8712-2B54-463AD7C5ECDE}"/>
              </a:ext>
            </a:extLst>
          </p:cNvPr>
          <p:cNvSpPr txBox="1"/>
          <p:nvPr/>
        </p:nvSpPr>
        <p:spPr>
          <a:xfrm>
            <a:off x="1745508" y="25017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620F6A5-3B82-81CF-8D00-22FADA01CA76}"/>
              </a:ext>
            </a:extLst>
          </p:cNvPr>
          <p:cNvSpPr txBox="1"/>
          <p:nvPr/>
        </p:nvSpPr>
        <p:spPr>
          <a:xfrm>
            <a:off x="5403108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只有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F67B290-12F6-2ED1-1C58-B7F834A81A16}"/>
              </a:ext>
            </a:extLst>
          </p:cNvPr>
          <p:cNvSpPr txBox="1"/>
          <p:nvPr/>
        </p:nvSpPr>
        <p:spPr>
          <a:xfrm>
            <a:off x="8451107" y="25017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906FEFE-04B7-68C6-AEE1-F73EDCE79D26}"/>
              </a:ext>
            </a:extLst>
          </p:cNvPr>
          <p:cNvSpPr txBox="1"/>
          <p:nvPr/>
        </p:nvSpPr>
        <p:spPr>
          <a:xfrm>
            <a:off x="3574308" y="297724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1" name="yt_shape_1362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3d9b,isEnd"/>
              </a:rPr>
              <a:t>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其中可用两个字母表示的有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9b0d,isEnd"/>
              </a:rPr>
              <a:t>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端点的线段是线段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622" name="yt_image_13622" title="H_99.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8554" y="2491930"/>
            <a:ext cx="1734890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C4465CC-27F5-A0AE-B32B-6844ECD69C1F}"/>
              </a:ext>
            </a:extLst>
          </p:cNvPr>
          <p:cNvSpPr txBox="1"/>
          <p:nvPr/>
        </p:nvSpPr>
        <p:spPr>
          <a:xfrm>
            <a:off x="3421908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3B0772-9689-9CF1-CA62-F1886299ECF7}"/>
              </a:ext>
            </a:extLst>
          </p:cNvPr>
          <p:cNvSpPr txBox="1"/>
          <p:nvPr/>
        </p:nvSpPr>
        <p:spPr>
          <a:xfrm>
            <a:off x="5707908" y="853194"/>
            <a:ext cx="4967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4891D5-9C7E-EB98-AE18-DF55FFE8A944}"/>
              </a:ext>
            </a:extLst>
          </p:cNvPr>
          <p:cNvSpPr txBox="1"/>
          <p:nvPr/>
        </p:nvSpPr>
        <p:spPr>
          <a:xfrm>
            <a:off x="1059708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277745-0D63-64C9-097D-09C9ED4F4B10}"/>
              </a:ext>
            </a:extLst>
          </p:cNvPr>
          <p:cNvSpPr txBox="1"/>
          <p:nvPr/>
        </p:nvSpPr>
        <p:spPr>
          <a:xfrm>
            <a:off x="6698507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561E24-1FE7-660E-CE01-0F781450B048}"/>
              </a:ext>
            </a:extLst>
          </p:cNvPr>
          <p:cNvSpPr txBox="1"/>
          <p:nvPr/>
        </p:nvSpPr>
        <p:spPr>
          <a:xfrm>
            <a:off x="8679707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742ED5-3752-C29D-AE67-C34C35BA2178}"/>
              </a:ext>
            </a:extLst>
          </p:cNvPr>
          <p:cNvSpPr txBox="1"/>
          <p:nvPr/>
        </p:nvSpPr>
        <p:spPr>
          <a:xfrm>
            <a:off x="3240933" y="1804170"/>
            <a:ext cx="3236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4" name="yt_shape_13624"/>
          <p:cNvSpPr txBox="1"/>
          <p:nvPr/>
        </p:nvSpPr>
        <p:spPr>
          <a:xfrm>
            <a:off x="540000" y="900000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根据下列语句分别画出相应的图形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625" name="yt_shape_13625"/>
          <p:cNvSpPr txBox="1"/>
          <p:nvPr/>
        </p:nvSpPr>
        <p:spPr>
          <a:xfrm>
            <a:off x="540000" y="1379303"/>
            <a:ext cx="63847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也经过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626" name="yt_shape_13626"/>
          <p:cNvSpPr txBox="1"/>
          <p:nvPr/>
        </p:nvSpPr>
        <p:spPr>
          <a:xfrm>
            <a:off x="540000" y="2064381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　　　</a:t>
            </a:r>
          </a:p>
        </p:txBody>
      </p:sp>
      <p:sp>
        <p:nvSpPr>
          <p:cNvPr id="13627" name="yt_shape_13627"/>
          <p:cNvSpPr txBox="1"/>
          <p:nvPr/>
        </p:nvSpPr>
        <p:spPr>
          <a:xfrm>
            <a:off x="540000" y="2852936"/>
            <a:ext cx="103954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15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628" name="yt_shape_13628"/>
          <p:cNvSpPr txBox="1"/>
          <p:nvPr/>
        </p:nvSpPr>
        <p:spPr>
          <a:xfrm>
            <a:off x="540000" y="2817212"/>
            <a:ext cx="28469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629" name="yt_shape_13629"/>
          <p:cNvSpPr txBox="1"/>
          <p:nvPr/>
        </p:nvSpPr>
        <p:spPr>
          <a:xfrm>
            <a:off x="540000" y="4581128"/>
            <a:ext cx="104611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三点在同一条直线上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3630" name="yt_shape_13630"/>
          <p:cNvSpPr txBox="1"/>
          <p:nvPr/>
        </p:nvSpPr>
        <p:spPr>
          <a:xfrm>
            <a:off x="540000" y="3775818"/>
            <a:ext cx="5180905" cy="136877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650" b="0" i="0" u="none">
                <a:solidFill>
                  <a:srgbClr val="1EE3CF"/>
                </a:solidFill>
                <a:effectLst/>
                <a:latin typeface="Times New Roman" pitchFamily="56"/>
                <a:ea typeface="Times New Roman" pitchFamily="5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		</a:t>
            </a:r>
            <a:r>
              <a:rPr lang="en-US" altLang="zh-CN" sz="7600" b="0" i="0" u="none">
                <a:solidFill>
                  <a:srgbClr val="1EE3CF"/>
                </a:solidFill>
                <a:effectLst/>
                <a:latin typeface="Times New Roman" pitchFamily="76"/>
                <a:ea typeface="Times New Roman" pitchFamily="7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</a:p>
        </p:txBody>
      </p:sp>
      <p:pic>
        <p:nvPicPr>
          <p:cNvPr id="3" name="yt_shape_1723550823640">
            <a:extLst>
              <a:ext uri="{FF2B5EF4-FFF2-40B4-BE49-F238E27FC236}">
                <a16:creationId xmlns:a16="http://schemas.microsoft.com/office/drawing/2014/main" id="{D7BF71E0-B320-8E97-55F2-10DFBD1C64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475" y="1890712"/>
            <a:ext cx="1621027" cy="890216"/>
          </a:xfrm>
          <a:prstGeom prst="rect">
            <a:avLst/>
          </a:prstGeom>
        </p:spPr>
      </p:pic>
      <p:pic>
        <p:nvPicPr>
          <p:cNvPr id="5" name="yt_shape_1723550823671">
            <a:extLst>
              <a:ext uri="{FF2B5EF4-FFF2-40B4-BE49-F238E27FC236}">
                <a16:creationId xmlns:a16="http://schemas.microsoft.com/office/drawing/2014/main" id="{ECB87242-F35C-198E-BB5F-6E252DF409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475" y="3321505"/>
            <a:ext cx="1473392" cy="118761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5B5EA3-7C4A-BE14-B68B-07CE914799E0}"/>
              </a:ext>
            </a:extLst>
          </p:cNvPr>
          <p:cNvSpPr txBox="1"/>
          <p:nvPr/>
        </p:nvSpPr>
        <p:spPr>
          <a:xfrm>
            <a:off x="449989" y="3631097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3632" name="yt_image_13632" title="H_98.9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64864" y="5157192"/>
            <a:ext cx="2438582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8138976-A0B6-C169-1483-D6357ACCC7D0}"/>
              </a:ext>
            </a:extLst>
          </p:cNvPr>
          <p:cNvSpPr txBox="1"/>
          <p:nvPr/>
        </p:nvSpPr>
        <p:spPr>
          <a:xfrm>
            <a:off x="449989" y="5526280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6" grpId="0" build="allAtOnce"/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5" name="yt_shape_13635"/>
          <p:cNvSpPr txBox="1"/>
          <p:nvPr/>
        </p:nvSpPr>
        <p:spPr>
          <a:xfrm>
            <a:off x="540000" y="900000"/>
            <a:ext cx="1007968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往返于甲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乙两地的客车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中途有三个站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其中每两站的票价不同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要有多少种不同的票价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种不同的票价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638" name="yt_image_13638" title="H_25.4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0565" y="2010970"/>
            <a:ext cx="353143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40" name="yt_shape_13640"/>
          <p:cNvSpPr txBox="1"/>
          <p:nvPr/>
        </p:nvSpPr>
        <p:spPr>
          <a:xfrm>
            <a:off x="540119" y="2490178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要准备多少种车票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根据线段的定义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可知图中共有线段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e5ff5"/>
              </a:rPr>
              <a:t>、</a:t>
            </a:r>
            <a:b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因车票需要考虑方向性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票价相同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0dc85"/>
              </a:rPr>
              <a:t>但车票不</a:t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故需要准备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种车票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3A64E2A-69A6-5BE0-D52B-5799460AD74A}"/>
              </a:ext>
            </a:extLst>
          </p:cNvPr>
          <p:cNvSpPr txBox="1"/>
          <p:nvPr/>
        </p:nvSpPr>
        <p:spPr>
          <a:xfrm>
            <a:off x="449989" y="1804170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种不同的票价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88354E-A658-22B7-D15C-85E73C68F402}"/>
              </a:ext>
            </a:extLst>
          </p:cNvPr>
          <p:cNvSpPr txBox="1"/>
          <p:nvPr/>
        </p:nvSpPr>
        <p:spPr>
          <a:xfrm>
            <a:off x="450108" y="2918860"/>
            <a:ext cx="1089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根据线段的定义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可知图中共有线段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e5ff5"/>
              </a:rPr>
              <a:t>、</a:t>
            </a:r>
            <a:b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46BD54-97D1-C112-F5B8-5BA146CE36F3}"/>
              </a:ext>
            </a:extLst>
          </p:cNvPr>
          <p:cNvSpPr txBox="1"/>
          <p:nvPr/>
        </p:nvSpPr>
        <p:spPr>
          <a:xfrm>
            <a:off x="450108" y="3394348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50CE60-4737-2174-4CBA-A144E577577E}"/>
              </a:ext>
            </a:extLst>
          </p:cNvPr>
          <p:cNvSpPr txBox="1"/>
          <p:nvPr/>
        </p:nvSpPr>
        <p:spPr>
          <a:xfrm>
            <a:off x="450108" y="3869836"/>
            <a:ext cx="113401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因车票需要考虑方向性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→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→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票价相同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0dc85"/>
              </a:rPr>
              <a:t>但车票不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B4900E-F26B-B3E7-E35D-03C05BBB7FF8}"/>
              </a:ext>
            </a:extLst>
          </p:cNvPr>
          <p:cNvSpPr txBox="1"/>
          <p:nvPr/>
        </p:nvSpPr>
        <p:spPr>
          <a:xfrm>
            <a:off x="450108" y="4345324"/>
            <a:ext cx="3932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故需要准备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种车票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6" name="yt_shape_13646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45" name="yt_image_13645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48" name="yt_shape_13648"/>
          <p:cNvSpPr txBox="1"/>
          <p:nvPr/>
        </p:nvSpPr>
        <p:spPr>
          <a:xfrm>
            <a:off x="540000" y="1597583"/>
            <a:ext cx="907940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试验观察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经过平面上不在同一直线上的三个点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最多可以画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经过平面上不在同一直线上的四个点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最多可以画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经过平面上不在同一直线上的五个点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最多可以画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EFB6C6-89F3-07B7-9F01-C5C1B10EFDCB}"/>
              </a:ext>
            </a:extLst>
          </p:cNvPr>
          <p:cNvSpPr txBox="1"/>
          <p:nvPr/>
        </p:nvSpPr>
        <p:spPr>
          <a:xfrm>
            <a:off x="7765189" y="202626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DEBF0F-3583-B98A-A4DE-6C4BD7CFFB69}"/>
              </a:ext>
            </a:extLst>
          </p:cNvPr>
          <p:cNvSpPr txBox="1"/>
          <p:nvPr/>
        </p:nvSpPr>
        <p:spPr>
          <a:xfrm>
            <a:off x="7765189" y="250175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CBE9EC-D70A-116D-D0C3-D6585A45B644}"/>
              </a:ext>
            </a:extLst>
          </p:cNvPr>
          <p:cNvSpPr txBox="1"/>
          <p:nvPr/>
        </p:nvSpPr>
        <p:spPr>
          <a:xfrm>
            <a:off x="7765189" y="297724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52" name="yt_shape_13652"/>
              <p:cNvSpPr txBox="1"/>
              <p:nvPr/>
            </p:nvSpPr>
            <p:spPr>
              <a:xfrm>
                <a:off x="540119" y="900000"/>
                <a:ext cx="11492915" cy="4025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探索归纳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如果平面上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个点均不在同一条直线上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b4f30,isEnd"/>
                  </a:rPr>
                  <a:t>那么最多可以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画</a:t>
                </a:r>
                <a:r>
                  <a:rPr sz="4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条直线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的代数式表示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解决问题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班有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位同学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在一次聚会中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若每两人握一次手问好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那么共握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解析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52" name="yt_shape_136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025333"/>
              </a:xfrm>
              <a:prstGeom prst="rect">
                <a:avLst/>
              </a:prstGeom>
              <a:blipFill>
                <a:blip r:embed="rId2"/>
                <a:stretch>
                  <a:fillRect l="-1645" t="-1364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FB45CE4-F1F9-6332-8FEB-3ECDDFEFDAA2}"/>
                  </a:ext>
                </a:extLst>
              </p:cNvPr>
              <p:cNvSpPr txBox="1"/>
              <p:nvPr/>
            </p:nvSpPr>
            <p:spPr>
              <a:xfrm>
                <a:off x="1107333" y="1628800"/>
                <a:ext cx="1725358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FB45CE4-F1F9-6332-8FEB-3ECDDFEFDA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1628800"/>
                <a:ext cx="1725358" cy="925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CF9941E-EBE7-FC07-F2DD-FC4CBD170863}"/>
              </a:ext>
            </a:extLst>
          </p:cNvPr>
          <p:cNvSpPr txBox="1"/>
          <p:nvPr/>
        </p:nvSpPr>
        <p:spPr>
          <a:xfrm>
            <a:off x="10660907" y="311144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2B75CD3-A2AC-1FBB-6F8C-3658DB6A395D}"/>
                  </a:ext>
                </a:extLst>
              </p:cNvPr>
              <p:cNvSpPr txBox="1"/>
              <p:nvPr/>
            </p:nvSpPr>
            <p:spPr>
              <a:xfrm>
                <a:off x="450108" y="4062421"/>
                <a:ext cx="5983033" cy="8707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解析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pageBreak': True}">
                <a:extLst>
                  <a:ext uri="{FF2B5EF4-FFF2-40B4-BE49-F238E27FC236}">
                    <a16:creationId xmlns:a16="http://schemas.microsoft.com/office/drawing/2014/main" id="{A2B75CD3-A2AC-1FBB-6F8C-3658DB6A39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62421"/>
                <a:ext cx="5983033" cy="870788"/>
              </a:xfrm>
              <a:prstGeom prst="rect">
                <a:avLst/>
              </a:prstGeom>
              <a:blipFill>
                <a:blip r:embed="rId4"/>
                <a:stretch>
                  <a:fillRect l="-1631" r="-1631" b="-6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2" name="yt_shape_13572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71" name="yt_image_13571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74" name="yt_shape_13574"/>
          <p:cNvSpPr txBox="1"/>
          <p:nvPr/>
        </p:nvSpPr>
        <p:spPr>
          <a:xfrm>
            <a:off x="540000" y="1603297"/>
            <a:ext cx="652101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线段、射线、直线的概念及表示方法</a:t>
            </a:r>
          </a:p>
        </p:txBody>
      </p:sp>
      <p:sp>
        <p:nvSpPr>
          <p:cNvPr id="13575" name="yt_shape_13575"/>
          <p:cNvSpPr txBox="1"/>
          <p:nvPr/>
        </p:nvSpPr>
        <p:spPr>
          <a:xfrm>
            <a:off x="540000" y="2102862"/>
            <a:ext cx="33598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数轴是一条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76" name="yt_table_1357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296015"/>
              </p:ext>
            </p:extLst>
          </p:nvPr>
        </p:nvGraphicFramePr>
        <p:xfrm>
          <a:off x="540056" y="2582165"/>
          <a:ext cx="48279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55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以上均可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6"/>
                  </a:ext>
                </a:extLst>
              </a:tr>
            </a:tbl>
          </a:graphicData>
        </a:graphic>
      </p:graphicFrame>
      <p:sp>
        <p:nvSpPr>
          <p:cNvPr id="13578" name="yt_shape_13578"/>
          <p:cNvSpPr txBox="1"/>
          <p:nvPr/>
        </p:nvSpPr>
        <p:spPr>
          <a:xfrm>
            <a:off x="540000" y="3583719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80" name="yt_table_1358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512897"/>
              </p:ext>
            </p:extLst>
          </p:nvPr>
        </p:nvGraphicFramePr>
        <p:xfrm>
          <a:off x="540056" y="4063022"/>
          <a:ext cx="5607050" cy="1901952"/>
        </p:xfrm>
        <a:graphic>
          <a:graphicData uri="http://schemas.openxmlformats.org/drawingml/2006/table">
            <a:tbl>
              <a:tblPr/>
              <a:tblGrid>
                <a:gridCol w="5607050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与射</a:t>
                      </a:r>
                      <a:r>
                        <a:rPr lang="zh-CN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不是同一条线段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图中有两条射线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0"/>
                  </a:ext>
                </a:extLst>
              </a:tr>
            </a:tbl>
          </a:graphicData>
        </a:graphic>
      </p:graphicFrame>
      <p:pic>
        <p:nvPicPr>
          <p:cNvPr id="13579" name="yt_image_13579_skip" title="H_21.1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0096" y="4794487"/>
            <a:ext cx="2672620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822956">
            <a:extLst>
              <a:ext uri="{FF2B5EF4-FFF2-40B4-BE49-F238E27FC236}">
                <a16:creationId xmlns:a16="http://schemas.microsoft.com/office/drawing/2014/main" id="{C11A02E5-9BFD-E888-BE7B-EED2C5B9B7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D76D97-F801-2C73-38A8-DC063F4F2B80}"/>
              </a:ext>
            </a:extLst>
          </p:cNvPr>
          <p:cNvSpPr txBox="1"/>
          <p:nvPr/>
        </p:nvSpPr>
        <p:spPr>
          <a:xfrm>
            <a:off x="29645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CBC673-5175-76DB-B7AB-53BF68AADAFE}"/>
              </a:ext>
            </a:extLst>
          </p:cNvPr>
          <p:cNvSpPr txBox="1"/>
          <p:nvPr/>
        </p:nvSpPr>
        <p:spPr>
          <a:xfrm>
            <a:off x="4793389" y="35369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2" name="yt_shape_13582"/>
          <p:cNvSpPr txBox="1"/>
          <p:nvPr/>
        </p:nvSpPr>
        <p:spPr>
          <a:xfrm>
            <a:off x="540000" y="900000"/>
            <a:ext cx="100588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其中能相交的图是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83" name="yt_table_13583" title="H_145.0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386893"/>
              </p:ext>
            </p:extLst>
          </p:nvPr>
        </p:nvGraphicFramePr>
        <p:xfrm>
          <a:off x="540056" y="1379303"/>
          <a:ext cx="4612005" cy="1842516"/>
        </p:xfrm>
        <a:graphic>
          <a:graphicData uri="http://schemas.openxmlformats.org/drawingml/2006/table">
            <a:tbl>
              <a:tblPr/>
              <a:tblGrid>
                <a:gridCol w="2780030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  <a:gridCol w="1831975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650" b="0" i="0" u="none">
                          <a:solidFill>
                            <a:srgbClr val="1EE3CF"/>
                          </a:solidFill>
                          <a:effectLst/>
                          <a:latin typeface="Times New Roman" pitchFamily="46"/>
                          <a:ea typeface="Times New Roman" pitchFamily="4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</a:t>
                      </a:r>
                      <a:r>
                        <a:rPr lang="en-US" altLang="zh-CN" sz="1800" b="0" i="0" u="none">
                          <a:solidFill>
                            <a:srgbClr val="1EE3CF"/>
                          </a:solidFill>
                          <a:effectLst/>
                          <a:latin typeface="Times New Roman" pitchFamily="18"/>
                          <a:ea typeface="宋体" pitchFamily="18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750" b="0" i="0" u="none">
                          <a:solidFill>
                            <a:srgbClr val="1EE3CF"/>
                          </a:solidFill>
                          <a:effectLst/>
                          <a:latin typeface="Times New Roman" pitchFamily="48"/>
                          <a:ea typeface="Times New Roman" pitchFamily="48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</a:t>
                      </a:r>
                      <a:r>
                        <a:rPr lang="en-US" altLang="zh-CN" sz="500" b="0" i="0" u="none">
                          <a:solidFill>
                            <a:srgbClr val="1EE3CF"/>
                          </a:solidFill>
                          <a:effectLst/>
                          <a:latin typeface="Times New Roman" pitchFamily="5"/>
                          <a:ea typeface="宋体" pitchFamily="5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250" b="0" i="0" u="none">
                          <a:solidFill>
                            <a:srgbClr val="1EE3CF"/>
                          </a:solidFill>
                          <a:effectLst/>
                          <a:latin typeface="Times New Roman" pitchFamily="42"/>
                          <a:ea typeface="Times New Roman" pitchFamily="42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</a:t>
                      </a:r>
                      <a:r>
                        <a:rPr lang="en-US" altLang="zh-CN" sz="500" b="0" i="0" u="none">
                          <a:solidFill>
                            <a:srgbClr val="1EE3CF"/>
                          </a:solidFill>
                          <a:effectLst/>
                          <a:latin typeface="Times New Roman" pitchFamily="5"/>
                          <a:ea typeface="宋体" pitchFamily="5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550" b="0" i="0" u="none">
                          <a:solidFill>
                            <a:srgbClr val="1EE3CF"/>
                          </a:solidFill>
                          <a:effectLst/>
                          <a:latin typeface="Times New Roman" pitchFamily="46"/>
                          <a:ea typeface="Times New Roman" pitchFamily="4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</a:t>
                      </a:r>
                      <a:r>
                        <a:rPr lang="en-US" altLang="zh-CN" sz="1400" b="0" i="0" u="none">
                          <a:solidFill>
                            <a:srgbClr val="1EE3CF"/>
                          </a:solidFill>
                          <a:effectLst/>
                          <a:latin typeface="Times New Roman" pitchFamily="14"/>
                          <a:ea typeface="宋体" pitchFamily="14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2"/>
                  </a:ext>
                </a:extLst>
              </a:tr>
            </a:tbl>
          </a:graphicData>
        </a:graphic>
      </p:graphicFrame>
      <p:pic>
        <p:nvPicPr>
          <p:cNvPr id="3" name="yt_shape_1723550823049">
            <a:extLst>
              <a:ext uri="{FF2B5EF4-FFF2-40B4-BE49-F238E27FC236}">
                <a16:creationId xmlns:a16="http://schemas.microsoft.com/office/drawing/2014/main" id="{2EFDE938-324D-528B-9B89-AE8F1378D8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1508490"/>
            <a:ext cx="890779" cy="682697"/>
          </a:xfrm>
          <a:prstGeom prst="rect">
            <a:avLst/>
          </a:prstGeom>
        </p:spPr>
      </p:pic>
      <p:pic>
        <p:nvPicPr>
          <p:cNvPr id="5" name="yt_shape_1723550823120">
            <a:extLst>
              <a:ext uri="{FF2B5EF4-FFF2-40B4-BE49-F238E27FC236}">
                <a16:creationId xmlns:a16="http://schemas.microsoft.com/office/drawing/2014/main" id="{1E20D38B-0A53-1C28-4F39-8E28DDE655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686" y="1505310"/>
            <a:ext cx="852677" cy="689055"/>
          </a:xfrm>
          <a:prstGeom prst="rect">
            <a:avLst/>
          </a:prstGeom>
        </p:spPr>
      </p:pic>
      <p:pic>
        <p:nvPicPr>
          <p:cNvPr id="7" name="yt_shape_1723550823191">
            <a:extLst>
              <a:ext uri="{FF2B5EF4-FFF2-40B4-BE49-F238E27FC236}">
                <a16:creationId xmlns:a16="http://schemas.microsoft.com/office/drawing/2014/main" id="{CF131590-1832-3F6A-0EB6-C0D764D665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6" y="2470960"/>
            <a:ext cx="684402" cy="600273"/>
          </a:xfrm>
          <a:prstGeom prst="rect">
            <a:avLst/>
          </a:prstGeom>
        </p:spPr>
      </p:pic>
      <p:pic>
        <p:nvPicPr>
          <p:cNvPr id="9" name="yt_shape_1723550823261">
            <a:extLst>
              <a:ext uri="{FF2B5EF4-FFF2-40B4-BE49-F238E27FC236}">
                <a16:creationId xmlns:a16="http://schemas.microsoft.com/office/drawing/2014/main" id="{304B4012-9478-7EB4-0287-D703365E78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149" y="2439517"/>
            <a:ext cx="874904" cy="66315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6CCCA5-4170-FE5A-2F01-91BCCCDCCF5C}"/>
              </a:ext>
            </a:extLst>
          </p:cNvPr>
          <p:cNvSpPr txBox="1"/>
          <p:nvPr/>
        </p:nvSpPr>
        <p:spPr>
          <a:xfrm>
            <a:off x="9598751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5" name="yt_shape_13585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直线的基本事实</a:t>
            </a:r>
          </a:p>
        </p:txBody>
      </p:sp>
      <p:sp>
        <p:nvSpPr>
          <p:cNvPr id="13586" name="yt_shape_13586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数学应用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乙两把尺子拼在一起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两端重合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e792"/>
              </a:rPr>
              <a:t>如果甲尺经校定是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那么乙尺不是直的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88" name="yt_table_1358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982952"/>
              </p:ext>
            </p:extLst>
          </p:nvPr>
        </p:nvGraphicFramePr>
        <p:xfrm>
          <a:off x="540056" y="2359000"/>
          <a:ext cx="6502400" cy="1901952"/>
        </p:xfrm>
        <a:graphic>
          <a:graphicData uri="http://schemas.openxmlformats.org/drawingml/2006/table">
            <a:tbl>
              <a:tblPr/>
              <a:tblGrid>
                <a:gridCol w="6502400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两点之间直线最短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经过两点有一条直线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并且只有一条直线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经过一点有一条直线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并且只有一条直线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线段可以向两个方向延长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6"/>
                  </a:ext>
                </a:extLst>
              </a:tr>
            </a:tbl>
          </a:graphicData>
        </a:graphic>
      </p:graphicFrame>
      <p:pic>
        <p:nvPicPr>
          <p:cNvPr id="13587" name="yt_image_13587_skip" title="H_106.6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2264" y="2632748"/>
            <a:ext cx="2812676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823333">
            <a:extLst>
              <a:ext uri="{FF2B5EF4-FFF2-40B4-BE49-F238E27FC236}">
                <a16:creationId xmlns:a16="http://schemas.microsoft.com/office/drawing/2014/main" id="{515CA924-A8E0-49D9-7D73-CBE9BE3D77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05999F-3C90-5C0E-3FE5-66F2D73C892E}"/>
              </a:ext>
            </a:extLst>
          </p:cNvPr>
          <p:cNvSpPr txBox="1"/>
          <p:nvPr/>
        </p:nvSpPr>
        <p:spPr>
          <a:xfrm>
            <a:off x="62413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590" name="yt_shape_13590"/>
          <p:cNvSpPr txBox="1"/>
          <p:nvPr/>
        </p:nvSpPr>
        <p:spPr>
          <a:xfrm>
            <a:off x="540119" y="4581128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国庆节前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某绿化公司在公园的入口两边摆放时令花卉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3e673,isEnd"/>
              </a:rPr>
              <a:t>小明观察到工人们先在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两端各确定一点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并拉绳固定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再沿绳子规范地摆放中间的花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工人们这样操作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dcdf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可用学过的知识解释为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6E9FCA-D918-F2B4-CF36-A527DAA3EEFE}"/>
              </a:ext>
            </a:extLst>
          </p:cNvPr>
          <p:cNvSpPr txBox="1"/>
          <p:nvPr/>
        </p:nvSpPr>
        <p:spPr>
          <a:xfrm>
            <a:off x="3802908" y="5485298"/>
            <a:ext cx="2923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两点确定一条直线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1" name="yt_shape_13591"/>
          <p:cNvSpPr txBox="1"/>
          <p:nvPr/>
        </p:nvSpPr>
        <p:spPr>
          <a:xfrm>
            <a:off x="540000" y="900000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作图</a:t>
            </a:r>
          </a:p>
        </p:txBody>
      </p:sp>
      <p:sp>
        <p:nvSpPr>
          <p:cNvPr id="13592" name="yt_shape_13592"/>
          <p:cNvSpPr txBox="1"/>
          <p:nvPr/>
        </p:nvSpPr>
        <p:spPr>
          <a:xfrm>
            <a:off x="540000" y="1399565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下列作图语句中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93" name="yt_table_1359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038216"/>
              </p:ext>
            </p:extLst>
          </p:nvPr>
        </p:nvGraphicFramePr>
        <p:xfrm>
          <a:off x="540056" y="1878868"/>
          <a:ext cx="6448425" cy="1901952"/>
        </p:xfrm>
        <a:graphic>
          <a:graphicData uri="http://schemas.openxmlformats.org/drawingml/2006/table">
            <a:tbl>
              <a:tblPr/>
              <a:tblGrid>
                <a:gridCol w="6448425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画直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任意画三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过这三点画直线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0"/>
                  </a:ext>
                </a:extLst>
              </a:tr>
            </a:tbl>
          </a:graphicData>
        </a:graphic>
      </p:graphicFrame>
      <p:sp>
        <p:nvSpPr>
          <p:cNvPr id="13595" name="yt_shape_13595"/>
          <p:cNvSpPr txBox="1"/>
          <p:nvPr/>
        </p:nvSpPr>
        <p:spPr>
          <a:xfrm>
            <a:off x="540000" y="3831188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下列语句准确规范的是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96" name="yt_table_1359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564854"/>
              </p:ext>
            </p:extLst>
          </p:nvPr>
        </p:nvGraphicFramePr>
        <p:xfrm>
          <a:off x="540056" y="4310491"/>
          <a:ext cx="4549775" cy="1901952"/>
        </p:xfrm>
        <a:graphic>
          <a:graphicData uri="http://schemas.openxmlformats.org/drawingml/2006/table">
            <a:tbl>
              <a:tblPr/>
              <a:tblGrid>
                <a:gridCol w="4549775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相交于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相交于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"/>
                  </a:ext>
                </a:extLst>
              </a:tr>
            </a:tbl>
          </a:graphicData>
        </a:graphic>
      </p:graphicFrame>
      <p:pic>
        <p:nvPicPr>
          <p:cNvPr id="3" name="yt_shape_1723550823415">
            <a:extLst>
              <a:ext uri="{FF2B5EF4-FFF2-40B4-BE49-F238E27FC236}">
                <a16:creationId xmlns:a16="http://schemas.microsoft.com/office/drawing/2014/main" id="{52A229D8-49B3-FB46-908D-1552C3A2AE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E4BFC0-A153-84A3-6D81-07B596D76442}"/>
              </a:ext>
            </a:extLst>
          </p:cNvPr>
          <p:cNvSpPr txBox="1"/>
          <p:nvPr/>
        </p:nvSpPr>
        <p:spPr>
          <a:xfrm>
            <a:off x="5098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3500D9-4022-42D2-A90A-A224825E5818}"/>
              </a:ext>
            </a:extLst>
          </p:cNvPr>
          <p:cNvSpPr txBox="1"/>
          <p:nvPr/>
        </p:nvSpPr>
        <p:spPr>
          <a:xfrm>
            <a:off x="4488589" y="37843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8" name="yt_shape_13598"/>
          <p:cNvSpPr txBox="1"/>
          <p:nvPr/>
        </p:nvSpPr>
        <p:spPr>
          <a:xfrm>
            <a:off x="540000" y="900000"/>
            <a:ext cx="57275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已知平面上四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599" name="yt_image_1359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6160" y="1760040"/>
            <a:ext cx="1381633" cy="122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01" name="yt_shape_13601"/>
          <p:cNvSpPr txBox="1"/>
          <p:nvPr/>
        </p:nvSpPr>
        <p:spPr>
          <a:xfrm>
            <a:off x="540000" y="1412776"/>
            <a:ext cx="24718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602" name="yt_shape_13602"/>
          <p:cNvSpPr txBox="1"/>
          <p:nvPr/>
        </p:nvSpPr>
        <p:spPr>
          <a:xfrm>
            <a:off x="540000" y="1892079"/>
            <a:ext cx="25070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603" name="yt_shape_13603"/>
          <p:cNvSpPr txBox="1"/>
          <p:nvPr/>
        </p:nvSpPr>
        <p:spPr>
          <a:xfrm>
            <a:off x="540000" y="2371382"/>
            <a:ext cx="45108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604" name="yt_shape_13604"/>
          <p:cNvSpPr txBox="1"/>
          <p:nvPr/>
        </p:nvSpPr>
        <p:spPr>
          <a:xfrm>
            <a:off x="540000" y="2850685"/>
            <a:ext cx="44339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3605" name="yt_shape_13605"/>
          <p:cNvSpPr txBox="1"/>
          <p:nvPr/>
        </p:nvSpPr>
        <p:spPr>
          <a:xfrm>
            <a:off x="540000" y="4722081"/>
            <a:ext cx="3295774" cy="18730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0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104"/>
                <a:ea typeface="Times New Roman" pitchFamily="10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12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12"/>
                <a:ea typeface="宋体" pitchFamily="12"/>
                <a:sym typeface=""/>
              </a:rPr>
              <a:t> </a:t>
            </a:r>
          </a:p>
        </p:txBody>
      </p:sp>
      <p:pic>
        <p:nvPicPr>
          <p:cNvPr id="3" name="yt_shape_1723550823520">
            <a:extLst>
              <a:ext uri="{FF2B5EF4-FFF2-40B4-BE49-F238E27FC236}">
                <a16:creationId xmlns:a16="http://schemas.microsoft.com/office/drawing/2014/main" id="{57204948-98E0-7C89-1033-A19F359938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200" y="3632433"/>
            <a:ext cx="1282892" cy="154164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8F84DF-64DF-ACA6-AF60-A8C72AE519B8}"/>
              </a:ext>
            </a:extLst>
          </p:cNvPr>
          <p:cNvSpPr txBox="1"/>
          <p:nvPr/>
        </p:nvSpPr>
        <p:spPr>
          <a:xfrm>
            <a:off x="449989" y="3429000"/>
            <a:ext cx="3443986" cy="194851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10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04"/>
                <a:ea typeface="Times New Roman" pitchFamily="104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    </a:t>
            </a:r>
            <a:r>
              <a:rPr kumimoji="0" lang="en-US" altLang="zh-CN" sz="1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2"/>
                <a:ea typeface="宋体" pitchFamily="12"/>
                <a:cs typeface="+mn-cs"/>
                <a:sym typeface="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6" name="yt_shape_13606"/>
          <p:cNvSpPr txBox="1"/>
          <p:nvPr/>
        </p:nvSpPr>
        <p:spPr>
          <a:xfrm>
            <a:off x="540000" y="900000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忽视分类讨论导致漏解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7C3BEA-5204-8272-54F0-58E61CB6AA3C}"/>
              </a:ext>
            </a:extLst>
          </p:cNvPr>
          <p:cNvSpPr txBox="1"/>
          <p:nvPr/>
        </p:nvSpPr>
        <p:spPr>
          <a:xfrm>
            <a:off x="449989" y="853194"/>
            <a:ext cx="5056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忽视分类讨论导致漏解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7" name="yt_shape_13607"/>
          <p:cNvSpPr txBox="1"/>
          <p:nvPr/>
        </p:nvSpPr>
        <p:spPr>
          <a:xfrm>
            <a:off x="540000" y="900000"/>
            <a:ext cx="78034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三条直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两两相交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交点的个数为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08" name="yt_table_136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901806"/>
              </p:ext>
            </p:extLst>
          </p:nvPr>
        </p:nvGraphicFramePr>
        <p:xfrm>
          <a:off x="540056" y="1379303"/>
          <a:ext cx="46755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63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6893D40-F51B-16C5-5B2D-802953FDBEF6}"/>
              </a:ext>
            </a:extLst>
          </p:cNvPr>
          <p:cNvSpPr txBox="1"/>
          <p:nvPr/>
        </p:nvSpPr>
        <p:spPr>
          <a:xfrm>
            <a:off x="7347676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1" name="yt_shape_1361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10" name="yt_image_13610" title="H_50.49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3" name="yt_shape_13613"/>
          <p:cNvSpPr txBox="1"/>
          <p:nvPr/>
        </p:nvSpPr>
        <p:spPr>
          <a:xfrm>
            <a:off x="540120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已知四条线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1bfd8"/>
              </a:rPr>
              <a:t>中的一条与挡板另一侧的线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请借助直尺判断该线段是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15" name="yt_table_1361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504292"/>
              </p:ext>
            </p:extLst>
          </p:nvPr>
        </p:nvGraphicFramePr>
        <p:xfrm>
          <a:off x="540056" y="2551304"/>
          <a:ext cx="7754304" cy="475488"/>
        </p:xfrm>
        <a:graphic>
          <a:graphicData uri="http://schemas.openxmlformats.org/drawingml/2006/table">
            <a:tbl>
              <a:tblPr/>
              <a:tblGrid>
                <a:gridCol w="2184718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  <a:gridCol w="2167255">
                  <a:extLst>
                    <a:ext uri="{9D8B030D-6E8A-4147-A177-3AD203B41FA5}">
                      <a16:colId xmlns:a16="http://schemas.microsoft.com/office/drawing/2014/main" val="10766"/>
                    </a:ext>
                  </a:extLst>
                </a:gridCol>
                <a:gridCol w="2149793">
                  <a:extLst>
                    <a:ext uri="{9D8B030D-6E8A-4147-A177-3AD203B41FA5}">
                      <a16:colId xmlns:a16="http://schemas.microsoft.com/office/drawing/2014/main" val="10767"/>
                    </a:ext>
                  </a:extLst>
                </a:gridCol>
                <a:gridCol w="1252538">
                  <a:extLst>
                    <a:ext uri="{9D8B030D-6E8A-4147-A177-3AD203B41FA5}">
                      <a16:colId xmlns:a16="http://schemas.microsoft.com/office/drawing/2014/main" val="10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7"/>
                  </a:ext>
                </a:extLst>
              </a:tr>
            </a:tbl>
          </a:graphicData>
        </a:graphic>
      </p:graphicFrame>
      <p:pic>
        <p:nvPicPr>
          <p:cNvPr id="13614" name="yt_image_13614_skip" title="H_149.8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2311653"/>
            <a:ext cx="1862137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7" name="yt_shape_13617"/>
          <p:cNvSpPr txBox="1"/>
          <p:nvPr/>
        </p:nvSpPr>
        <p:spPr>
          <a:xfrm>
            <a:off x="540000" y="4505187"/>
            <a:ext cx="90423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可以用字母表示出来的不同线段和射线分别有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19" name="yt_table_1361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404244"/>
              </p:ext>
            </p:extLst>
          </p:nvPr>
        </p:nvGraphicFramePr>
        <p:xfrm>
          <a:off x="540056" y="4984490"/>
          <a:ext cx="6604636" cy="950976"/>
        </p:xfrm>
        <a:graphic>
          <a:graphicData uri="http://schemas.openxmlformats.org/drawingml/2006/table">
            <a:tbl>
              <a:tblPr/>
              <a:tblGrid>
                <a:gridCol w="4351973">
                  <a:extLst>
                    <a:ext uri="{9D8B030D-6E8A-4147-A177-3AD203B41FA5}">
                      <a16:colId xmlns:a16="http://schemas.microsoft.com/office/drawing/2014/main" val="10769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7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9"/>
                  </a:ext>
                </a:extLst>
              </a:tr>
            </a:tbl>
          </a:graphicData>
        </a:graphic>
      </p:graphicFrame>
      <p:pic>
        <p:nvPicPr>
          <p:cNvPr id="13618" name="yt_image_13618_skip" title="H_19.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54728" y="5441683"/>
            <a:ext cx="2313432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0F49E0-4AF0-575C-A881-7D2AB5D2F9C4}"/>
              </a:ext>
            </a:extLst>
          </p:cNvPr>
          <p:cNvSpPr txBox="1"/>
          <p:nvPr/>
        </p:nvSpPr>
        <p:spPr>
          <a:xfrm>
            <a:off x="7166821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6AD7BD-A46C-5B36-E4B4-999941D3C981}"/>
              </a:ext>
            </a:extLst>
          </p:cNvPr>
          <p:cNvSpPr txBox="1"/>
          <p:nvPr/>
        </p:nvSpPr>
        <p:spPr>
          <a:xfrm>
            <a:off x="8592086" y="44583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1433</Words>
  <Application>Microsoft Office PowerPoint</Application>
  <PresentationFormat>宽屏</PresentationFormat>
  <Paragraphs>130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2024-08-13T11:53:27Z</dcterms:created>
  <dcterms:modified xsi:type="dcterms:W3CDTF">2024-08-15T00:22:43Z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