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6" r:id="rId7"/>
    <p:sldId id="377" r:id="rId8"/>
    <p:sldId id="378" r:id="rId9"/>
    <p:sldId id="381" r:id="rId10"/>
    <p:sldId id="383" r:id="rId11"/>
    <p:sldId id="384" r:id="rId12"/>
    <p:sldId id="385" r:id="rId13"/>
    <p:sldId id="387" r:id="rId14"/>
    <p:sldId id="388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3" name="yt_shape_1348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82" name="yt_image_1348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5" name="yt_shape_13485"/>
          <p:cNvSpPr txBox="1"/>
          <p:nvPr/>
        </p:nvSpPr>
        <p:spPr>
          <a:xfrm>
            <a:off x="540119" y="1597583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四面体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球都是几何体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包围着体的是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23d,isEnd"/>
              </a:rPr>
              <a:t>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的面两种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几何体中面与面相交的地方形成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线与线相交的地方形成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c2bc,isEnd"/>
              </a:rPr>
              <a:t>几何图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形是由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几何图形包括平面图形和立体图形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各个部分都在同一平面内的图形是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各个部分不都在同一平面内的图形是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E0B233-F810-035A-2FCB-9F49CD13DD5D}"/>
              </a:ext>
            </a:extLst>
          </p:cNvPr>
          <p:cNvSpPr txBox="1"/>
          <p:nvPr/>
        </p:nvSpPr>
        <p:spPr>
          <a:xfrm>
            <a:off x="72319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E9FE0F-C280-FEF8-F031-EA4CBF012B0F}"/>
              </a:ext>
            </a:extLst>
          </p:cNvPr>
          <p:cNvSpPr txBox="1"/>
          <p:nvPr/>
        </p:nvSpPr>
        <p:spPr>
          <a:xfrm>
            <a:off x="101275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B225F2-049C-1FD5-89FE-F93666FAA9E6}"/>
              </a:ext>
            </a:extLst>
          </p:cNvPr>
          <p:cNvSpPr txBox="1"/>
          <p:nvPr/>
        </p:nvSpPr>
        <p:spPr>
          <a:xfrm>
            <a:off x="10597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811A3A-55BE-D359-71B4-434EE67B8D73}"/>
              </a:ext>
            </a:extLst>
          </p:cNvPr>
          <p:cNvSpPr txBox="1"/>
          <p:nvPr/>
        </p:nvSpPr>
        <p:spPr>
          <a:xfrm>
            <a:off x="28885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61F8BA-22FC-FFA1-150F-5E4F1BFE49D5}"/>
              </a:ext>
            </a:extLst>
          </p:cNvPr>
          <p:cNvSpPr txBox="1"/>
          <p:nvPr/>
        </p:nvSpPr>
        <p:spPr>
          <a:xfrm>
            <a:off x="5403108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9C6950-4F5C-4F70-B9EE-FAC40A3187B0}"/>
              </a:ext>
            </a:extLst>
          </p:cNvPr>
          <p:cNvSpPr txBox="1"/>
          <p:nvPr/>
        </p:nvSpPr>
        <p:spPr>
          <a:xfrm>
            <a:off x="9670307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5D04D6-D63C-E8EF-F03D-A8E12FD7D8E0}"/>
              </a:ext>
            </a:extLst>
          </p:cNvPr>
          <p:cNvSpPr txBox="1"/>
          <p:nvPr/>
        </p:nvSpPr>
        <p:spPr>
          <a:xfrm>
            <a:off x="1669308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01EC3A-2DEB-D4F5-9452-3B270A05D1D5}"/>
              </a:ext>
            </a:extLst>
          </p:cNvPr>
          <p:cNvSpPr txBox="1"/>
          <p:nvPr/>
        </p:nvSpPr>
        <p:spPr>
          <a:xfrm>
            <a:off x="2888508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F4E281-55B2-87E8-9C75-14F31BDDC09D}"/>
              </a:ext>
            </a:extLst>
          </p:cNvPr>
          <p:cNvSpPr txBox="1"/>
          <p:nvPr/>
        </p:nvSpPr>
        <p:spPr>
          <a:xfrm>
            <a:off x="4107708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E0F8EF-9EE6-2375-8A1C-90ACBF9A0CC8}"/>
              </a:ext>
            </a:extLst>
          </p:cNvPr>
          <p:cNvSpPr txBox="1"/>
          <p:nvPr/>
        </p:nvSpPr>
        <p:spPr>
          <a:xfrm>
            <a:off x="5326908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ACAE669-C099-1D48-3747-5BEB223E0F1A}"/>
              </a:ext>
            </a:extLst>
          </p:cNvPr>
          <p:cNvSpPr txBox="1"/>
          <p:nvPr/>
        </p:nvSpPr>
        <p:spPr>
          <a:xfrm>
            <a:off x="10584707" y="3452729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0d231"/>
              </a:rPr>
              <a:t>平面图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FDCDC45-3A51-B154-8018-AC3E7F671F61}"/>
              </a:ext>
            </a:extLst>
          </p:cNvPr>
          <p:cNvSpPr txBox="1"/>
          <p:nvPr/>
        </p:nvSpPr>
        <p:spPr>
          <a:xfrm>
            <a:off x="450108" y="392821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30FFF0-3C09-6DBF-3279-1B325EEB18C7}"/>
              </a:ext>
            </a:extLst>
          </p:cNvPr>
          <p:cNvSpPr txBox="1"/>
          <p:nvPr/>
        </p:nvSpPr>
        <p:spPr>
          <a:xfrm>
            <a:off x="6546107" y="3928217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立体图形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6" name="yt_shape_13546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这个几何体是由几个面组成的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面与面相交共形成几条线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8ed3"/>
              </a:rPr>
              <a:t>其中有几条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是曲的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547" name="yt_image_13547" title="H_118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5086" y="1995319"/>
            <a:ext cx="901827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9" name="yt_shape_13549"/>
          <p:cNvSpPr txBox="1"/>
          <p:nvPr/>
        </p:nvSpPr>
        <p:spPr>
          <a:xfrm>
            <a:off x="540000" y="3548820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它是由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个面围成的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面与面相交共形成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条是曲的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D6F22A-6E75-78C5-B0B7-0693A0FF31F0}"/>
              </a:ext>
            </a:extLst>
          </p:cNvPr>
          <p:cNvSpPr txBox="1"/>
          <p:nvPr/>
        </p:nvSpPr>
        <p:spPr>
          <a:xfrm>
            <a:off x="449989" y="3502014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它是由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个面围成的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面与面相交共形成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条是曲的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1" name="yt_shape_1355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50" name="yt_image_1355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3" name="yt_shape_13553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合肥四十二中期中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正方体的每条棱上放置相同数目的小球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410e,isEnd"/>
              </a:rPr>
              <a:t>设每条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棱上的小球数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则正方体上小球总数为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554" name="yt_image_13554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2938" y="2709382"/>
            <a:ext cx="1506123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A77C56-17E6-6689-8F70-F5A9616A30AD}"/>
              </a:ext>
            </a:extLst>
          </p:cNvPr>
          <p:cNvSpPr txBox="1"/>
          <p:nvPr/>
        </p:nvSpPr>
        <p:spPr>
          <a:xfrm>
            <a:off x="6488959" y="2026265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6" name="yt_shape_13556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63a97"/>
              </a:rPr>
              <a:t>十八世纪瑞士数学家欧拉证明了简单多面体中顶点数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之间存在的一个有趣的关系式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caa0"/>
              </a:rPr>
              <a:t>这个关系式被称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为欧拉公式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请你观察如图所示的几种简单多面体模型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解答后面的问题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557" name="yt_image_13557" title="H_91.98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8394" y="2475451"/>
            <a:ext cx="4735211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9" name="yt_shape_13559"/>
          <p:cNvSpPr txBox="1"/>
          <p:nvPr/>
        </p:nvSpPr>
        <p:spPr>
          <a:xfrm>
            <a:off x="540000" y="900000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根据上面的多面体模型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560" name="yt_table_13560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389021"/>
              </p:ext>
            </p:extLst>
          </p:nvPr>
        </p:nvGraphicFramePr>
        <p:xfrm>
          <a:off x="540000" y="1531668"/>
          <a:ext cx="11111997" cy="33101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4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611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顶点数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面数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棱数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正八面体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正十二面体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562" name="yt_shape_13562"/>
          <p:cNvSpPr txBox="1"/>
          <p:nvPr/>
        </p:nvSpPr>
        <p:spPr>
          <a:xfrm>
            <a:off x="540119" y="51110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之间存在的关系式是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一个多面体的面数与顶点数相等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5b53,isEnd"/>
              </a:rPr>
              <a:t>则这个多面体的面数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DC56F5-1FDC-9DFB-2785-4CBAD5808E29}"/>
              </a:ext>
            </a:extLst>
          </p:cNvPr>
          <p:cNvSpPr txBox="1"/>
          <p:nvPr/>
        </p:nvSpPr>
        <p:spPr>
          <a:xfrm>
            <a:off x="10293986" y="2713917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0CF9E2-5A0C-634F-C65F-1B9732F45A8C}"/>
              </a:ext>
            </a:extLst>
          </p:cNvPr>
          <p:cNvSpPr txBox="1"/>
          <p:nvPr/>
        </p:nvSpPr>
        <p:spPr>
          <a:xfrm>
            <a:off x="5577636" y="385729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1D559F-6565-1D8E-631D-6CA132A634E0}"/>
              </a:ext>
            </a:extLst>
          </p:cNvPr>
          <p:cNvSpPr txBox="1"/>
          <p:nvPr/>
        </p:nvSpPr>
        <p:spPr>
          <a:xfrm>
            <a:off x="8960696" y="5064259"/>
            <a:ext cx="234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CD8822-211B-53BE-DA66-CFFA265511F2}"/>
              </a:ext>
            </a:extLst>
          </p:cNvPr>
          <p:cNvSpPr txBox="1"/>
          <p:nvPr/>
        </p:nvSpPr>
        <p:spPr>
          <a:xfrm>
            <a:off x="1059708" y="60152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4" name="yt_shape_1356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某个玻璃饰品的外形是简单多面体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dcf94,isEnd"/>
              </a:rPr>
              <a:t>它的外表面由三角形和八边形两种多边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形拼接而成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每个顶点处都有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2aded,isEnd"/>
              </a:rPr>
              <a:t>设该多面体外表面三角形的个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八边形的个数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037CCB-DFDA-F9E7-434E-EEA84B8D84EA}"/>
              </a:ext>
            </a:extLst>
          </p:cNvPr>
          <p:cNvSpPr txBox="1"/>
          <p:nvPr/>
        </p:nvSpPr>
        <p:spPr>
          <a:xfrm>
            <a:off x="594285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yt_shape_1348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88" name="yt_image_134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1" name="yt_shape_13491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生活中常见的几何体</a:t>
            </a:r>
          </a:p>
        </p:txBody>
      </p:sp>
      <p:sp>
        <p:nvSpPr>
          <p:cNvPr id="13492" name="yt_shape_13492"/>
          <p:cNvSpPr txBox="1"/>
          <p:nvPr/>
        </p:nvSpPr>
        <p:spPr>
          <a:xfrm>
            <a:off x="540000" y="2102862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属于圆锥的是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93" name="yt_image_134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34529"/>
            <a:ext cx="481625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5" name="yt_shape_13495"/>
          <p:cNvSpPr txBox="1"/>
          <p:nvPr/>
        </p:nvSpPr>
        <p:spPr>
          <a:xfrm>
            <a:off x="540000" y="4325741"/>
            <a:ext cx="85408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圆柱三种几何体组成的物体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496" name="yt_image_134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9157" y="4957408"/>
            <a:ext cx="1113685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807178">
            <a:extLst>
              <a:ext uri="{FF2B5EF4-FFF2-40B4-BE49-F238E27FC236}">
                <a16:creationId xmlns:a16="http://schemas.microsoft.com/office/drawing/2014/main" id="{566B4544-F7BB-4BE2-6DC8-910638CAAD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F74C9E-70B1-B84B-C0F1-8C3944A9CDCA}"/>
              </a:ext>
            </a:extLst>
          </p:cNvPr>
          <p:cNvSpPr txBox="1"/>
          <p:nvPr/>
        </p:nvSpPr>
        <p:spPr>
          <a:xfrm>
            <a:off x="5402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38603F-5BAD-7DFF-8D24-3EDB7EF7B7A8}"/>
              </a:ext>
            </a:extLst>
          </p:cNvPr>
          <p:cNvSpPr txBox="1"/>
          <p:nvPr/>
        </p:nvSpPr>
        <p:spPr>
          <a:xfrm>
            <a:off x="2354989" y="427893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yt_shape_13498"/>
          <p:cNvSpPr txBox="1"/>
          <p:nvPr/>
        </p:nvSpPr>
        <p:spPr>
          <a:xfrm>
            <a:off x="540000" y="900000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把下列物体与相应的几何体连接起来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500" name="yt_shape_13500"/>
          <p:cNvSpPr txBox="1"/>
          <p:nvPr/>
        </p:nvSpPr>
        <p:spPr>
          <a:xfrm>
            <a:off x="6095968" y="3560439"/>
            <a:ext cx="64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3499" name="yt_image_13499" title="H_155.746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2471" y="1739525"/>
            <a:ext cx="6507058" cy="337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90DC1B6-81D9-2279-EFAB-D0877BFC7446}"/>
              </a:ext>
            </a:extLst>
          </p:cNvPr>
          <p:cNvCxnSpPr/>
          <p:nvPr/>
        </p:nvCxnSpPr>
        <p:spPr>
          <a:xfrm>
            <a:off x="3359696" y="2780928"/>
            <a:ext cx="1296144" cy="12961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0D995CF-68F9-7F77-946E-7C9178E55B51}"/>
              </a:ext>
            </a:extLst>
          </p:cNvPr>
          <p:cNvCxnSpPr>
            <a:cxnSpLocks/>
          </p:cNvCxnSpPr>
          <p:nvPr/>
        </p:nvCxnSpPr>
        <p:spPr>
          <a:xfrm>
            <a:off x="4745390" y="2912367"/>
            <a:ext cx="3870890" cy="11647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0752251-4A3A-56ED-812A-1EB48AAD4959}"/>
              </a:ext>
            </a:extLst>
          </p:cNvPr>
          <p:cNvCxnSpPr>
            <a:cxnSpLocks/>
          </p:cNvCxnSpPr>
          <p:nvPr/>
        </p:nvCxnSpPr>
        <p:spPr>
          <a:xfrm flipH="1">
            <a:off x="3359696" y="2880591"/>
            <a:ext cx="2485568" cy="10025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63DC7F6-9B00-4B34-6381-374DD29CAF8A}"/>
              </a:ext>
            </a:extLst>
          </p:cNvPr>
          <p:cNvCxnSpPr>
            <a:cxnSpLocks/>
          </p:cNvCxnSpPr>
          <p:nvPr/>
        </p:nvCxnSpPr>
        <p:spPr>
          <a:xfrm flipH="1">
            <a:off x="5759900" y="2927750"/>
            <a:ext cx="1342666" cy="11810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5A67E8E-B8AD-E7C9-C66D-DB69176E8293}"/>
              </a:ext>
            </a:extLst>
          </p:cNvPr>
          <p:cNvCxnSpPr>
            <a:cxnSpLocks/>
          </p:cNvCxnSpPr>
          <p:nvPr/>
        </p:nvCxnSpPr>
        <p:spPr>
          <a:xfrm flipH="1">
            <a:off x="7134284" y="3068960"/>
            <a:ext cx="1669264" cy="6975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2" name="yt_shape_13502"/>
          <p:cNvSpPr txBox="1"/>
          <p:nvPr/>
        </p:nvSpPr>
        <p:spPr>
          <a:xfrm>
            <a:off x="540000" y="900000"/>
            <a:ext cx="4447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10228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几何图形的构成元素</a:t>
            </a:r>
          </a:p>
        </p:txBody>
      </p:sp>
      <p:pic>
        <p:nvPicPr>
          <p:cNvPr id="13501" name="yt_image_13501" title="H_28.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5686"/>
            <a:ext cx="1355832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4" name="yt_shape_13504"/>
          <p:cNvSpPr txBox="1"/>
          <p:nvPr/>
        </p:nvSpPr>
        <p:spPr>
          <a:xfrm>
            <a:off x="540000" y="1379208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三棱柱由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5" name="yt_table_135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360238"/>
              </p:ext>
            </p:extLst>
          </p:nvPr>
        </p:nvGraphicFramePr>
        <p:xfrm>
          <a:off x="540056" y="1858511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</a:tbl>
          </a:graphicData>
        </a:graphic>
      </p:graphicFrame>
      <p:sp>
        <p:nvSpPr>
          <p:cNvPr id="13507" name="yt_shape_13507"/>
          <p:cNvSpPr txBox="1"/>
          <p:nvPr/>
        </p:nvSpPr>
        <p:spPr>
          <a:xfrm>
            <a:off x="540000" y="2384682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全是由曲面围成的是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8" name="yt_table_135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247825"/>
              </p:ext>
            </p:extLst>
          </p:nvPr>
        </p:nvGraphicFramePr>
        <p:xfrm>
          <a:off x="540056" y="2863985"/>
          <a:ext cx="61664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</a:tbl>
          </a:graphicData>
        </a:graphic>
      </p:graphicFrame>
      <p:sp>
        <p:nvSpPr>
          <p:cNvPr id="13510" name="yt_shape_13510"/>
          <p:cNvSpPr txBox="1"/>
          <p:nvPr/>
        </p:nvSpPr>
        <p:spPr>
          <a:xfrm>
            <a:off x="540000" y="3865539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雨滴滴下来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形成雨丝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1" name="yt_table_135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609558"/>
              </p:ext>
            </p:extLst>
          </p:nvPr>
        </p:nvGraphicFramePr>
        <p:xfrm>
          <a:off x="540056" y="4344842"/>
          <a:ext cx="67760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点动成线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线动成面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面动成体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17843CF-A23C-A6B2-FD50-55288D0068D8}"/>
              </a:ext>
            </a:extLst>
          </p:cNvPr>
          <p:cNvSpPr txBox="1"/>
          <p:nvPr/>
        </p:nvSpPr>
        <p:spPr>
          <a:xfrm>
            <a:off x="4488589" y="1332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47C62C-40BC-ABE4-85EC-FA9D1DCC53F7}"/>
              </a:ext>
            </a:extLst>
          </p:cNvPr>
          <p:cNvSpPr txBox="1"/>
          <p:nvPr/>
        </p:nvSpPr>
        <p:spPr>
          <a:xfrm>
            <a:off x="6317389" y="23378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1CFFFE-A2D1-A185-1478-23A412BE5A4B}"/>
              </a:ext>
            </a:extLst>
          </p:cNvPr>
          <p:cNvSpPr txBox="1"/>
          <p:nvPr/>
        </p:nvSpPr>
        <p:spPr>
          <a:xfrm>
            <a:off x="7231789" y="38187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3" name="yt_shape_13513"/>
          <p:cNvSpPr txBox="1"/>
          <p:nvPr/>
        </p:nvSpPr>
        <p:spPr>
          <a:xfrm>
            <a:off x="540000" y="900000"/>
            <a:ext cx="94064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将下方的平面图形绕直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14" name="yt_image_135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99" y="1531666"/>
            <a:ext cx="598201" cy="165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6" name="yt_shape_13516"/>
          <p:cNvSpPr txBox="1"/>
          <p:nvPr/>
        </p:nvSpPr>
        <p:spPr>
          <a:xfrm>
            <a:off x="540000" y="2832621"/>
            <a:ext cx="3273332" cy="7924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00" b="0" i="0" u="none">
                <a:solidFill>
                  <a:srgbClr val="1EE3CF"/>
                </a:solidFill>
                <a:effectLst/>
                <a:latin typeface="Times New Roman" pitchFamily="31"/>
                <a:ea typeface="Times New Roman" pitchFamily="3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40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0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0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</a:p>
        </p:txBody>
      </p:sp>
      <p:sp>
        <p:nvSpPr>
          <p:cNvPr id="13517" name="yt_shape_13517"/>
          <p:cNvSpPr txBox="1"/>
          <p:nvPr/>
        </p:nvSpPr>
        <p:spPr>
          <a:xfrm>
            <a:off x="1819958" y="2990864"/>
            <a:ext cx="6292265" cy="5821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		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	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50807343">
            <a:extLst>
              <a:ext uri="{FF2B5EF4-FFF2-40B4-BE49-F238E27FC236}">
                <a16:creationId xmlns:a16="http://schemas.microsoft.com/office/drawing/2014/main" id="{C793E5E2-891F-7817-75AB-FA4074AD56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775" y="2152976"/>
            <a:ext cx="977825" cy="771968"/>
          </a:xfrm>
          <a:prstGeom prst="rect">
            <a:avLst/>
          </a:prstGeom>
        </p:spPr>
      </p:pic>
      <p:pic>
        <p:nvPicPr>
          <p:cNvPr id="5" name="yt_shape_1723550807371">
            <a:extLst>
              <a:ext uri="{FF2B5EF4-FFF2-40B4-BE49-F238E27FC236}">
                <a16:creationId xmlns:a16="http://schemas.microsoft.com/office/drawing/2014/main" id="{E9B74081-E71D-16EE-54B2-070806EC7B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30" y="1948648"/>
            <a:ext cx="900343" cy="1085939"/>
          </a:xfrm>
          <a:prstGeom prst="rect">
            <a:avLst/>
          </a:prstGeom>
        </p:spPr>
      </p:pic>
      <p:pic>
        <p:nvPicPr>
          <p:cNvPr id="7" name="yt_shape_1723550807399">
            <a:extLst>
              <a:ext uri="{FF2B5EF4-FFF2-40B4-BE49-F238E27FC236}">
                <a16:creationId xmlns:a16="http://schemas.microsoft.com/office/drawing/2014/main" id="{DC927294-4B7F-FFE5-FAD7-978AF79CFE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003" y="1988557"/>
            <a:ext cx="936104" cy="936104"/>
          </a:xfrm>
          <a:prstGeom prst="rect">
            <a:avLst/>
          </a:prstGeom>
        </p:spPr>
      </p:pic>
      <p:pic>
        <p:nvPicPr>
          <p:cNvPr id="9" name="yt_shape_1723550807427">
            <a:extLst>
              <a:ext uri="{FF2B5EF4-FFF2-40B4-BE49-F238E27FC236}">
                <a16:creationId xmlns:a16="http://schemas.microsoft.com/office/drawing/2014/main" id="{0C838C9C-31FC-FC3D-94C2-ED688E17AF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1988557"/>
            <a:ext cx="936104" cy="93610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2A03A7-ED22-8B0C-6D43-6117C1F88755}"/>
              </a:ext>
            </a:extLst>
          </p:cNvPr>
          <p:cNvSpPr txBox="1"/>
          <p:nvPr/>
        </p:nvSpPr>
        <p:spPr>
          <a:xfrm>
            <a:off x="893517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000" y="900000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一个六棱柱模型如图所示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观察这个模型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519" name="yt_image_13519" title="H_95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360" y="1531667"/>
            <a:ext cx="1067279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1" name="yt_shape_13521"/>
          <p:cNvSpPr txBox="1"/>
          <p:nvPr/>
        </p:nvSpPr>
        <p:spPr>
          <a:xfrm>
            <a:off x="540119" y="2793768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六棱柱有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经过每个顶点有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六棱柱有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每条棱是由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个面相交形成的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六棱柱有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个底面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它们分别属于几何图形中的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它们都是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曲面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23A1EB-B2C6-0DDE-4E44-7ED88FB7B08D}"/>
              </a:ext>
            </a:extLst>
          </p:cNvPr>
          <p:cNvSpPr txBox="1"/>
          <p:nvPr/>
        </p:nvSpPr>
        <p:spPr>
          <a:xfrm>
            <a:off x="2736108" y="27469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DFF2E4-B091-D693-8BB7-4BA27531538D}"/>
              </a:ext>
            </a:extLst>
          </p:cNvPr>
          <p:cNvSpPr txBox="1"/>
          <p:nvPr/>
        </p:nvSpPr>
        <p:spPr>
          <a:xfrm>
            <a:off x="7003307" y="274696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8277A9-840E-5BB6-C3AD-94FAE6A76A2A}"/>
              </a:ext>
            </a:extLst>
          </p:cNvPr>
          <p:cNvSpPr txBox="1"/>
          <p:nvPr/>
        </p:nvSpPr>
        <p:spPr>
          <a:xfrm>
            <a:off x="2736108" y="322245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1CED3B-8246-880D-CCA2-893FBA14F046}"/>
              </a:ext>
            </a:extLst>
          </p:cNvPr>
          <p:cNvSpPr txBox="1"/>
          <p:nvPr/>
        </p:nvSpPr>
        <p:spPr>
          <a:xfrm>
            <a:off x="6088908" y="322245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AAF1CF-F66F-673F-8562-29E79E08DA7C}"/>
              </a:ext>
            </a:extLst>
          </p:cNvPr>
          <p:cNvSpPr txBox="1"/>
          <p:nvPr/>
        </p:nvSpPr>
        <p:spPr>
          <a:xfrm>
            <a:off x="2736108" y="369793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A84CAC-DBCC-34B7-F908-DB5B0E03DB98}"/>
              </a:ext>
            </a:extLst>
          </p:cNvPr>
          <p:cNvSpPr txBox="1"/>
          <p:nvPr/>
        </p:nvSpPr>
        <p:spPr>
          <a:xfrm>
            <a:off x="4717308" y="369793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483BFF-6F67-FF82-BACD-9ACD7CAFD501}"/>
              </a:ext>
            </a:extLst>
          </p:cNvPr>
          <p:cNvSpPr txBox="1"/>
          <p:nvPr/>
        </p:nvSpPr>
        <p:spPr>
          <a:xfrm>
            <a:off x="10356107" y="3697938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e2a01"/>
              </a:rPr>
              <a:t>四边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FA8845-82E2-25F8-9686-6429B0E47C69}"/>
              </a:ext>
            </a:extLst>
          </p:cNvPr>
          <p:cNvSpPr txBox="1"/>
          <p:nvPr/>
        </p:nvSpPr>
        <p:spPr>
          <a:xfrm>
            <a:off x="450108" y="4173426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11CD69-11AA-1FC3-DB06-E98CE40D6A16}"/>
              </a:ext>
            </a:extLst>
          </p:cNvPr>
          <p:cNvSpPr txBox="1"/>
          <p:nvPr/>
        </p:nvSpPr>
        <p:spPr>
          <a:xfrm>
            <a:off x="1669308" y="4173426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六边形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3D1007-C214-9CEA-B885-620B8467D27A}"/>
              </a:ext>
            </a:extLst>
          </p:cNvPr>
          <p:cNvSpPr txBox="1"/>
          <p:nvPr/>
        </p:nvSpPr>
        <p:spPr>
          <a:xfrm>
            <a:off x="4717308" y="4173426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4" name="yt_shape_13524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平面图形与立体图形</a:t>
            </a:r>
          </a:p>
        </p:txBody>
      </p:sp>
      <p:sp>
        <p:nvSpPr>
          <p:cNvPr id="13525" name="yt_shape_13525"/>
          <p:cNvSpPr txBox="1"/>
          <p:nvPr/>
        </p:nvSpPr>
        <p:spPr>
          <a:xfrm>
            <a:off x="540000" y="1399565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属于立体图形的是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6" name="yt_table_13526" title="H_63.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441175"/>
              </p:ext>
            </p:extLst>
          </p:nvPr>
        </p:nvGraphicFramePr>
        <p:xfrm>
          <a:off x="540056" y="1878868"/>
          <a:ext cx="8340092" cy="812292"/>
        </p:xfrm>
        <a:graphic>
          <a:graphicData uri="http://schemas.openxmlformats.org/drawingml/2006/table">
            <a:tbl>
              <a:tblPr/>
              <a:tblGrid>
                <a:gridCol w="2327593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  <a:gridCol w="2267268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133191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400" b="0" i="0" u="none">
                          <a:solidFill>
                            <a:srgbClr val="1EE3CF"/>
                          </a:solidFill>
                          <a:effectLst/>
                          <a:latin typeface="Times New Roman" pitchFamily="34"/>
                          <a:ea typeface="Times New Roman" pitchFamily="3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050" b="0" i="0" u="none">
                          <a:solidFill>
                            <a:srgbClr val="1EE3CF"/>
                          </a:solidFill>
                          <a:effectLst/>
                          <a:latin typeface="Times New Roman" pitchFamily="40"/>
                          <a:ea typeface="Times New Roman" pitchFamily="4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050" b="0" i="0" u="none">
                          <a:solidFill>
                            <a:srgbClr val="1EE3CF"/>
                          </a:solidFill>
                          <a:effectLst/>
                          <a:latin typeface="Times New Roman" pitchFamily="40"/>
                          <a:ea typeface="Times New Roman" pitchFamily="4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</a:t>
                      </a:r>
                      <a:r>
                        <a:rPr lang="en-US" altLang="zh-CN" sz="1200" b="0" i="0" u="none">
                          <a:solidFill>
                            <a:srgbClr val="1EE3CF"/>
                          </a:solidFill>
                          <a:effectLst/>
                          <a:latin typeface="Times New Roman" pitchFamily="12"/>
                          <a:ea typeface="宋体" pitchFamily="12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100" b="0" i="0" u="none">
                          <a:solidFill>
                            <a:srgbClr val="1EE3CF"/>
                          </a:solidFill>
                          <a:effectLst/>
                          <a:latin typeface="Times New Roman" pitchFamily="41"/>
                          <a:ea typeface="Times New Roman" pitchFamily="41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</a:tbl>
          </a:graphicData>
        </a:graphic>
      </p:graphicFrame>
      <p:sp>
        <p:nvSpPr>
          <p:cNvPr id="13528" name="yt_shape_13528"/>
          <p:cNvSpPr txBox="1"/>
          <p:nvPr/>
        </p:nvSpPr>
        <p:spPr>
          <a:xfrm>
            <a:off x="540000" y="2741769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下面几种几何图形中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529" name="yt_shape_13529"/>
          <p:cNvSpPr txBox="1"/>
          <p:nvPr/>
        </p:nvSpPr>
        <p:spPr>
          <a:xfrm>
            <a:off x="540000" y="3221072"/>
            <a:ext cx="47833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758928" algn="l"/>
                <a:tab pos="351785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三角形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长方形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正方体</a:t>
            </a:r>
          </a:p>
        </p:txBody>
      </p:sp>
      <p:sp>
        <p:nvSpPr>
          <p:cNvPr id="13530" name="yt_shape_13530"/>
          <p:cNvSpPr txBox="1"/>
          <p:nvPr/>
        </p:nvSpPr>
        <p:spPr>
          <a:xfrm>
            <a:off x="540000" y="3700375"/>
            <a:ext cx="44755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1758928" algn="l"/>
                <a:tab pos="351785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四棱锥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圆柱</a:t>
            </a:r>
          </a:p>
        </p:txBody>
      </p:sp>
      <p:graphicFrame>
        <p:nvGraphicFramePr>
          <p:cNvPr id="13531" name="yt_table_135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360660"/>
              </p:ext>
            </p:extLst>
          </p:nvPr>
        </p:nvGraphicFramePr>
        <p:xfrm>
          <a:off x="540056" y="4179678"/>
          <a:ext cx="6764974" cy="950976"/>
        </p:xfrm>
        <a:graphic>
          <a:graphicData uri="http://schemas.openxmlformats.org/drawingml/2006/table">
            <a:tbl>
              <a:tblPr/>
              <a:tblGrid>
                <a:gridCol w="4740911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④⑤⑥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4"/>
                  </a:ext>
                </a:extLst>
              </a:tr>
            </a:tbl>
          </a:graphicData>
        </a:graphic>
      </p:graphicFrame>
      <p:pic>
        <p:nvPicPr>
          <p:cNvPr id="3" name="yt_shape_1723550807513">
            <a:extLst>
              <a:ext uri="{FF2B5EF4-FFF2-40B4-BE49-F238E27FC236}">
                <a16:creationId xmlns:a16="http://schemas.microsoft.com/office/drawing/2014/main" id="{F58A8AFB-2D57-D31E-8BCA-BE2D559848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3550807600">
            <a:extLst>
              <a:ext uri="{FF2B5EF4-FFF2-40B4-BE49-F238E27FC236}">
                <a16:creationId xmlns:a16="http://schemas.microsoft.com/office/drawing/2014/main" id="{FE550094-FA45-54FD-49A7-0D0BECCA34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2064759"/>
            <a:ext cx="438339" cy="440509"/>
          </a:xfrm>
          <a:prstGeom prst="rect">
            <a:avLst/>
          </a:prstGeom>
        </p:spPr>
      </p:pic>
      <p:pic>
        <p:nvPicPr>
          <p:cNvPr id="7" name="yt_shape_1723550807670">
            <a:extLst>
              <a:ext uri="{FF2B5EF4-FFF2-40B4-BE49-F238E27FC236}">
                <a16:creationId xmlns:a16="http://schemas.microsoft.com/office/drawing/2014/main" id="{E073BC23-1EFF-0ED9-EBB1-51922CBE70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249" y="2014251"/>
            <a:ext cx="541527" cy="541527"/>
          </a:xfrm>
          <a:prstGeom prst="rect">
            <a:avLst/>
          </a:prstGeom>
        </p:spPr>
      </p:pic>
      <p:pic>
        <p:nvPicPr>
          <p:cNvPr id="9" name="yt_shape_1723550807739">
            <a:extLst>
              <a:ext uri="{FF2B5EF4-FFF2-40B4-BE49-F238E27FC236}">
                <a16:creationId xmlns:a16="http://schemas.microsoft.com/office/drawing/2014/main" id="{7012E1A6-B0C3-8958-7906-D162A881DD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567" y="2032974"/>
            <a:ext cx="395477" cy="504079"/>
          </a:xfrm>
          <a:prstGeom prst="rect">
            <a:avLst/>
          </a:prstGeom>
        </p:spPr>
      </p:pic>
      <p:pic>
        <p:nvPicPr>
          <p:cNvPr id="11" name="yt_shape_1723550807810">
            <a:extLst>
              <a:ext uri="{FF2B5EF4-FFF2-40B4-BE49-F238E27FC236}">
                <a16:creationId xmlns:a16="http://schemas.microsoft.com/office/drawing/2014/main" id="{3AA553D6-29F9-C9C8-946B-1D05816929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298" y="2031447"/>
            <a:ext cx="374839" cy="50713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889B85-D78F-D5C5-69A4-7153DE0CBF08}"/>
              </a:ext>
            </a:extLst>
          </p:cNvPr>
          <p:cNvSpPr txBox="1"/>
          <p:nvPr/>
        </p:nvSpPr>
        <p:spPr>
          <a:xfrm>
            <a:off x="5707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039227-691C-BEAE-9994-1EC2CB70C1B1}"/>
              </a:ext>
            </a:extLst>
          </p:cNvPr>
          <p:cNvSpPr txBox="1"/>
          <p:nvPr/>
        </p:nvSpPr>
        <p:spPr>
          <a:xfrm>
            <a:off x="7079389" y="26949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4" name="yt_shape_1353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33" name="yt_image_13533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6" name="yt_shape_13536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如图所示的沙漏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6_6d734"/>
              </a:rPr>
              <a:t>可以看作是由下列所给的哪个平面图形绕虚线旋转一周而成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37" name="yt_image_13537" title="H_79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024" y="3072857"/>
            <a:ext cx="557289" cy="101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39" name="yt_image_13539" title="H_105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5256" y="2616073"/>
            <a:ext cx="4834800" cy="177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705DBB-E936-6551-5CC0-AE8035408121}"/>
              </a:ext>
            </a:extLst>
          </p:cNvPr>
          <p:cNvSpPr txBox="1"/>
          <p:nvPr/>
        </p:nvSpPr>
        <p:spPr>
          <a:xfrm>
            <a:off x="13645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1" name="yt_shape_13541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观察图中的几何体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并按要求填空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542" name="yt_image_13542" title="H_64.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9895" y="1531667"/>
            <a:ext cx="5012208" cy="82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4" name="yt_shape_13544"/>
          <p:cNvSpPr txBox="1"/>
          <p:nvPr/>
        </p:nvSpPr>
        <p:spPr>
          <a:xfrm>
            <a:off x="540119" y="2406376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若把上面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个几何体分成两类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①③⑥⑦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分为一类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a39f,isEnd"/>
              </a:rPr>
              <a:t>是因为组成这些几何体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的面都是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②④⑤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分为另一类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是因为组成这些几何体的面中有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若把上面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个几何体分成三类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为第一类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都属于柱体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为第二类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都属于锥体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为第三类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属于球体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E133F7-36E4-9734-F364-63B512D6D21D}"/>
              </a:ext>
            </a:extLst>
          </p:cNvPr>
          <p:cNvSpPr txBox="1"/>
          <p:nvPr/>
        </p:nvSpPr>
        <p:spPr>
          <a:xfrm>
            <a:off x="1974108" y="28350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76302B-2681-1C9D-D2A3-450F2E921B13}"/>
              </a:ext>
            </a:extLst>
          </p:cNvPr>
          <p:cNvSpPr txBox="1"/>
          <p:nvPr/>
        </p:nvSpPr>
        <p:spPr>
          <a:xfrm>
            <a:off x="838874" y="3284984"/>
            <a:ext cx="100493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392e"/>
              </a:rPr>
              <a:t>曲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80D670-135F-B4CB-6987-B36862B4B527}"/>
              </a:ext>
            </a:extLst>
          </p:cNvPr>
          <p:cNvSpPr txBox="1"/>
          <p:nvPr/>
        </p:nvSpPr>
        <p:spPr>
          <a:xfrm>
            <a:off x="5631708" y="37860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①②⑥⑦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22483B-CC29-901A-4188-D524BB66CEEE}"/>
              </a:ext>
            </a:extLst>
          </p:cNvPr>
          <p:cNvSpPr txBox="1"/>
          <p:nvPr/>
        </p:nvSpPr>
        <p:spPr>
          <a:xfrm>
            <a:off x="10813307" y="37860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06f6d"/>
              </a:rPr>
              <a:t>③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A1EF6B-FEEF-7E4D-BC30-56F1D4FE9CF1}"/>
              </a:ext>
            </a:extLst>
          </p:cNvPr>
          <p:cNvSpPr txBox="1"/>
          <p:nvPr/>
        </p:nvSpPr>
        <p:spPr>
          <a:xfrm>
            <a:off x="450108" y="426152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284723-7265-E306-03C0-A4964DFE54D6}"/>
              </a:ext>
            </a:extLst>
          </p:cNvPr>
          <p:cNvSpPr txBox="1"/>
          <p:nvPr/>
        </p:nvSpPr>
        <p:spPr>
          <a:xfrm>
            <a:off x="4717308" y="426152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1143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2024-08-15T00:16:35Z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