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7" r:id="rId6"/>
    <p:sldId id="370" r:id="rId7"/>
    <p:sldId id="371" r:id="rId8"/>
    <p:sldId id="376" r:id="rId9"/>
    <p:sldId id="378" r:id="rId10"/>
    <p:sldId id="256" r:id="rId11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1" name="yt_shape_11401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400" name="yt_image_11400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03" name="yt_shape_11403"/>
          <p:cNvSpPr txBox="1"/>
          <p:nvPr/>
        </p:nvSpPr>
        <p:spPr>
          <a:xfrm>
            <a:off x="540119" y="15975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一个绝对值大于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的数可记成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87030,isEnd"/>
              </a:rPr>
              <a:t>等于原数的整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数位数减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这种方法叫作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1404" name="yt_image_1140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709382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06" name="yt_shape_11406"/>
          <p:cNvSpPr txBox="1"/>
          <p:nvPr/>
        </p:nvSpPr>
        <p:spPr>
          <a:xfrm>
            <a:off x="540000" y="3412679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用科学记数法表示数</a:t>
            </a:r>
          </a:p>
        </p:txBody>
      </p:sp>
      <p:sp>
        <p:nvSpPr>
          <p:cNvPr id="11407" name="yt_shape_11407"/>
          <p:cNvSpPr txBox="1"/>
          <p:nvPr/>
        </p:nvSpPr>
        <p:spPr>
          <a:xfrm>
            <a:off x="540119" y="391224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乐山市中考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从水利部长江水利委员会获悉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截止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2ec5"/>
              </a:rPr>
              <a:t>南水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北调中线一期工程自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月全面通水以来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已累计向受水区实施生态补水约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cfa3"/>
              </a:rPr>
              <a:t>90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亿立方米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9000000000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用科学记数法表示为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08" name="yt_table_1140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7592442"/>
              </p:ext>
            </p:extLst>
          </p:nvPr>
        </p:nvGraphicFramePr>
        <p:xfrm>
          <a:off x="540056" y="5351810"/>
          <a:ext cx="4853686" cy="950976"/>
        </p:xfrm>
        <a:graphic>
          <a:graphicData uri="http://schemas.openxmlformats.org/drawingml/2006/table">
            <a:tbl>
              <a:tblPr/>
              <a:tblGrid>
                <a:gridCol w="2887980">
                  <a:extLst>
                    <a:ext uri="{9D8B030D-6E8A-4147-A177-3AD203B41FA5}">
                      <a16:colId xmlns:a16="http://schemas.microsoft.com/office/drawing/2014/main" val="10298"/>
                    </a:ext>
                  </a:extLst>
                </a:gridCol>
                <a:gridCol w="1965706">
                  <a:extLst>
                    <a:ext uri="{9D8B030D-6E8A-4147-A177-3AD203B41FA5}">
                      <a16:colId xmlns:a16="http://schemas.microsoft.com/office/drawing/2014/main" val="102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3"/>
                  </a:ext>
                </a:extLst>
              </a:tr>
            </a:tbl>
          </a:graphicData>
        </a:graphic>
      </p:graphicFrame>
      <p:pic>
        <p:nvPicPr>
          <p:cNvPr id="3" name="yt_shape_1723550305764">
            <a:extLst>
              <a:ext uri="{FF2B5EF4-FFF2-40B4-BE49-F238E27FC236}">
                <a16:creationId xmlns:a16="http://schemas.microsoft.com/office/drawing/2014/main" id="{2355EBFC-530F-B3DA-A036-D09CB70A21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462713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942988E-D15F-525C-CEBB-E90217E74A79}"/>
              </a:ext>
            </a:extLst>
          </p:cNvPr>
          <p:cNvSpPr txBox="1"/>
          <p:nvPr/>
        </p:nvSpPr>
        <p:spPr>
          <a:xfrm>
            <a:off x="4260108" y="2026265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科学记数法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971801E-6276-ADEA-D74A-FC15A79C03DC}"/>
              </a:ext>
            </a:extLst>
          </p:cNvPr>
          <p:cNvSpPr txBox="1"/>
          <p:nvPr/>
        </p:nvSpPr>
        <p:spPr>
          <a:xfrm>
            <a:off x="7308107" y="481641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0" name="yt_shape_11410"/>
          <p:cNvSpPr txBox="1"/>
          <p:nvPr/>
        </p:nvSpPr>
        <p:spPr>
          <a:xfrm>
            <a:off x="540120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遂宁市中考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中国某汽车公司坚持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技术为王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创新为本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的发展理念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f839"/>
              </a:rPr>
              <a:t>凭借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研发实力和创新的发展模式在电池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电子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乘用车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187d9"/>
              </a:rPr>
              <a:t>商用车和轨道交通等多个领域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发挥着举足轻重的作用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年第一季度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该公司以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6c624"/>
              </a:rPr>
              <a:t>万辆的销售成绩稳居新能源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汽车销量榜榜首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市场占有率高达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d8513"/>
              </a:rPr>
              <a:t>将销售数据用科学记数法表示为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11" name="yt_table_1141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4657970"/>
              </p:ext>
            </p:extLst>
          </p:nvPr>
        </p:nvGraphicFramePr>
        <p:xfrm>
          <a:off x="540056" y="3299829"/>
          <a:ext cx="5420043" cy="950976"/>
        </p:xfrm>
        <a:graphic>
          <a:graphicData uri="http://schemas.openxmlformats.org/drawingml/2006/table">
            <a:tbl>
              <a:tblPr/>
              <a:tblGrid>
                <a:gridCol w="3261043">
                  <a:extLst>
                    <a:ext uri="{9D8B030D-6E8A-4147-A177-3AD203B41FA5}">
                      <a16:colId xmlns:a16="http://schemas.microsoft.com/office/drawing/2014/main" val="10300"/>
                    </a:ext>
                  </a:extLst>
                </a:gridCol>
                <a:gridCol w="2159000">
                  <a:extLst>
                    <a:ext uri="{9D8B030D-6E8A-4147-A177-3AD203B41FA5}">
                      <a16:colId xmlns:a16="http://schemas.microsoft.com/office/drawing/2014/main" val="103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9772352-1223-78F0-D121-48E55D075173}"/>
              </a:ext>
            </a:extLst>
          </p:cNvPr>
          <p:cNvSpPr txBox="1"/>
          <p:nvPr/>
        </p:nvSpPr>
        <p:spPr>
          <a:xfrm>
            <a:off x="1059709" y="275514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3" name="yt_shape_11413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年央视春晚为海内外观众奉上了一道心意满满的除夕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ad9b"/>
              </a:rPr>
              <a:t>文化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截至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央视网海外社交平台直播播放量达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7930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0d7b"/>
              </a:rPr>
              <a:t>较去年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提升了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7930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用科学记数法表示为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14" name="yt_table_1141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524107"/>
              </p:ext>
            </p:extLst>
          </p:nvPr>
        </p:nvGraphicFramePr>
        <p:xfrm>
          <a:off x="540056" y="2339566"/>
          <a:ext cx="5877243" cy="950976"/>
        </p:xfrm>
        <a:graphic>
          <a:graphicData uri="http://schemas.openxmlformats.org/drawingml/2006/table">
            <a:tbl>
              <a:tblPr/>
              <a:tblGrid>
                <a:gridCol w="3395980">
                  <a:extLst>
                    <a:ext uri="{9D8B030D-6E8A-4147-A177-3AD203B41FA5}">
                      <a16:colId xmlns:a16="http://schemas.microsoft.com/office/drawing/2014/main" val="10302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3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793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793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4DAC231-91D2-2A8D-1B38-2D18E2CB3539}"/>
              </a:ext>
            </a:extLst>
          </p:cNvPr>
          <p:cNvSpPr txBox="1"/>
          <p:nvPr/>
        </p:nvSpPr>
        <p:spPr>
          <a:xfrm>
            <a:off x="8070108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6" name="yt_shape_11416"/>
          <p:cNvSpPr txBox="1"/>
          <p:nvPr/>
        </p:nvSpPr>
        <p:spPr>
          <a:xfrm>
            <a:off x="540000" y="900000"/>
            <a:ext cx="6213239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将科学记数法表示的数还原为原数</a:t>
            </a:r>
          </a:p>
        </p:txBody>
      </p:sp>
      <p:sp>
        <p:nvSpPr>
          <p:cNvPr id="11417" name="yt_shape_11417"/>
          <p:cNvSpPr txBox="1"/>
          <p:nvPr/>
        </p:nvSpPr>
        <p:spPr>
          <a:xfrm>
            <a:off x="540000" y="1399565"/>
            <a:ext cx="58092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2647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18" name="yt_table_1141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152313"/>
              </p:ext>
            </p:extLst>
          </p:nvPr>
        </p:nvGraphicFramePr>
        <p:xfrm>
          <a:off x="540056" y="1878868"/>
          <a:ext cx="5267643" cy="950976"/>
        </p:xfrm>
        <a:graphic>
          <a:graphicData uri="http://schemas.openxmlformats.org/drawingml/2006/table">
            <a:tbl>
              <a:tblPr/>
              <a:tblGrid>
                <a:gridCol w="3014980">
                  <a:extLst>
                    <a:ext uri="{9D8B030D-6E8A-4147-A177-3AD203B41FA5}">
                      <a16:colId xmlns:a16="http://schemas.microsoft.com/office/drawing/2014/main" val="10304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3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12647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126470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1264700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12647000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9"/>
                  </a:ext>
                </a:extLst>
              </a:tr>
            </a:tbl>
          </a:graphicData>
        </a:graphic>
      </p:graphicFrame>
      <p:sp>
        <p:nvSpPr>
          <p:cNvPr id="11420" name="yt_shape_11420"/>
          <p:cNvSpPr txBox="1"/>
          <p:nvPr/>
        </p:nvSpPr>
        <p:spPr>
          <a:xfrm>
            <a:off x="540000" y="2880422"/>
            <a:ext cx="70019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下列是科学记数法表示的数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把原数填在横线上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421" name="yt_shape_11421"/>
          <p:cNvSpPr txBox="1"/>
          <p:nvPr/>
        </p:nvSpPr>
        <p:spPr>
          <a:xfrm>
            <a:off x="540000" y="3359725"/>
            <a:ext cx="41036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1422" name="yt_shape_11422"/>
          <p:cNvSpPr txBox="1"/>
          <p:nvPr/>
        </p:nvSpPr>
        <p:spPr>
          <a:xfrm>
            <a:off x="540000" y="3839028"/>
            <a:ext cx="47192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50305848">
            <a:extLst>
              <a:ext uri="{FF2B5EF4-FFF2-40B4-BE49-F238E27FC236}">
                <a16:creationId xmlns:a16="http://schemas.microsoft.com/office/drawing/2014/main" id="{B1FBDF3C-53FC-8D6D-FF4C-D760DBE58D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B25C033-6B94-5604-520F-143BCA0A7803}"/>
              </a:ext>
            </a:extLst>
          </p:cNvPr>
          <p:cNvSpPr txBox="1"/>
          <p:nvPr/>
        </p:nvSpPr>
        <p:spPr>
          <a:xfrm>
            <a:off x="53902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E1735A5-6EFC-E003-6BF2-AB30BA08444F}"/>
              </a:ext>
            </a:extLst>
          </p:cNvPr>
          <p:cNvSpPr txBox="1"/>
          <p:nvPr/>
        </p:nvSpPr>
        <p:spPr>
          <a:xfrm>
            <a:off x="3294789" y="331291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3618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92551B9-F0C2-7249-A914-94B967A16EED}"/>
              </a:ext>
            </a:extLst>
          </p:cNvPr>
          <p:cNvSpPr txBox="1"/>
          <p:nvPr/>
        </p:nvSpPr>
        <p:spPr>
          <a:xfrm>
            <a:off x="3599589" y="3792222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3" name="yt_shape_11423"/>
          <p:cNvSpPr txBox="1"/>
          <p:nvPr/>
        </p:nvSpPr>
        <p:spPr>
          <a:xfrm>
            <a:off x="540000" y="900000"/>
            <a:ext cx="74539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弄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错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形式的数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的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与原数位数关系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F29303C-33CA-921B-5A2B-12D577B4BA37}"/>
              </a:ext>
            </a:extLst>
          </p:cNvPr>
          <p:cNvSpPr txBox="1"/>
          <p:nvPr/>
        </p:nvSpPr>
        <p:spPr>
          <a:xfrm>
            <a:off x="449989" y="853194"/>
            <a:ext cx="75619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【易错点】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弄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错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形式的数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的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与原数位数关系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4" name="yt_shape_11424"/>
          <p:cNvSpPr txBox="1"/>
          <p:nvPr/>
        </p:nvSpPr>
        <p:spPr>
          <a:xfrm>
            <a:off x="540000" y="900000"/>
            <a:ext cx="96616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一个数用科学记数法表示为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CA2CB27-2520-D646-BDFB-A70325D13833}"/>
              </a:ext>
            </a:extLst>
          </p:cNvPr>
          <p:cNvSpPr txBox="1"/>
          <p:nvPr/>
        </p:nvSpPr>
        <p:spPr>
          <a:xfrm>
            <a:off x="8341833" y="853194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十二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426" name="yt_shape_11426"/>
          <p:cNvSpPr txBox="1"/>
          <p:nvPr/>
        </p:nvSpPr>
        <p:spPr>
          <a:xfrm>
            <a:off x="540000" y="1804162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425" name="yt_image_11425" title="H_50.4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04162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28" name="yt_shape_11428"/>
          <p:cNvSpPr txBox="1"/>
          <p:nvPr/>
        </p:nvSpPr>
        <p:spPr>
          <a:xfrm>
            <a:off x="540119" y="2496031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安徽省中考改编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安徽省统计局发布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208ea,isEnd"/>
              </a:rPr>
              <a:t>年一季度全省经济运行情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根据地区生产总值统一核算结果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一季度安徽省地区生产总值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万亿元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4bb4,isEnd"/>
              </a:rPr>
              <a:t>将数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用科学记数法表示为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已知光速约为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真空中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光经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bf426,isEnd"/>
              </a:rPr>
              <a:t>传播的距离用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科学记数法表示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333A15D-C536-04D0-FAD1-3C18B89DC401}"/>
              </a:ext>
            </a:extLst>
          </p:cNvPr>
          <p:cNvSpPr txBox="1"/>
          <p:nvPr/>
        </p:nvSpPr>
        <p:spPr>
          <a:xfrm>
            <a:off x="5631708" y="3400201"/>
            <a:ext cx="190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75F10C-5C09-50DD-EA67-962C3694BD36}"/>
              </a:ext>
            </a:extLst>
          </p:cNvPr>
          <p:cNvSpPr txBox="1"/>
          <p:nvPr/>
        </p:nvSpPr>
        <p:spPr>
          <a:xfrm>
            <a:off x="6003183" y="435117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1" name="yt_shape_11431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430" name="yt_image_11430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33" name="yt_shape_11433"/>
          <p:cNvSpPr txBox="1"/>
          <p:nvPr/>
        </p:nvSpPr>
        <p:spPr>
          <a:xfrm>
            <a:off x="540119" y="1597583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马鞍山市和县期末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珍惜水资源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节约用水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是公民应具备的优良品质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4c19"/>
              </a:rPr>
              <a:t>据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拧不紧的水龙头每秒钟会滴下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滴水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每滴水约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毫升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6a49c"/>
              </a:rPr>
              <a:t>如果某个同学在洗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手后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没有把水龙头拧紧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求当他离开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小时后水龙头滴了多少毫升水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9237"/>
              </a:rPr>
              <a:t>可以使用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结果用科学记数法表示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毫升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当他离开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小时后水龙头滴了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毫升水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044F18A-1882-3596-E940-2908ADA79390}"/>
              </a:ext>
            </a:extLst>
          </p:cNvPr>
          <p:cNvSpPr txBox="1"/>
          <p:nvPr/>
        </p:nvSpPr>
        <p:spPr>
          <a:xfrm>
            <a:off x="450108" y="3452729"/>
            <a:ext cx="6987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毫升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ECFB83F-BC61-C17D-CAB7-E2F26F10D0CF}"/>
              </a:ext>
            </a:extLst>
          </p:cNvPr>
          <p:cNvSpPr txBox="1"/>
          <p:nvPr/>
        </p:nvSpPr>
        <p:spPr>
          <a:xfrm>
            <a:off x="450108" y="3928217"/>
            <a:ext cx="6834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当他离开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小时后水龙头滴了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毫升水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7" name="yt_shape_11437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1436" name="yt_image_1143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39" name="yt_shape_11439"/>
          <p:cNvSpPr txBox="1"/>
          <p:nvPr/>
        </p:nvSpPr>
        <p:spPr>
          <a:xfrm>
            <a:off x="1415480" y="1350999"/>
            <a:ext cx="9913290" cy="51473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ctr" eaLnBrk="1" latinLnBrk="0" hangingPunct="0">
              <a:lnSpc>
                <a:spcPct val="10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科学记数法表示形式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表示时关键要正确确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定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的值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及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829</Words>
  <Application>Microsoft Office PowerPoint</Application>
  <PresentationFormat>宽屏</PresentationFormat>
  <Paragraphs>56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9</cp:revision>
  <dcterms:created xsi:type="dcterms:W3CDTF">2024-08-13T11:53:27Z</dcterms:created>
  <dcterms:modified xsi:type="dcterms:W3CDTF">2024-08-14T13:57:25Z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