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3" r:id="rId6"/>
    <p:sldId id="377" r:id="rId7"/>
    <p:sldId id="380" r:id="rId8"/>
    <p:sldId id="388" r:id="rId9"/>
    <p:sldId id="389" r:id="rId10"/>
    <p:sldId id="403" r:id="rId11"/>
    <p:sldId id="390" r:id="rId12"/>
    <p:sldId id="394" r:id="rId13"/>
    <p:sldId id="399" r:id="rId14"/>
    <p:sldId id="401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3" name="yt_shape_12443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442" name="yt_image_12442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45" name="yt_shape_12445"/>
          <p:cNvSpPr txBox="1"/>
          <p:nvPr/>
        </p:nvSpPr>
        <p:spPr>
          <a:xfrm>
            <a:off x="540119" y="1597583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只含有一个未知数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未知数的次数是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且等式两边都是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e36b,isEnd"/>
              </a:rPr>
              <a:t>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方程叫作一元一次方程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把方程中某一项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从方程的一边移到另一边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这种变形叫作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31CD77-CC3E-A966-CCFF-C5992493EF83}"/>
              </a:ext>
            </a:extLst>
          </p:cNvPr>
          <p:cNvSpPr txBox="1"/>
          <p:nvPr/>
        </p:nvSpPr>
        <p:spPr>
          <a:xfrm>
            <a:off x="6927107" y="155077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7C7E25F-4468-F744-B299-44243C5DCAC0}"/>
              </a:ext>
            </a:extLst>
          </p:cNvPr>
          <p:cNvSpPr txBox="1"/>
          <p:nvPr/>
        </p:nvSpPr>
        <p:spPr>
          <a:xfrm>
            <a:off x="10127507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整式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F212B1-6F9E-F113-43EC-A45C7FF64D40}"/>
              </a:ext>
            </a:extLst>
          </p:cNvPr>
          <p:cNvSpPr txBox="1"/>
          <p:nvPr/>
        </p:nvSpPr>
        <p:spPr>
          <a:xfrm>
            <a:off x="3269508" y="2501753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改变符号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9BF32C-26EE-7244-B087-7342615A184C}"/>
              </a:ext>
            </a:extLst>
          </p:cNvPr>
          <p:cNvSpPr txBox="1"/>
          <p:nvPr/>
        </p:nvSpPr>
        <p:spPr>
          <a:xfrm>
            <a:off x="10935514" y="2501753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9793a"/>
              </a:rPr>
              <a:t>移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项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1" name="yt_shape_12501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500" name="yt_image_12500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03" name="yt_shape_12503"/>
          <p:cNvSpPr txBox="1"/>
          <p:nvPr/>
        </p:nvSpPr>
        <p:spPr>
          <a:xfrm>
            <a:off x="540000" y="1591869"/>
            <a:ext cx="102127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已知代数式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04" name="yt_table_1250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454231"/>
              </p:ext>
            </p:extLst>
          </p:nvPr>
        </p:nvGraphicFramePr>
        <p:xfrm>
          <a:off x="540056" y="2071172"/>
          <a:ext cx="8571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8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8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8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3"/>
                  </a:ext>
                </a:extLst>
              </a:tr>
            </a:tbl>
          </a:graphicData>
        </a:graphic>
      </p:graphicFrame>
      <p:sp>
        <p:nvSpPr>
          <p:cNvPr id="12506" name="yt_shape_12506"/>
          <p:cNvSpPr txBox="1"/>
          <p:nvPr/>
        </p:nvSpPr>
        <p:spPr>
          <a:xfrm>
            <a:off x="540119" y="259734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小芳在解一元一次方程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●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0dfe9"/>
              </a:rPr>
              <a:t>一不小心将墨水泼在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作业本上了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前面的系数看不清了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查看答案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请帮小芳算一算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3559"/>
              </a:rPr>
              <a:t>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07" name="yt_table_1250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8510762"/>
              </p:ext>
            </p:extLst>
          </p:nvPr>
        </p:nvGraphicFramePr>
        <p:xfrm>
          <a:off x="540056" y="4036909"/>
          <a:ext cx="8876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9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9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9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4"/>
                  </a:ext>
                </a:extLst>
              </a:tr>
            </a:tbl>
          </a:graphicData>
        </a:graphic>
      </p:graphicFrame>
      <p:sp>
        <p:nvSpPr>
          <p:cNvPr id="12509" name="yt_shape_12509"/>
          <p:cNvSpPr txBox="1"/>
          <p:nvPr/>
        </p:nvSpPr>
        <p:spPr>
          <a:xfrm>
            <a:off x="540120" y="456308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bff7"/>
              </a:rPr>
              <a:t>这个代数式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10" name="yt_table_1251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4692985"/>
              </p:ext>
            </p:extLst>
          </p:nvPr>
        </p:nvGraphicFramePr>
        <p:xfrm>
          <a:off x="540056" y="5522515"/>
          <a:ext cx="90290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9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95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96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5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9B7EBC5-DDFE-479D-3B8D-B03F8260A895}"/>
              </a:ext>
            </a:extLst>
          </p:cNvPr>
          <p:cNvSpPr txBox="1"/>
          <p:nvPr/>
        </p:nvSpPr>
        <p:spPr>
          <a:xfrm>
            <a:off x="9751151" y="154506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66F9FA-35B9-08D8-ADF0-70FA2F57E1A4}"/>
              </a:ext>
            </a:extLst>
          </p:cNvPr>
          <p:cNvSpPr txBox="1"/>
          <p:nvPr/>
        </p:nvSpPr>
        <p:spPr>
          <a:xfrm>
            <a:off x="1059708" y="35015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30B316-333F-11A0-DCB2-ACF5F2FA54E2}"/>
              </a:ext>
            </a:extLst>
          </p:cNvPr>
          <p:cNvSpPr txBox="1"/>
          <p:nvPr/>
        </p:nvSpPr>
        <p:spPr>
          <a:xfrm>
            <a:off x="1974109" y="499176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2" name="yt_shape_12512"/>
          <p:cNvSpPr txBox="1"/>
          <p:nvPr/>
        </p:nvSpPr>
        <p:spPr>
          <a:xfrm>
            <a:off x="540119" y="900000"/>
            <a:ext cx="11492915" cy="462931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的解与方程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是一元一次方程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合肥市瑶海区期末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3683,isEnd"/>
              </a:rPr>
              <a:t>的值等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新定义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对于任意四个有理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可以组成两个有理数对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5786,isEnd"/>
              </a:rPr>
              <a:t>，</a:t>
            </a:r>
            <a:b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我们规定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★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e267,isEnd"/>
              </a:rPr>
              <a:t>★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当满足等式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6426,isEnd"/>
              </a:rPr>
              <a:t>29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88D266A-1F3B-3EFB-A1E7-A8045357BECF}"/>
              </a:ext>
            </a:extLst>
          </p:cNvPr>
          <p:cNvSpPr txBox="1"/>
          <p:nvPr/>
        </p:nvSpPr>
        <p:spPr>
          <a:xfrm>
            <a:off x="11075338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e0bd3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6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05D008-39F0-1BED-366D-9D6006AE176A}"/>
              </a:ext>
            </a:extLst>
          </p:cNvPr>
          <p:cNvSpPr txBox="1"/>
          <p:nvPr/>
        </p:nvSpPr>
        <p:spPr>
          <a:xfrm>
            <a:off x="10203707" y="134076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75D681-588E-D52F-CAF8-90F386AD04D6}"/>
              </a:ext>
            </a:extLst>
          </p:cNvPr>
          <p:cNvSpPr txBox="1"/>
          <p:nvPr/>
        </p:nvSpPr>
        <p:spPr>
          <a:xfrm>
            <a:off x="1059708" y="229174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369A333-F58B-0085-8C4E-0DCA5D4543A2}"/>
              </a:ext>
            </a:extLst>
          </p:cNvPr>
          <p:cNvSpPr txBox="1"/>
          <p:nvPr/>
        </p:nvSpPr>
        <p:spPr>
          <a:xfrm>
            <a:off x="2509096" y="4193696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518" name="yt_shape_12518"/>
              <p:cNvSpPr txBox="1"/>
              <p:nvPr/>
            </p:nvSpPr>
            <p:spPr>
              <a:xfrm>
                <a:off x="540000" y="1980120"/>
                <a:ext cx="6634830" cy="22845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解方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518" name="yt_shape_125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80120"/>
                <a:ext cx="6634830" cy="2284536"/>
              </a:xfrm>
              <a:prstGeom prst="rect">
                <a:avLst/>
              </a:prstGeom>
              <a:blipFill>
                <a:blip r:embed="rId2"/>
                <a:stretch>
                  <a:fillRect l="-2849" r="-1930" b="-3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AA48A87-62C4-7E65-F1F4-60649940DE8B}"/>
                  </a:ext>
                </a:extLst>
              </p:cNvPr>
              <p:cNvSpPr txBox="1"/>
              <p:nvPr/>
            </p:nvSpPr>
            <p:spPr>
              <a:xfrm>
                <a:off x="449989" y="1933314"/>
                <a:ext cx="55886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解方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AA48A87-62C4-7E65-F1F4-60649940DE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33314"/>
                <a:ext cx="5588698" cy="765061"/>
              </a:xfrm>
              <a:prstGeom prst="rect">
                <a:avLst/>
              </a:prstGeom>
              <a:blipFill>
                <a:blip r:embed="rId3"/>
                <a:stretch>
                  <a:fillRect l="-1745" r="-174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30B6A47-3BC8-AC43-504A-BE619A5EB333}"/>
              </a:ext>
            </a:extLst>
          </p:cNvPr>
          <p:cNvSpPr txBox="1"/>
          <p:nvPr/>
        </p:nvSpPr>
        <p:spPr>
          <a:xfrm>
            <a:off x="449989" y="2604763"/>
            <a:ext cx="675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5ADDAD-8F2B-B477-A6B8-51BAC389CA08}"/>
              </a:ext>
            </a:extLst>
          </p:cNvPr>
          <p:cNvSpPr txBox="1"/>
          <p:nvPr/>
        </p:nvSpPr>
        <p:spPr>
          <a:xfrm>
            <a:off x="449989" y="3080251"/>
            <a:ext cx="4458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1C80935-1646-CBEF-64DF-ED83C0E5360D}"/>
                  </a:ext>
                </a:extLst>
              </p:cNvPr>
              <p:cNvSpPr txBox="1"/>
              <p:nvPr/>
            </p:nvSpPr>
            <p:spPr>
              <a:xfrm>
                <a:off x="449989" y="3555739"/>
                <a:ext cx="1915224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1C80935-1646-CBEF-64DF-ED83C0E536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55739"/>
                <a:ext cx="1915224" cy="733629"/>
              </a:xfrm>
              <a:prstGeom prst="rect">
                <a:avLst/>
              </a:prstGeom>
              <a:blipFill>
                <a:blip r:embed="rId4"/>
                <a:stretch>
                  <a:fillRect l="-5096" r="-4777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341DDA2-391D-A92F-831D-DABF4D16D40E}"/>
                  </a:ext>
                </a:extLst>
              </p:cNvPr>
              <p:cNvSpPr txBox="1"/>
              <p:nvPr/>
            </p:nvSpPr>
            <p:spPr>
              <a:xfrm>
                <a:off x="449988" y="836712"/>
                <a:ext cx="11406651" cy="11988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0">
                  <a:lnSpc>
                    <a:spcPct val="12999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21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.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关</a:t>
                </a:r>
                <a:r>
                  <a:rPr kumimoji="0" lang="zh-CN" altLang="zh-CN" sz="2400" b="0" i="0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于</a:t>
                </a:r>
                <a:r>
                  <a:rPr kumimoji="0" lang="en-US" altLang="zh-CN" sz="2400" b="0" i="1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x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的方程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（</a:t>
                </a:r>
                <a:r>
                  <a:rPr kumimoji="0" lang="en-US" altLang="zh-CN" sz="2400" b="0" i="0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3</a:t>
                </a:r>
                <a:r>
                  <a:rPr kumimoji="0" lang="en-US" altLang="zh-CN" sz="2400" b="0" i="1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x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－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5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）＋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2</a:t>
                </a:r>
                <a:r>
                  <a:rPr kumimoji="0" lang="zh-CN" altLang="zh-CN" sz="2400" b="0" i="0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（</a:t>
                </a:r>
                <a:r>
                  <a:rPr kumimoji="0" lang="en-US" altLang="zh-CN" sz="2400" b="0" i="1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x</a:t>
                </a:r>
                <a:r>
                  <a:rPr kumimoji="0" lang="zh-CN" altLang="zh-CN" sz="2400" b="0" i="0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－</a:t>
                </a:r>
                <a:r>
                  <a:rPr kumimoji="0" lang="en-US" altLang="zh-CN" sz="2400" b="0" i="1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m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</a:t>
                </a:r>
                <a:r>
                  <a:rPr kumimoji="0" lang="zh-CN" altLang="zh-CN" sz="2400" b="0" i="0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</a:t>
                </a:r>
                <a:r>
                  <a:rPr kumimoji="0" lang="en-US" altLang="zh-CN" sz="2400" b="0" i="1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x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－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4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与方</a:t>
                </a:r>
                <a:r>
                  <a:rPr kumimoji="0" lang="zh-CN" altLang="zh-CN" sz="2400" b="0" i="0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1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（</a:t>
                </a:r>
                <a:r>
                  <a:rPr kumimoji="0" lang="en-US" altLang="zh-CN" sz="2400" b="0" i="1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x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－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16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）＝－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6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  <a:sym typeface="_⨹_3_4817a,isEnd"/>
                  </a:rPr>
                  <a:t>的解相</a:t>
                </a:r>
                <a:b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</a:b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同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</a:t>
                </a:r>
                <a:r>
                  <a:rPr kumimoji="0" lang="zh-CN" altLang="zh-CN" sz="2400" b="0" i="0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求</a:t>
                </a:r>
                <a:r>
                  <a:rPr kumimoji="0" lang="en-US" altLang="zh-CN" sz="2400" b="0" i="1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m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的值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341DDA2-391D-A92F-831D-DABF4D16D4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8" y="836712"/>
                <a:ext cx="11406651" cy="1198854"/>
              </a:xfrm>
              <a:prstGeom prst="rect">
                <a:avLst/>
              </a:prstGeom>
              <a:blipFill>
                <a:blip r:embed="rId5"/>
                <a:stretch>
                  <a:fillRect l="-855" b="-111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3" name="yt_shape_12523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522" name="yt_image_12522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525" name="yt_shape_12525"/>
              <p:cNvSpPr txBox="1"/>
              <p:nvPr/>
            </p:nvSpPr>
            <p:spPr>
              <a:xfrm>
                <a:off x="540119" y="1546795"/>
                <a:ext cx="11492915" cy="51794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数学文化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算法统宗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中记载了一个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李白沽酒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的故事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诗云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f8470"/>
                  </a:rPr>
                  <a:t>今携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一壶酒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游春郊外走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逢朋加一倍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入店饮半斗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相逢三处店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饮尽壶中酒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0adc9"/>
                  </a:rPr>
                  <a:t>试问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能算士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如何知原有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古代一斗是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译文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李白在郊外春游时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0cbd8"/>
                  </a:rPr>
                  <a:t>做出这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样一条约定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遇见朋友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先到酒店里将壶里的酒增加一倍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再喝掉其中的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7d42"/>
                  </a:rPr>
                  <a:t>按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照这样的约定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个店里遇到朋友后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李白正好喝光了壶中的酒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请问各位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4d327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壶中原有多少升酒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设壶中原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酒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2[2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壶中原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酒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525" name="yt_shape_12525" descr="{&quot;rangeId&quot;:2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46795"/>
                <a:ext cx="11492915" cy="5179495"/>
              </a:xfrm>
              <a:prstGeom prst="rect">
                <a:avLst/>
              </a:prstGeom>
              <a:blipFill>
                <a:blip r:embed="rId3"/>
                <a:stretch>
                  <a:fillRect l="-1645" t="-1060" b="-10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A9AED39-E5AB-2BA4-F9ED-CC7266CFAF4B}"/>
              </a:ext>
            </a:extLst>
          </p:cNvPr>
          <p:cNvSpPr txBox="1"/>
          <p:nvPr/>
        </p:nvSpPr>
        <p:spPr>
          <a:xfrm>
            <a:off x="450108" y="4352917"/>
            <a:ext cx="3186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设壶中原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80F3EF-1350-CF56-8F10-EDA27EFB43AF}"/>
              </a:ext>
            </a:extLst>
          </p:cNvPr>
          <p:cNvSpPr txBox="1"/>
          <p:nvPr/>
        </p:nvSpPr>
        <p:spPr>
          <a:xfrm>
            <a:off x="450108" y="4828405"/>
            <a:ext cx="564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2[2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5DA4ED8-5A91-3A0C-A907-F0906B33911D}"/>
                  </a:ext>
                </a:extLst>
              </p:cNvPr>
              <p:cNvSpPr txBox="1"/>
              <p:nvPr/>
            </p:nvSpPr>
            <p:spPr>
              <a:xfrm>
                <a:off x="450108" y="5303893"/>
                <a:ext cx="1829499" cy="7760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6, 'hasSerialNum': 1}">
                <a:extLst>
                  <a:ext uri="{FF2B5EF4-FFF2-40B4-BE49-F238E27FC236}">
                    <a16:creationId xmlns:a16="http://schemas.microsoft.com/office/drawing/2014/main" id="{05DA4ED8-5A91-3A0C-A907-F0906B3391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03893"/>
                <a:ext cx="1829499" cy="776047"/>
              </a:xfrm>
              <a:prstGeom prst="rect">
                <a:avLst/>
              </a:prstGeom>
              <a:blipFill>
                <a:blip r:embed="rId4"/>
                <a:stretch>
                  <a:fillRect l="-5333" r="-500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6A344A2-294E-D99D-90C7-9DCF00F1CDEE}"/>
                  </a:ext>
                </a:extLst>
              </p:cNvPr>
              <p:cNvSpPr txBox="1"/>
              <p:nvPr/>
            </p:nvSpPr>
            <p:spPr>
              <a:xfrm>
                <a:off x="450108" y="5986328"/>
                <a:ext cx="3004249" cy="736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壶中原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有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L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酒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26, 'hasSerialNum': 1}">
                <a:extLst>
                  <a:ext uri="{FF2B5EF4-FFF2-40B4-BE49-F238E27FC236}">
                    <a16:creationId xmlns:a16="http://schemas.microsoft.com/office/drawing/2014/main" id="{16A344A2-294E-D99D-90C7-9DCF00F1CD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986328"/>
                <a:ext cx="3004249" cy="736676"/>
              </a:xfrm>
              <a:prstGeom prst="rect">
                <a:avLst/>
              </a:prstGeom>
              <a:blipFill>
                <a:blip r:embed="rId5"/>
                <a:stretch>
                  <a:fillRect l="-3245" r="-3043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8" name="yt_shape_12448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447" name="yt_image_12447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50" name="yt_shape_12450"/>
          <p:cNvSpPr txBox="1"/>
          <p:nvPr/>
        </p:nvSpPr>
        <p:spPr>
          <a:xfrm>
            <a:off x="540000" y="1603297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一元一次方程的定义</a:t>
            </a:r>
          </a:p>
        </p:txBody>
      </p:sp>
      <p:sp>
        <p:nvSpPr>
          <p:cNvPr id="12451" name="yt_shape_12451"/>
          <p:cNvSpPr txBox="1"/>
          <p:nvPr/>
        </p:nvSpPr>
        <p:spPr>
          <a:xfrm>
            <a:off x="540000" y="2102862"/>
            <a:ext cx="64552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是一元一次方程的是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52" name="yt_table_12452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9466185"/>
                  </p:ext>
                </p:extLst>
              </p:nvPr>
            </p:nvGraphicFramePr>
            <p:xfrm>
              <a:off x="540056" y="2582165"/>
              <a:ext cx="5366068" cy="1059562"/>
            </p:xfrm>
            <a:graphic>
              <a:graphicData uri="http://schemas.openxmlformats.org/drawingml/2006/table">
                <a:tbl>
                  <a:tblPr/>
                  <a:tblGrid>
                    <a:gridCol w="3264218">
                      <a:extLst>
                        <a:ext uri="{9D8B030D-6E8A-4147-A177-3AD203B41FA5}">
                          <a16:colId xmlns:a16="http://schemas.microsoft.com/office/drawing/2014/main" val="10563"/>
                        </a:ext>
                      </a:extLst>
                    </a:gridCol>
                    <a:gridCol w="2101850">
                      <a:extLst>
                        <a:ext uri="{9D8B030D-6E8A-4147-A177-3AD203B41FA5}">
                          <a16:colId xmlns:a16="http://schemas.microsoft.com/office/drawing/2014/main" val="105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452" name="yt_table_12452" descr="{&quot;rangeId&quot;:4,&quot;type&quot;:&quot;Option&quot;}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9466185"/>
                  </p:ext>
                </p:extLst>
              </p:nvPr>
            </p:nvGraphicFramePr>
            <p:xfrm>
              <a:off x="540056" y="2582165"/>
              <a:ext cx="5366068" cy="1059562"/>
            </p:xfrm>
            <a:graphic>
              <a:graphicData uri="http://schemas.openxmlformats.org/drawingml/2006/table">
                <a:tbl>
                  <a:tblPr/>
                  <a:tblGrid>
                    <a:gridCol w="3264218">
                      <a:extLst>
                        <a:ext uri="{9D8B030D-6E8A-4147-A177-3AD203B41FA5}">
                          <a16:colId xmlns:a16="http://schemas.microsoft.com/office/drawing/2014/main" val="10563"/>
                        </a:ext>
                      </a:extLst>
                    </a:gridCol>
                    <a:gridCol w="2101850">
                      <a:extLst>
                        <a:ext uri="{9D8B030D-6E8A-4147-A177-3AD203B41FA5}">
                          <a16:colId xmlns:a16="http://schemas.microsoft.com/office/drawing/2014/main" val="1056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6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4286" r="-6436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453" name="yt_shape_12453"/>
          <p:cNvSpPr txBox="1"/>
          <p:nvPr/>
        </p:nvSpPr>
        <p:spPr>
          <a:xfrm>
            <a:off x="540000" y="3692281"/>
            <a:ext cx="100508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50557996">
            <a:extLst>
              <a:ext uri="{FF2B5EF4-FFF2-40B4-BE49-F238E27FC236}">
                <a16:creationId xmlns:a16="http://schemas.microsoft.com/office/drawing/2014/main" id="{959EF099-B2B3-7C38-C3A3-E087A99A1E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B234510-6A0A-4AAB-903E-A1F0AF701AFF}"/>
              </a:ext>
            </a:extLst>
          </p:cNvPr>
          <p:cNvSpPr txBox="1"/>
          <p:nvPr/>
        </p:nvSpPr>
        <p:spPr>
          <a:xfrm>
            <a:off x="60125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9FDB86-E8F1-D189-3BF0-A7D6AEAD14C3}"/>
              </a:ext>
            </a:extLst>
          </p:cNvPr>
          <p:cNvSpPr txBox="1"/>
          <p:nvPr/>
        </p:nvSpPr>
        <p:spPr>
          <a:xfrm>
            <a:off x="9336814" y="364547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4" name="yt_shape_12454"/>
          <p:cNvSpPr txBox="1"/>
          <p:nvPr/>
        </p:nvSpPr>
        <p:spPr>
          <a:xfrm>
            <a:off x="540000" y="900000"/>
            <a:ext cx="22121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移项</a:t>
            </a:r>
          </a:p>
        </p:txBody>
      </p:sp>
      <p:sp>
        <p:nvSpPr>
          <p:cNvPr id="12455" name="yt_shape_12455"/>
          <p:cNvSpPr txBox="1"/>
          <p:nvPr/>
        </p:nvSpPr>
        <p:spPr>
          <a:xfrm>
            <a:off x="540000" y="1399565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移项的依据是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56" name="yt_table_1245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68085"/>
              </p:ext>
            </p:extLst>
          </p:nvPr>
        </p:nvGraphicFramePr>
        <p:xfrm>
          <a:off x="540056" y="1878868"/>
          <a:ext cx="7861618" cy="950976"/>
        </p:xfrm>
        <a:graphic>
          <a:graphicData uri="http://schemas.openxmlformats.org/drawingml/2006/table">
            <a:tbl>
              <a:tblPr/>
              <a:tblGrid>
                <a:gridCol w="4542155">
                  <a:extLst>
                    <a:ext uri="{9D8B030D-6E8A-4147-A177-3AD203B41FA5}">
                      <a16:colId xmlns:a16="http://schemas.microsoft.com/office/drawing/2014/main" val="10565"/>
                    </a:ext>
                  </a:extLst>
                </a:gridCol>
                <a:gridCol w="3319463">
                  <a:extLst>
                    <a:ext uri="{9D8B030D-6E8A-4147-A177-3AD203B41FA5}">
                      <a16:colId xmlns:a16="http://schemas.microsoft.com/office/drawing/2014/main" val="105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等式的基本性质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等式的基本性质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9"/>
                  </a:ext>
                </a:extLst>
              </a:tr>
            </a:tbl>
          </a:graphicData>
        </a:graphic>
      </p:graphicFrame>
      <p:sp>
        <p:nvSpPr>
          <p:cNvPr id="12458" name="yt_shape_12458"/>
          <p:cNvSpPr txBox="1"/>
          <p:nvPr/>
        </p:nvSpPr>
        <p:spPr>
          <a:xfrm>
            <a:off x="540000" y="2880422"/>
            <a:ext cx="87668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在解方程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移项正确的是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59" name="yt_table_1245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610652"/>
              </p:ext>
            </p:extLst>
          </p:nvPr>
        </p:nvGraphicFramePr>
        <p:xfrm>
          <a:off x="540056" y="3359725"/>
          <a:ext cx="7864793" cy="950976"/>
        </p:xfrm>
        <a:graphic>
          <a:graphicData uri="http://schemas.openxmlformats.org/drawingml/2006/table">
            <a:tbl>
              <a:tblPr/>
              <a:tblGrid>
                <a:gridCol w="4542155">
                  <a:extLst>
                    <a:ext uri="{9D8B030D-6E8A-4147-A177-3AD203B41FA5}">
                      <a16:colId xmlns:a16="http://schemas.microsoft.com/office/drawing/2014/main" val="10567"/>
                    </a:ext>
                  </a:extLst>
                </a:gridCol>
                <a:gridCol w="3322638">
                  <a:extLst>
                    <a:ext uri="{9D8B030D-6E8A-4147-A177-3AD203B41FA5}">
                      <a16:colId xmlns:a16="http://schemas.microsoft.com/office/drawing/2014/main" val="105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1"/>
                  </a:ext>
                </a:extLst>
              </a:tr>
            </a:tbl>
          </a:graphicData>
        </a:graphic>
      </p:graphicFrame>
      <p:pic>
        <p:nvPicPr>
          <p:cNvPr id="3" name="yt_shape_1723550558074">
            <a:extLst>
              <a:ext uri="{FF2B5EF4-FFF2-40B4-BE49-F238E27FC236}">
                <a16:creationId xmlns:a16="http://schemas.microsoft.com/office/drawing/2014/main" id="{6C602D68-AD14-7477-40CA-F76370A490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AA4205-E6AB-F8DA-F0A4-B7D7FBCC1FA5}"/>
              </a:ext>
            </a:extLst>
          </p:cNvPr>
          <p:cNvSpPr txBox="1"/>
          <p:nvPr/>
        </p:nvSpPr>
        <p:spPr>
          <a:xfrm>
            <a:off x="47933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8E20D9-320B-D144-9A0D-FDACB61B5B82}"/>
              </a:ext>
            </a:extLst>
          </p:cNvPr>
          <p:cNvSpPr txBox="1"/>
          <p:nvPr/>
        </p:nvSpPr>
        <p:spPr>
          <a:xfrm>
            <a:off x="8301764" y="28336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1" name="yt_shape_12461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用移项法解一元一次方程</a:t>
            </a:r>
          </a:p>
        </p:txBody>
      </p:sp>
      <p:sp>
        <p:nvSpPr>
          <p:cNvPr id="12462" name="yt_shape_12462"/>
          <p:cNvSpPr txBox="1"/>
          <p:nvPr/>
        </p:nvSpPr>
        <p:spPr>
          <a:xfrm>
            <a:off x="540000" y="1399565"/>
            <a:ext cx="4515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63" name="yt_table_1246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193721"/>
              </p:ext>
            </p:extLst>
          </p:nvPr>
        </p:nvGraphicFramePr>
        <p:xfrm>
          <a:off x="540056" y="1878868"/>
          <a:ext cx="9645016" cy="475488"/>
        </p:xfrm>
        <a:graphic>
          <a:graphicData uri="http://schemas.openxmlformats.org/drawingml/2006/table">
            <a:tbl>
              <a:tblPr/>
              <a:tblGrid>
                <a:gridCol w="2881630">
                  <a:extLst>
                    <a:ext uri="{9D8B030D-6E8A-4147-A177-3AD203B41FA5}">
                      <a16:colId xmlns:a16="http://schemas.microsoft.com/office/drawing/2014/main" val="10569"/>
                    </a:ext>
                  </a:extLst>
                </a:gridCol>
                <a:gridCol w="2559368">
                  <a:extLst>
                    <a:ext uri="{9D8B030D-6E8A-4147-A177-3AD203B41FA5}">
                      <a16:colId xmlns:a16="http://schemas.microsoft.com/office/drawing/2014/main" val="10570"/>
                    </a:ext>
                  </a:extLst>
                </a:gridCol>
                <a:gridCol w="2559368">
                  <a:extLst>
                    <a:ext uri="{9D8B030D-6E8A-4147-A177-3AD203B41FA5}">
                      <a16:colId xmlns:a16="http://schemas.microsoft.com/office/drawing/2014/main" val="10571"/>
                    </a:ext>
                  </a:extLst>
                </a:gridCol>
                <a:gridCol w="1644650">
                  <a:extLst>
                    <a:ext uri="{9D8B030D-6E8A-4147-A177-3AD203B41FA5}">
                      <a16:colId xmlns:a16="http://schemas.microsoft.com/office/drawing/2014/main" val="105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2"/>
                  </a:ext>
                </a:extLst>
              </a:tr>
            </a:tbl>
          </a:graphicData>
        </a:graphic>
      </p:graphicFrame>
      <p:sp>
        <p:nvSpPr>
          <p:cNvPr id="12465" name="yt_shape_12465"/>
          <p:cNvSpPr txBox="1"/>
          <p:nvPr/>
        </p:nvSpPr>
        <p:spPr>
          <a:xfrm>
            <a:off x="540000" y="2405039"/>
            <a:ext cx="82875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正确的解答过程顺序是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466" name="yt_shape_12466"/>
          <p:cNvSpPr txBox="1"/>
          <p:nvPr/>
        </p:nvSpPr>
        <p:spPr>
          <a:xfrm>
            <a:off x="540000" y="2884342"/>
            <a:ext cx="107785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两边都除以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2467" name="yt_table_1246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71598"/>
              </p:ext>
            </p:extLst>
          </p:nvPr>
        </p:nvGraphicFramePr>
        <p:xfrm>
          <a:off x="540056" y="3363645"/>
          <a:ext cx="7465061" cy="950976"/>
        </p:xfrm>
        <a:graphic>
          <a:graphicData uri="http://schemas.openxmlformats.org/drawingml/2006/table">
            <a:tbl>
              <a:tblPr/>
              <a:tblGrid>
                <a:gridCol w="5440998">
                  <a:extLst>
                    <a:ext uri="{9D8B030D-6E8A-4147-A177-3AD203B41FA5}">
                      <a16:colId xmlns:a16="http://schemas.microsoft.com/office/drawing/2014/main" val="10573"/>
                    </a:ext>
                  </a:extLst>
                </a:gridCol>
                <a:gridCol w="2024063">
                  <a:extLst>
                    <a:ext uri="{9D8B030D-6E8A-4147-A177-3AD203B41FA5}">
                      <a16:colId xmlns:a16="http://schemas.microsoft.com/office/drawing/2014/main" val="105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③②①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"/>
                  </a:ext>
                </a:extLst>
              </a:tr>
            </a:tbl>
          </a:graphicData>
        </a:graphic>
      </p:graphicFrame>
      <p:sp>
        <p:nvSpPr>
          <p:cNvPr id="12469" name="yt_shape_12469"/>
          <p:cNvSpPr txBox="1"/>
          <p:nvPr/>
        </p:nvSpPr>
        <p:spPr>
          <a:xfrm>
            <a:off x="540000" y="4365199"/>
            <a:ext cx="65434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桂林市中考改编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470" name="yt_shape_12470"/>
          <p:cNvSpPr txBox="1"/>
          <p:nvPr/>
        </p:nvSpPr>
        <p:spPr>
          <a:xfrm>
            <a:off x="540000" y="4844502"/>
            <a:ext cx="400430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50558156">
            <a:extLst>
              <a:ext uri="{FF2B5EF4-FFF2-40B4-BE49-F238E27FC236}">
                <a16:creationId xmlns:a16="http://schemas.microsoft.com/office/drawing/2014/main" id="{BAAD7881-49AC-784B-5B4C-4D4A80A33C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73EABCB-52B1-D87D-7C4A-001C0E4E0DFF}"/>
              </a:ext>
            </a:extLst>
          </p:cNvPr>
          <p:cNvSpPr txBox="1"/>
          <p:nvPr/>
        </p:nvSpPr>
        <p:spPr>
          <a:xfrm>
            <a:off x="4109177" y="13527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51A7EA-CD04-42C3-4C30-F6C094B3583B}"/>
              </a:ext>
            </a:extLst>
          </p:cNvPr>
          <p:cNvSpPr txBox="1"/>
          <p:nvPr/>
        </p:nvSpPr>
        <p:spPr>
          <a:xfrm>
            <a:off x="7844564" y="235823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29FC8B-4F4C-0BC6-C4F0-58C1A4815FAB}"/>
              </a:ext>
            </a:extLst>
          </p:cNvPr>
          <p:cNvSpPr txBox="1"/>
          <p:nvPr/>
        </p:nvSpPr>
        <p:spPr>
          <a:xfrm>
            <a:off x="449989" y="4797696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632D360-72F2-30D7-AE36-551BAB3E7F45}"/>
              </a:ext>
            </a:extLst>
          </p:cNvPr>
          <p:cNvSpPr txBox="1"/>
          <p:nvPr/>
        </p:nvSpPr>
        <p:spPr>
          <a:xfrm>
            <a:off x="449989" y="5273184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DDFF939-0E26-A733-46FD-F09FE1423102}"/>
              </a:ext>
            </a:extLst>
          </p:cNvPr>
          <p:cNvSpPr txBox="1"/>
          <p:nvPr/>
        </p:nvSpPr>
        <p:spPr>
          <a:xfrm>
            <a:off x="449989" y="5748672"/>
            <a:ext cx="3001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1" name="yt_shape_12471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利用去括号解一元一次方程</a:t>
            </a:r>
          </a:p>
        </p:txBody>
      </p:sp>
      <p:sp>
        <p:nvSpPr>
          <p:cNvPr id="12472" name="yt_shape_12472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ec4b"/>
              </a:rPr>
              <a:t>的步骤是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73" name="yt_table_1247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697486"/>
              </p:ext>
            </p:extLst>
          </p:nvPr>
        </p:nvGraphicFramePr>
        <p:xfrm>
          <a:off x="540056" y="2359000"/>
          <a:ext cx="5877243" cy="950976"/>
        </p:xfrm>
        <a:graphic>
          <a:graphicData uri="http://schemas.openxmlformats.org/drawingml/2006/table">
            <a:tbl>
              <a:tblPr/>
              <a:tblGrid>
                <a:gridCol w="3472180">
                  <a:extLst>
                    <a:ext uri="{9D8B030D-6E8A-4147-A177-3AD203B41FA5}">
                      <a16:colId xmlns:a16="http://schemas.microsoft.com/office/drawing/2014/main" val="10575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5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去括号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移项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合并同类项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系数化为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6"/>
                  </a:ext>
                </a:extLst>
              </a:tr>
            </a:tbl>
          </a:graphicData>
        </a:graphic>
      </p:graphicFrame>
      <p:sp>
        <p:nvSpPr>
          <p:cNvPr id="12475" name="yt_shape_12475"/>
          <p:cNvSpPr txBox="1"/>
          <p:nvPr/>
        </p:nvSpPr>
        <p:spPr>
          <a:xfrm>
            <a:off x="540119" y="33605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下列是四个同学解方程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时去括号的结果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f4cc"/>
              </a:rPr>
              <a:t>其中正确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76" name="yt_table_1247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103980"/>
              </p:ext>
            </p:extLst>
          </p:nvPr>
        </p:nvGraphicFramePr>
        <p:xfrm>
          <a:off x="540056" y="4319989"/>
          <a:ext cx="3627438" cy="1901952"/>
        </p:xfrm>
        <a:graphic>
          <a:graphicData uri="http://schemas.openxmlformats.org/drawingml/2006/table">
            <a:tbl>
              <a:tblPr/>
              <a:tblGrid>
                <a:gridCol w="3627438">
                  <a:extLst>
                    <a:ext uri="{9D8B030D-6E8A-4147-A177-3AD203B41FA5}">
                      <a16:colId xmlns:a16="http://schemas.microsoft.com/office/drawing/2014/main" val="105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0"/>
                  </a:ext>
                </a:extLst>
              </a:tr>
            </a:tbl>
          </a:graphicData>
        </a:graphic>
      </p:graphicFrame>
      <p:pic>
        <p:nvPicPr>
          <p:cNvPr id="3" name="yt_shape_1723550558235">
            <a:extLst>
              <a:ext uri="{FF2B5EF4-FFF2-40B4-BE49-F238E27FC236}">
                <a16:creationId xmlns:a16="http://schemas.microsoft.com/office/drawing/2014/main" id="{2996C7BD-9955-8B32-F057-C94573D85A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992AA2-FD64-A42C-A929-1964239E817E}"/>
              </a:ext>
            </a:extLst>
          </p:cNvPr>
          <p:cNvSpPr txBox="1"/>
          <p:nvPr/>
        </p:nvSpPr>
        <p:spPr>
          <a:xfrm>
            <a:off x="10597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3954D5-441C-901B-644D-AE6F52B2BAC0}"/>
              </a:ext>
            </a:extLst>
          </p:cNvPr>
          <p:cNvSpPr txBox="1"/>
          <p:nvPr/>
        </p:nvSpPr>
        <p:spPr>
          <a:xfrm>
            <a:off x="1669308" y="37892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8" name="yt_shape_12478"/>
          <p:cNvSpPr txBox="1"/>
          <p:nvPr/>
        </p:nvSpPr>
        <p:spPr>
          <a:xfrm>
            <a:off x="540000" y="900000"/>
            <a:ext cx="85838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梧州市中考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79" name="yt_table_1247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5509765"/>
              </p:ext>
            </p:extLst>
          </p:nvPr>
        </p:nvGraphicFramePr>
        <p:xfrm>
          <a:off x="540056" y="1379303"/>
          <a:ext cx="82670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57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7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80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481" name="yt_shape_12481"/>
              <p:cNvSpPr txBox="1"/>
              <p:nvPr/>
            </p:nvSpPr>
            <p:spPr>
              <a:xfrm>
                <a:off x="540119" y="1905474"/>
                <a:ext cx="11492915" cy="354770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步骤如下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经检验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不是原方程的解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说明解题的四个步骤中有错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557c5"/>
                  </a:rPr>
                  <a:t>其中做错的一步是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481" name="yt_shape_12481" descr="{&quot;rangeId&quot;:1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05474"/>
                <a:ext cx="11492915" cy="3547702"/>
              </a:xfrm>
              <a:prstGeom prst="rect">
                <a:avLst/>
              </a:prstGeom>
              <a:blipFill>
                <a:blip r:embed="rId2"/>
                <a:stretch>
                  <a:fillRect l="-1645" b="-42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488" name="yt_table_1248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084484"/>
              </p:ext>
            </p:extLst>
          </p:nvPr>
        </p:nvGraphicFramePr>
        <p:xfrm>
          <a:off x="540056" y="5510017"/>
          <a:ext cx="84956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58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8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584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5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DB7AEFC-C9A3-A1F2-4648-A4391069867E}"/>
              </a:ext>
            </a:extLst>
          </p:cNvPr>
          <p:cNvSpPr txBox="1"/>
          <p:nvPr/>
        </p:nvSpPr>
        <p:spPr>
          <a:xfrm>
            <a:off x="8138061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D356E5-CD58-75CE-AFC3-1E1E33370EFD}"/>
              </a:ext>
            </a:extLst>
          </p:cNvPr>
          <p:cNvSpPr txBox="1"/>
          <p:nvPr/>
        </p:nvSpPr>
        <p:spPr>
          <a:xfrm>
            <a:off x="1059708" y="494768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0" name="yt_shape_12490"/>
          <p:cNvSpPr txBox="1"/>
          <p:nvPr/>
        </p:nvSpPr>
        <p:spPr>
          <a:xfrm>
            <a:off x="540000" y="900000"/>
            <a:ext cx="615553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去括号时漏乘某些项或弄错符号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7D0ACB-038D-0D31-434D-9E7F83460D58}"/>
              </a:ext>
            </a:extLst>
          </p:cNvPr>
          <p:cNvSpPr txBox="1"/>
          <p:nvPr/>
        </p:nvSpPr>
        <p:spPr>
          <a:xfrm>
            <a:off x="449989" y="853194"/>
            <a:ext cx="627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去括号时漏乘某些项或弄错符号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91" name="yt_shape_12491"/>
              <p:cNvSpPr txBox="1"/>
              <p:nvPr/>
            </p:nvSpPr>
            <p:spPr>
              <a:xfrm>
                <a:off x="540000" y="900000"/>
                <a:ext cx="7771358" cy="37244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解下列方程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两边同除以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91" name="yt_shape_124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771358" cy="3724481"/>
              </a:xfrm>
              <a:prstGeom prst="rect">
                <a:avLst/>
              </a:prstGeom>
              <a:blipFill>
                <a:blip r:embed="rId2"/>
                <a:stretch>
                  <a:fillRect l="-2433" r="-1413" b="-1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4235138-6A7A-D295-0011-5098F37EECDC}"/>
                  </a:ext>
                </a:extLst>
              </p:cNvPr>
              <p:cNvSpPr txBox="1"/>
              <p:nvPr/>
            </p:nvSpPr>
            <p:spPr>
              <a:xfrm>
                <a:off x="7160351" y="715722"/>
                <a:ext cx="1013524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4235138-6A7A-D295-0011-5098F37EEC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0351" y="715722"/>
                <a:ext cx="1013524" cy="769062"/>
              </a:xfrm>
              <a:prstGeom prst="rect">
                <a:avLst/>
              </a:prstGeom>
              <a:blipFill>
                <a:blip r:embed="rId3"/>
                <a:stretch>
                  <a:fillRect l="-9639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284B4B1-0BFF-71FE-B54F-36B06F36324F}"/>
              </a:ext>
            </a:extLst>
          </p:cNvPr>
          <p:cNvSpPr txBox="1"/>
          <p:nvPr/>
        </p:nvSpPr>
        <p:spPr>
          <a:xfrm>
            <a:off x="449989" y="2479620"/>
            <a:ext cx="4985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C19971-380E-1FFC-F31D-9FCFDDC864F9}"/>
              </a:ext>
            </a:extLst>
          </p:cNvPr>
          <p:cNvSpPr txBox="1"/>
          <p:nvPr/>
        </p:nvSpPr>
        <p:spPr>
          <a:xfrm>
            <a:off x="449989" y="2955108"/>
            <a:ext cx="4375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E63511-3E35-EA1B-3E56-39A28CEF5351}"/>
              </a:ext>
            </a:extLst>
          </p:cNvPr>
          <p:cNvSpPr txBox="1"/>
          <p:nvPr/>
        </p:nvSpPr>
        <p:spPr>
          <a:xfrm>
            <a:off x="449989" y="3430596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E18A4AE-A844-2729-83BF-140BC351E87D}"/>
                  </a:ext>
                </a:extLst>
              </p:cNvPr>
              <p:cNvSpPr txBox="1"/>
              <p:nvPr/>
            </p:nvSpPr>
            <p:spPr>
              <a:xfrm>
                <a:off x="449989" y="3906084"/>
                <a:ext cx="3682111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两边同除以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7, 'pageBreak': True, 'mathAnswerShape': 1}">
                <a:extLst>
                  <a:ext uri="{FF2B5EF4-FFF2-40B4-BE49-F238E27FC236}">
                    <a16:creationId xmlns:a16="http://schemas.microsoft.com/office/drawing/2014/main" id="{BE18A4AE-A844-2729-83BF-140BC351E8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6084"/>
                <a:ext cx="3682111" cy="729183"/>
              </a:xfrm>
              <a:prstGeom prst="rect">
                <a:avLst/>
              </a:prstGeom>
              <a:blipFill>
                <a:blip r:embed="rId4"/>
                <a:stretch>
                  <a:fillRect l="-2649" r="-248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97" name="yt_shape_12497"/>
              <p:cNvSpPr txBox="1"/>
              <p:nvPr/>
            </p:nvSpPr>
            <p:spPr>
              <a:xfrm>
                <a:off x="540000" y="900000"/>
                <a:ext cx="5467843" cy="25667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97" name="yt_shape_12497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467843" cy="2566793"/>
              </a:xfrm>
              <a:prstGeom prst="rect">
                <a:avLst/>
              </a:prstGeom>
              <a:blipFill>
                <a:blip r:embed="rId2"/>
                <a:stretch>
                  <a:fillRect l="-3456" t="-2138" r="-2453" b="-3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F92A956-0CA9-8F7C-FC4F-49A5AD46EE66}"/>
              </a:ext>
            </a:extLst>
          </p:cNvPr>
          <p:cNvSpPr txBox="1"/>
          <p:nvPr/>
        </p:nvSpPr>
        <p:spPr>
          <a:xfrm>
            <a:off x="449989" y="1328682"/>
            <a:ext cx="5595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AEFA3DE-C5B5-F2C8-6629-6B787408AB6E}"/>
              </a:ext>
            </a:extLst>
          </p:cNvPr>
          <p:cNvSpPr txBox="1"/>
          <p:nvPr/>
        </p:nvSpPr>
        <p:spPr>
          <a:xfrm>
            <a:off x="449989" y="1804170"/>
            <a:ext cx="4680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9FF20D-715A-3F14-F996-75271A659AF9}"/>
              </a:ext>
            </a:extLst>
          </p:cNvPr>
          <p:cNvSpPr txBox="1"/>
          <p:nvPr/>
        </p:nvSpPr>
        <p:spPr>
          <a:xfrm>
            <a:off x="449989" y="2279658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66F22ED-B47F-D046-59B0-2348651C3CEB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3377311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两边同除以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8}">
                <a:extLst>
                  <a:ext uri="{FF2B5EF4-FFF2-40B4-BE49-F238E27FC236}">
                    <a16:creationId xmlns:a16="http://schemas.microsoft.com/office/drawing/2014/main" id="{966F22ED-B47F-D046-59B0-2348651C3C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3377311" cy="733629"/>
              </a:xfrm>
              <a:prstGeom prst="rect">
                <a:avLst/>
              </a:prstGeom>
              <a:blipFill>
                <a:blip r:embed="rId3"/>
                <a:stretch>
                  <a:fillRect l="-2888" r="-2708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1860</Words>
  <Application>Microsoft Office PowerPoint</Application>
  <PresentationFormat>宽屏</PresentationFormat>
  <Paragraphs>155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2024-08-14T14:45:36Z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