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2" r:id="rId7"/>
    <p:sldId id="373" r:id="rId8"/>
    <p:sldId id="375" r:id="rId9"/>
    <p:sldId id="380" r:id="rId10"/>
    <p:sldId id="383" r:id="rId11"/>
    <p:sldId id="385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1" name="yt_shape_12221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2220" name="yt_image_1222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3" name="yt_shape_12223"/>
          <p:cNvSpPr txBox="1"/>
          <p:nvPr/>
        </p:nvSpPr>
        <p:spPr>
          <a:xfrm>
            <a:off x="540000" y="155873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代数式及其值</a:t>
            </a:r>
          </a:p>
        </p:txBody>
      </p:sp>
      <p:sp>
        <p:nvSpPr>
          <p:cNvPr id="12224" name="yt_shape_12224"/>
          <p:cNvSpPr txBox="1"/>
          <p:nvPr/>
        </p:nvSpPr>
        <p:spPr>
          <a:xfrm>
            <a:off x="540000" y="2058295"/>
            <a:ext cx="7439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的意义可以是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5" name="yt_table_122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64652"/>
              </p:ext>
            </p:extLst>
          </p:nvPr>
        </p:nvGraphicFramePr>
        <p:xfrm>
          <a:off x="540056" y="2537598"/>
          <a:ext cx="685387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sp>
        <p:nvSpPr>
          <p:cNvPr id="12227" name="yt_shape_12227"/>
          <p:cNvSpPr txBox="1"/>
          <p:nvPr/>
        </p:nvSpPr>
        <p:spPr>
          <a:xfrm>
            <a:off x="540000" y="3539152"/>
            <a:ext cx="87956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28" name="yt_table_122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76434"/>
              </p:ext>
            </p:extLst>
          </p:nvPr>
        </p:nvGraphicFramePr>
        <p:xfrm>
          <a:off x="540056" y="4018455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12230" name="yt_shape_12230"/>
          <p:cNvSpPr txBox="1"/>
          <p:nvPr/>
        </p:nvSpPr>
        <p:spPr>
          <a:xfrm>
            <a:off x="540119" y="454462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武汉马拉松于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日在汉口沿江大道三阳路口鸣枪开跑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bf1,isEnd"/>
              </a:rPr>
              <a:t>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公里健康跑项目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他从起点开始以平均每分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公里的速度跑了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598d,isEnd"/>
              </a:rPr>
              <a:t>此时他离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健康跑终点的路程为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3550508546">
            <a:extLst>
              <a:ext uri="{FF2B5EF4-FFF2-40B4-BE49-F238E27FC236}">
                <a16:creationId xmlns:a16="http://schemas.microsoft.com/office/drawing/2014/main" id="{FA4A7FE0-4F52-8748-E940-56E5402791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BBB6CD-4B55-985A-E497-C74074092305}"/>
              </a:ext>
            </a:extLst>
          </p:cNvPr>
          <p:cNvSpPr txBox="1"/>
          <p:nvPr/>
        </p:nvSpPr>
        <p:spPr>
          <a:xfrm>
            <a:off x="7004776" y="201148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E7C42F-562F-3AF6-C6E8-09DDC480903A}"/>
              </a:ext>
            </a:extLst>
          </p:cNvPr>
          <p:cNvSpPr txBox="1"/>
          <p:nvPr/>
        </p:nvSpPr>
        <p:spPr>
          <a:xfrm>
            <a:off x="8330339" y="34923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3B39EA-28B6-993F-28A4-21820DDDB713}"/>
              </a:ext>
            </a:extLst>
          </p:cNvPr>
          <p:cNvSpPr txBox="1"/>
          <p:nvPr/>
        </p:nvSpPr>
        <p:spPr>
          <a:xfrm>
            <a:off x="3498108" y="5448796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2" name="yt_shape_12282"/>
          <p:cNvSpPr txBox="1"/>
          <p:nvPr/>
        </p:nvSpPr>
        <p:spPr>
          <a:xfrm>
            <a:off x="540000" y="900000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页数学拓展变式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如图是由一些火柴搭成的图形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283" name="yt_image_12283" title="H_84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6794" y="1531667"/>
            <a:ext cx="4178410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5" name="yt_shape_12285"/>
          <p:cNvSpPr txBox="1"/>
          <p:nvPr/>
        </p:nvSpPr>
        <p:spPr>
          <a:xfrm>
            <a:off x="540000" y="2652067"/>
            <a:ext cx="723274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观察图形的规律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个图形需要的火柴为多少根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根火柴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个图形需要的火柴为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BE72B1-C3A0-DC32-0204-095832545E31}"/>
              </a:ext>
            </a:extLst>
          </p:cNvPr>
          <p:cNvSpPr txBox="1"/>
          <p:nvPr/>
        </p:nvSpPr>
        <p:spPr>
          <a:xfrm>
            <a:off x="5631589" y="260526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06E2CB-53E1-EF22-F6DC-CC3A34C1DB91}"/>
              </a:ext>
            </a:extLst>
          </p:cNvPr>
          <p:cNvSpPr txBox="1"/>
          <p:nvPr/>
        </p:nvSpPr>
        <p:spPr>
          <a:xfrm>
            <a:off x="449989" y="3556237"/>
            <a:ext cx="600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根火柴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2CFDF5-99CB-AF5B-E278-3267B574D7B9}"/>
              </a:ext>
            </a:extLst>
          </p:cNvPr>
          <p:cNvSpPr txBox="1"/>
          <p:nvPr/>
        </p:nvSpPr>
        <p:spPr>
          <a:xfrm>
            <a:off x="449989" y="4031725"/>
            <a:ext cx="4999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CE182A-ED9D-1742-6DFB-3F339CBD0C54}"/>
              </a:ext>
            </a:extLst>
          </p:cNvPr>
          <p:cNvSpPr txBox="1"/>
          <p:nvPr/>
        </p:nvSpPr>
        <p:spPr>
          <a:xfrm>
            <a:off x="449989" y="4507213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个图形需要的火柴为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1" name="yt_shape_12231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整式的相关概念</a:t>
            </a:r>
          </a:p>
        </p:txBody>
      </p:sp>
      <p:sp>
        <p:nvSpPr>
          <p:cNvPr id="12232" name="yt_shape_12232"/>
          <p:cNvSpPr txBox="1"/>
          <p:nvPr/>
        </p:nvSpPr>
        <p:spPr>
          <a:xfrm>
            <a:off x="540000" y="1399565"/>
            <a:ext cx="78194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下列整式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3" name="yt_table_122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950575"/>
              </p:ext>
            </p:extLst>
          </p:nvPr>
        </p:nvGraphicFramePr>
        <p:xfrm>
          <a:off x="540056" y="1878868"/>
          <a:ext cx="4372293" cy="950976"/>
        </p:xfrm>
        <a:graphic>
          <a:graphicData uri="http://schemas.openxmlformats.org/drawingml/2006/table">
            <a:tbl>
              <a:tblPr/>
              <a:tblGrid>
                <a:gridCol w="247046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1901825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sp>
        <p:nvSpPr>
          <p:cNvPr id="12235" name="yt_shape_12235"/>
          <p:cNvSpPr txBox="1"/>
          <p:nvPr/>
        </p:nvSpPr>
        <p:spPr>
          <a:xfrm>
            <a:off x="540000" y="2880422"/>
            <a:ext cx="67903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508624">
            <a:extLst>
              <a:ext uri="{FF2B5EF4-FFF2-40B4-BE49-F238E27FC236}">
                <a16:creationId xmlns:a16="http://schemas.microsoft.com/office/drawing/2014/main" id="{4D2D387B-80F1-26F0-B9F7-5B71262CD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164EC0-4540-DD34-BEC3-7802600F4FF2}"/>
              </a:ext>
            </a:extLst>
          </p:cNvPr>
          <p:cNvSpPr txBox="1"/>
          <p:nvPr/>
        </p:nvSpPr>
        <p:spPr>
          <a:xfrm>
            <a:off x="738101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3CF9E5-4416-4256-8B08-6E8F22132746}"/>
              </a:ext>
            </a:extLst>
          </p:cNvPr>
          <p:cNvSpPr txBox="1"/>
          <p:nvPr/>
        </p:nvSpPr>
        <p:spPr>
          <a:xfrm>
            <a:off x="6260239" y="283361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6" name="yt_shape_12236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237" name="yt_shape_12237"/>
          <p:cNvSpPr txBox="1"/>
          <p:nvPr/>
        </p:nvSpPr>
        <p:spPr>
          <a:xfrm>
            <a:off x="540000" y="1399565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8" name="yt_table_122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765288"/>
              </p:ext>
            </p:extLst>
          </p:nvPr>
        </p:nvGraphicFramePr>
        <p:xfrm>
          <a:off x="540056" y="1878868"/>
          <a:ext cx="3430588" cy="1901952"/>
        </p:xfrm>
        <a:graphic>
          <a:graphicData uri="http://schemas.openxmlformats.org/drawingml/2006/table">
            <a:tbl>
              <a:tblPr/>
              <a:tblGrid>
                <a:gridCol w="3430588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pic>
        <p:nvPicPr>
          <p:cNvPr id="3" name="yt_shape_1723550508699">
            <a:extLst>
              <a:ext uri="{FF2B5EF4-FFF2-40B4-BE49-F238E27FC236}">
                <a16:creationId xmlns:a16="http://schemas.microsoft.com/office/drawing/2014/main" id="{479C1AA3-244E-6500-8F27-D6A4FE6D87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67DB6C-03D1-548A-0DCD-A1ECE274D4C4}"/>
              </a:ext>
            </a:extLst>
          </p:cNvPr>
          <p:cNvSpPr txBox="1"/>
          <p:nvPr/>
        </p:nvSpPr>
        <p:spPr>
          <a:xfrm>
            <a:off x="6012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0" name="yt_shape_122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在日历上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某些数满足一定的规律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130f"/>
              </a:rPr>
              <a:t>月份的日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任意选择其中所示的含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个数字的方框部分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设右上角的数字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faa3"/>
              </a:rPr>
              <a:t>则下列叙述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2" name="yt_table_1224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302774"/>
              </p:ext>
            </p:extLst>
          </p:nvPr>
        </p:nvGraphicFramePr>
        <p:xfrm>
          <a:off x="540056" y="2339566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左上角的数字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左下角的数字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右下角的数字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方框中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个位置的数相加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pic>
        <p:nvPicPr>
          <p:cNvPr id="12241" name="yt_image_12241_skip" title="H_166.628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232451"/>
            <a:ext cx="2452966" cy="211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CA7CDA-7CB8-B45D-FDE8-96C556545EBA}"/>
              </a:ext>
            </a:extLst>
          </p:cNvPr>
          <p:cNvSpPr txBox="1"/>
          <p:nvPr/>
        </p:nvSpPr>
        <p:spPr>
          <a:xfrm>
            <a:off x="2583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4" name="yt_shape_1224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把四张形状大小完全相同的小长方形卡片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1626"/>
              </a:rPr>
              <a:t>不重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叠地放在一个底面长为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的长方形盒子底部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9a6d"/>
              </a:rPr>
              <a:t>盒子底面未被卡片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覆盖的部分用阴影表示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设图中小长方形的宽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45" name="yt_image_12245" title="H_124.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1061" y="2491930"/>
            <a:ext cx="232987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7" name="yt_shape_12247"/>
          <p:cNvSpPr txBox="1"/>
          <p:nvPr/>
        </p:nvSpPr>
        <p:spPr>
          <a:xfrm>
            <a:off x="540000" y="4121995"/>
            <a:ext cx="103842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小长方形的长为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中两块阴影部分周长的和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两块阴影部分周长的和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C917E7-26D2-3955-C62C-06D081A78162}"/>
              </a:ext>
            </a:extLst>
          </p:cNvPr>
          <p:cNvSpPr txBox="1"/>
          <p:nvPr/>
        </p:nvSpPr>
        <p:spPr>
          <a:xfrm>
            <a:off x="3650389" y="4075189"/>
            <a:ext cx="141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F27F38-400E-560C-06DF-1FD58998AFF8}"/>
              </a:ext>
            </a:extLst>
          </p:cNvPr>
          <p:cNvSpPr txBox="1"/>
          <p:nvPr/>
        </p:nvSpPr>
        <p:spPr>
          <a:xfrm>
            <a:off x="449989" y="5026165"/>
            <a:ext cx="10463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两块阴影部分周长的和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0" name="yt_shape_12250"/>
          <p:cNvSpPr txBox="1"/>
          <p:nvPr/>
        </p:nvSpPr>
        <p:spPr>
          <a:xfrm>
            <a:off x="540000" y="900000"/>
            <a:ext cx="356507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整式的规律探究</a:t>
            </a:r>
          </a:p>
        </p:txBody>
      </p:sp>
      <p:sp>
        <p:nvSpPr>
          <p:cNvPr id="12251" name="yt_shape_12251"/>
          <p:cNvSpPr txBox="1"/>
          <p:nvPr/>
        </p:nvSpPr>
        <p:spPr>
          <a:xfrm>
            <a:off x="540119" y="139956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德阳市中考改编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点燃我的梦想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数学皆有可能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数学创新设计活动中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833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智多星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小强设计了一个数学探究活动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对依次排列的两个整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1227"/>
              </a:rPr>
              <a:t>按如下规律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252" name="yt_shape_12252"/>
          <p:cNvSpPr txBox="1"/>
          <p:nvPr/>
        </p:nvSpPr>
        <p:spPr>
          <a:xfrm>
            <a:off x="540000" y="2822652"/>
            <a:ext cx="56008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次操作后得到整式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串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53" name="yt_shape_12253"/>
          <p:cNvSpPr txBox="1"/>
          <p:nvPr/>
        </p:nvSpPr>
        <p:spPr>
          <a:xfrm>
            <a:off x="540000" y="3301955"/>
            <a:ext cx="65354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次操作后得到整式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串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54" name="yt_shape_12254"/>
          <p:cNvSpPr txBox="1"/>
          <p:nvPr/>
        </p:nvSpPr>
        <p:spPr>
          <a:xfrm>
            <a:off x="540000" y="3781258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次操作后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……</a:t>
            </a:r>
          </a:p>
        </p:txBody>
      </p:sp>
      <p:sp>
        <p:nvSpPr>
          <p:cNvPr id="12255" name="yt_shape_12255"/>
          <p:cNvSpPr txBox="1"/>
          <p:nvPr/>
        </p:nvSpPr>
        <p:spPr>
          <a:xfrm>
            <a:off x="540119" y="426056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其操作规则为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每次操作增加的项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f02e5"/>
              </a:rPr>
              <a:t>都是用上一次操作得到的最末项减去其前一项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小强将这个活动命名为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回头差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56" name="yt_shape_12256"/>
          <p:cNvSpPr txBox="1"/>
          <p:nvPr/>
        </p:nvSpPr>
        <p:spPr>
          <a:xfrm>
            <a:off x="540000" y="5203516"/>
            <a:ext cx="9763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回头差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次操作后得到的整式串各项之和是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7" name="yt_table_122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71873"/>
              </p:ext>
            </p:extLst>
          </p:nvPr>
        </p:nvGraphicFramePr>
        <p:xfrm>
          <a:off x="540056" y="5682819"/>
          <a:ext cx="4286568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3" name="yt_shape_1723550508798">
            <a:extLst>
              <a:ext uri="{FF2B5EF4-FFF2-40B4-BE49-F238E27FC236}">
                <a16:creationId xmlns:a16="http://schemas.microsoft.com/office/drawing/2014/main" id="{0A204D0A-8AE6-CF0D-0664-939E31287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E8C17D-DCC4-F3D8-481D-B4E7E973025C}"/>
              </a:ext>
            </a:extLst>
          </p:cNvPr>
          <p:cNvSpPr txBox="1"/>
          <p:nvPr/>
        </p:nvSpPr>
        <p:spPr>
          <a:xfrm>
            <a:off x="9289189" y="51567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9" name="yt_shape_1225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则按此规律排列的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6899,isEnd"/>
              </a:rPr>
              <a:t>n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260" name="yt_shape_12260"/>
          <p:cNvSpPr txBox="1"/>
          <p:nvPr/>
        </p:nvSpPr>
        <p:spPr>
          <a:xfrm>
            <a:off x="540119" y="185943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烷烃是一类由碳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氢元素组成的有机化合物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c60d,isEnd"/>
              </a:rPr>
              <a:t>在生产生活中可作为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燃料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润滑剂等原料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也可用于动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植物的养护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2fae,isEnd"/>
              </a:rPr>
              <a:t>通常用碳原子的个数命名为甲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、…、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癸烷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当碳原子数目超过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个时即用汉文数字表示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df25,isEnd"/>
              </a:rPr>
              <a:t>如十一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十二烷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甲烷的化学式为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乙烷的化学式为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ad4f,isEnd"/>
              </a:rPr>
              <a:t>丙烷的化学式为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其分子结构模型如图所示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十二烷的化学式为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61" name="yt_image_122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516" y="4365104"/>
            <a:ext cx="4980967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E22C4E-40DB-D7AC-2CC9-094C90E26010}"/>
              </a:ext>
            </a:extLst>
          </p:cNvPr>
          <p:cNvSpPr txBox="1"/>
          <p:nvPr/>
        </p:nvSpPr>
        <p:spPr>
          <a:xfrm>
            <a:off x="2278908" y="1328682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5744CE-7D39-DAF3-8F7D-51BFED3D3E21}"/>
              </a:ext>
            </a:extLst>
          </p:cNvPr>
          <p:cNvSpPr txBox="1"/>
          <p:nvPr/>
        </p:nvSpPr>
        <p:spPr>
          <a:xfrm>
            <a:off x="9916371" y="3665369"/>
            <a:ext cx="1315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263" name="yt_shape_12263"/>
              <p:cNvSpPr txBox="1"/>
              <p:nvPr/>
            </p:nvSpPr>
            <p:spPr>
              <a:xfrm>
                <a:off x="540119" y="5316234"/>
                <a:ext cx="11492915" cy="11736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北海市中考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对于两个非零有理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定义一种新的运算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0516,isEnd"/>
                  </a:rPr>
                  <a:t>.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263" name="yt_shape_122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16234"/>
                <a:ext cx="11492915" cy="1173655"/>
              </a:xfrm>
              <a:prstGeom prst="rect">
                <a:avLst/>
              </a:prstGeom>
              <a:blipFill>
                <a:blip r:embed="rId3"/>
                <a:stretch>
                  <a:fillRect l="-1645" b="-1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23B8091-A6C5-4F13-7B45-38D42F3BE10E}"/>
              </a:ext>
            </a:extLst>
          </p:cNvPr>
          <p:cNvSpPr txBox="1"/>
          <p:nvPr/>
        </p:nvSpPr>
        <p:spPr>
          <a:xfrm>
            <a:off x="5784108" y="600736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6" name="yt_shape_12266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65" name="yt_image_1226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68" name="yt_shape_12268"/>
              <p:cNvSpPr txBox="1"/>
              <p:nvPr/>
            </p:nvSpPr>
            <p:spPr>
              <a:xfrm>
                <a:off x="540119" y="1591869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8ab2"/>
                  </a:rPr>
                  <a:t>其中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是代数式的有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268" name="yt_shape_12268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111999" cy="1110112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70" name="yt_table_122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034519"/>
              </p:ext>
            </p:extLst>
          </p:nvPr>
        </p:nvGraphicFramePr>
        <p:xfrm>
          <a:off x="540056" y="275276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72" name="yt_shape_12272"/>
              <p:cNvSpPr txBox="1"/>
              <p:nvPr/>
            </p:nvSpPr>
            <p:spPr>
              <a:xfrm>
                <a:off x="540120" y="327894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b577,isEnd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272" name="yt_shape_12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78940"/>
                <a:ext cx="11492915" cy="1106521"/>
              </a:xfrm>
              <a:prstGeom prst="rect">
                <a:avLst/>
              </a:prstGeom>
              <a:blipFill>
                <a:blip r:embed="rId4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C48D38-C3A7-7F3C-E557-FEADDDBE4C18}"/>
              </a:ext>
            </a:extLst>
          </p:cNvPr>
          <p:cNvSpPr txBox="1"/>
          <p:nvPr/>
        </p:nvSpPr>
        <p:spPr>
          <a:xfrm>
            <a:off x="2888508" y="22200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13B1FF-DF6A-04EA-22B4-22A463B5F6D8}"/>
              </a:ext>
            </a:extLst>
          </p:cNvPr>
          <p:cNvSpPr txBox="1"/>
          <p:nvPr/>
        </p:nvSpPr>
        <p:spPr>
          <a:xfrm>
            <a:off x="1916959" y="3903583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5" name="yt_shape_12275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74" name="yt_image_1227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7" name="yt_shape_12277"/>
          <p:cNvSpPr txBox="1"/>
          <p:nvPr/>
        </p:nvSpPr>
        <p:spPr>
          <a:xfrm>
            <a:off x="540000" y="1541081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如图数表是由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开始的连续自然数组成的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观察规律并完成各题的解答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278" name="yt_table_12278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710173"/>
              </p:ext>
            </p:extLst>
          </p:nvPr>
        </p:nvGraphicFramePr>
        <p:xfrm>
          <a:off x="540000" y="1980784"/>
          <a:ext cx="11111995" cy="34564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004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280" name="yt_shape_12280"/>
          <p:cNvSpPr txBox="1"/>
          <p:nvPr/>
        </p:nvSpPr>
        <p:spPr>
          <a:xfrm>
            <a:off x="540000" y="526207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行的最后一个数是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3B2E48-1881-D8DE-0126-1549556AAFA3}"/>
              </a:ext>
            </a:extLst>
          </p:cNvPr>
          <p:cNvSpPr txBox="1"/>
          <p:nvPr/>
        </p:nvSpPr>
        <p:spPr>
          <a:xfrm>
            <a:off x="4412389" y="52152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281" name="yt_shape_12281"/>
          <p:cNvSpPr txBox="1"/>
          <p:nvPr/>
        </p:nvSpPr>
        <p:spPr>
          <a:xfrm>
            <a:off x="540119" y="57607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行的第一个数是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4da7,isEnd"/>
              </a:rPr>
              <a:t>行共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行各数之和是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F9B79B-F7EB-C2FE-5A11-6E66933213A3}"/>
              </a:ext>
            </a:extLst>
          </p:cNvPr>
          <p:cNvSpPr txBox="1"/>
          <p:nvPr/>
        </p:nvSpPr>
        <p:spPr>
          <a:xfrm>
            <a:off x="7241432" y="5668212"/>
            <a:ext cx="190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B0CB1-112B-F1C7-CDA3-7DD62F49B648}"/>
              </a:ext>
            </a:extLst>
          </p:cNvPr>
          <p:cNvSpPr txBox="1"/>
          <p:nvPr/>
        </p:nvSpPr>
        <p:spPr>
          <a:xfrm>
            <a:off x="1059708" y="6093296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A736A8-FFFD-453C-927F-BC926E354834}"/>
              </a:ext>
            </a:extLst>
          </p:cNvPr>
          <p:cNvSpPr txBox="1"/>
          <p:nvPr/>
        </p:nvSpPr>
        <p:spPr>
          <a:xfrm>
            <a:off x="6431808" y="6079369"/>
            <a:ext cx="387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1427</Words>
  <Application>Microsoft Office PowerPoint</Application>
  <PresentationFormat>宽屏</PresentationFormat>
  <Paragraphs>131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