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1" r:id="rId5"/>
    <p:sldId id="377" r:id="rId6"/>
    <p:sldId id="379" r:id="rId7"/>
    <p:sldId id="380" r:id="rId8"/>
    <p:sldId id="381" r:id="rId9"/>
    <p:sldId id="385" r:id="rId10"/>
    <p:sldId id="386" r:id="rId11"/>
    <p:sldId id="387" r:id="rId12"/>
    <p:sldId id="390" r:id="rId13"/>
    <p:sldId id="388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4" name="yt_shape_10504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503" name="yt_image_10503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06" name="yt_shape_10506"/>
          <p:cNvSpPr txBox="1"/>
          <p:nvPr/>
        </p:nvSpPr>
        <p:spPr>
          <a:xfrm>
            <a:off x="540119" y="1597583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数轴上不同的两个点表示的数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的点表示的数总比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edd6,isEnd"/>
              </a:rPr>
              <a:t>的点表示的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有理数比较大小的规定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两个负数比较大小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绝对值大的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A6E300C-D670-8CB1-AFFD-8BC88DBA0492}"/>
              </a:ext>
            </a:extLst>
          </p:cNvPr>
          <p:cNvSpPr txBox="1"/>
          <p:nvPr/>
        </p:nvSpPr>
        <p:spPr>
          <a:xfrm>
            <a:off x="5403108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419302-7E68-8478-1CEC-EF6DE26673ED}"/>
              </a:ext>
            </a:extLst>
          </p:cNvPr>
          <p:cNvSpPr txBox="1"/>
          <p:nvPr/>
        </p:nvSpPr>
        <p:spPr>
          <a:xfrm>
            <a:off x="9060707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A135410-5735-1BFB-B1E7-95B1820EDC5F}"/>
              </a:ext>
            </a:extLst>
          </p:cNvPr>
          <p:cNvSpPr txBox="1"/>
          <p:nvPr/>
        </p:nvSpPr>
        <p:spPr>
          <a:xfrm>
            <a:off x="2126508" y="297724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大于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5059B6-D24E-83D6-8944-140404A8C55B}"/>
              </a:ext>
            </a:extLst>
          </p:cNvPr>
          <p:cNvSpPr txBox="1"/>
          <p:nvPr/>
        </p:nvSpPr>
        <p:spPr>
          <a:xfrm>
            <a:off x="3955308" y="297724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大于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039D2DA-A7E4-2E41-73FB-CD41F423F109}"/>
              </a:ext>
            </a:extLst>
          </p:cNvPr>
          <p:cNvSpPr txBox="1"/>
          <p:nvPr/>
        </p:nvSpPr>
        <p:spPr>
          <a:xfrm>
            <a:off x="6698507" y="297724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大于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426BEFC-D916-66BB-4F8E-377E98EFA877}"/>
              </a:ext>
            </a:extLst>
          </p:cNvPr>
          <p:cNvSpPr txBox="1"/>
          <p:nvPr/>
        </p:nvSpPr>
        <p:spPr>
          <a:xfrm>
            <a:off x="5784108" y="3452729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反而小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1" name="yt_shape_10571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21e74"/>
              </a:rPr>
              <a:t>，－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表示的数按从小到大的顺序用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连接起来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574" name="yt_image_10574" title="H_40.1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65277" y="2491102"/>
            <a:ext cx="3886722" cy="509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76" name="yt_shape_10576"/>
          <p:cNvSpPr txBox="1"/>
          <p:nvPr/>
        </p:nvSpPr>
        <p:spPr>
          <a:xfrm>
            <a:off x="540119" y="305155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若将原点改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所对应的数分别为多少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6481e"/>
              </a:rPr>
              <a:t>将这些数按从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小到大的顺序用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连接起来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43BE961-005C-AEFE-E1D2-89F3A1FEC845}"/>
              </a:ext>
            </a:extLst>
          </p:cNvPr>
          <p:cNvSpPr txBox="1"/>
          <p:nvPr/>
        </p:nvSpPr>
        <p:spPr>
          <a:xfrm>
            <a:off x="450108" y="2279658"/>
            <a:ext cx="444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D43281D-2328-EA1E-6B3E-F84C434E2625}"/>
              </a:ext>
            </a:extLst>
          </p:cNvPr>
          <p:cNvSpPr txBox="1"/>
          <p:nvPr/>
        </p:nvSpPr>
        <p:spPr>
          <a:xfrm>
            <a:off x="450108" y="3955725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B3BBAE8-42B4-7C11-EB1A-6250A1C2D275}"/>
              </a:ext>
            </a:extLst>
          </p:cNvPr>
          <p:cNvSpPr txBox="1"/>
          <p:nvPr/>
        </p:nvSpPr>
        <p:spPr>
          <a:xfrm>
            <a:off x="450108" y="4431213"/>
            <a:ext cx="3075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0" name="yt_shape_10580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改变原点位置后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所表示的数的大小顺序改变了吗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4cb2"/>
              </a:rPr>
              <a:t>这说明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了数轴的什么性质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没有改变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说明数轴上的点表示的数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右边的数总比左边的数大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582" name="yt_image_10582" title="H_40.1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11824" y="1800734"/>
            <a:ext cx="3886722" cy="509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C4FD66C-A0A9-6772-0989-E29137881955}"/>
              </a:ext>
            </a:extLst>
          </p:cNvPr>
          <p:cNvSpPr txBox="1"/>
          <p:nvPr/>
        </p:nvSpPr>
        <p:spPr>
          <a:xfrm>
            <a:off x="450108" y="2420888"/>
            <a:ext cx="10238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没有改变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说明数轴上的点表示的数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右边的数总比左边的数大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5" name="yt_shape_10585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584" name="yt_image_10584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87" name="yt_shape_10587"/>
          <p:cNvSpPr txBox="1"/>
          <p:nvPr/>
        </p:nvSpPr>
        <p:spPr>
          <a:xfrm>
            <a:off x="540120" y="1597583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【注重阅读理解】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高斯符号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首次出现是在数学家高斯的数学著作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553a,isEnd"/>
              </a:rPr>
              <a:t>算术研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一书中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对于任意有理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通常用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表示不超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的最大整数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8dd4,isEnd"/>
              </a:rPr>
              <a:t>.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给出如下结论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f764,isEnd"/>
              </a:rPr>
              <a:t>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上结论中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你认为正确的有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9CF37C1-8AF2-AAF7-F5C9-6654E52E50EC}"/>
              </a:ext>
            </a:extLst>
          </p:cNvPr>
          <p:cNvSpPr txBox="1"/>
          <p:nvPr/>
        </p:nvSpPr>
        <p:spPr>
          <a:xfrm>
            <a:off x="4412509" y="2977241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1" name="yt_shape_10511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510" name="yt_image_10510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13" name="yt_shape_10513"/>
          <p:cNvSpPr txBox="1"/>
          <p:nvPr/>
        </p:nvSpPr>
        <p:spPr>
          <a:xfrm>
            <a:off x="540000" y="1603297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利用数轴比较有理数的大小</a:t>
            </a:r>
          </a:p>
        </p:txBody>
      </p:sp>
      <p:sp>
        <p:nvSpPr>
          <p:cNvPr id="10514" name="yt_shape_10514"/>
          <p:cNvSpPr txBox="1"/>
          <p:nvPr/>
        </p:nvSpPr>
        <p:spPr>
          <a:xfrm>
            <a:off x="540000" y="2102862"/>
            <a:ext cx="53989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16" name="yt_table_1051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4875187"/>
              </p:ext>
            </p:extLst>
          </p:nvPr>
        </p:nvGraphicFramePr>
        <p:xfrm>
          <a:off x="540056" y="2582165"/>
          <a:ext cx="4694556" cy="950976"/>
        </p:xfrm>
        <a:graphic>
          <a:graphicData uri="http://schemas.openxmlformats.org/drawingml/2006/table">
            <a:tbl>
              <a:tblPr/>
              <a:tblGrid>
                <a:gridCol w="2737168">
                  <a:extLst>
                    <a:ext uri="{9D8B030D-6E8A-4147-A177-3AD203B41FA5}">
                      <a16:colId xmlns:a16="http://schemas.microsoft.com/office/drawing/2014/main" val="10099"/>
                    </a:ext>
                  </a:extLst>
                </a:gridCol>
                <a:gridCol w="1957388">
                  <a:extLst>
                    <a:ext uri="{9D8B030D-6E8A-4147-A177-3AD203B41FA5}">
                      <a16:colId xmlns:a16="http://schemas.microsoft.com/office/drawing/2014/main" val="101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9"/>
                  </a:ext>
                </a:extLst>
              </a:tr>
            </a:tbl>
          </a:graphicData>
        </a:graphic>
      </p:graphicFrame>
      <p:pic>
        <p:nvPicPr>
          <p:cNvPr id="10515" name="yt_image_10515_skip" title="H_17.64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72264" y="2742837"/>
            <a:ext cx="2573658" cy="224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518" name="yt_shape_10518"/>
              <p:cNvSpPr txBox="1"/>
              <p:nvPr/>
            </p:nvSpPr>
            <p:spPr>
              <a:xfrm>
                <a:off x="540119" y="3583719"/>
                <a:ext cx="11492915" cy="10910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将有理数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在数轴上表示出来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0_b49c1"/>
                  </a:rPr>
                  <a:t>并按从小到大的顺序排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把它们连接起来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0518" name="yt_shape_10518" descr="{&quot;rangeId&quot;:5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583719"/>
                <a:ext cx="11111999" cy="1091068"/>
              </a:xfrm>
              <a:prstGeom prst="rect">
                <a:avLst/>
              </a:prstGeom>
              <a:blipFill>
                <a:blip r:embed="rId4"/>
                <a:stretch>
                  <a:fillRect l="-1701" b="-156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20" name="yt_shape_10520"/>
              <p:cNvSpPr txBox="1"/>
              <p:nvPr/>
            </p:nvSpPr>
            <p:spPr>
              <a:xfrm>
                <a:off x="540000" y="4725575"/>
                <a:ext cx="5847755" cy="11199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数轴表示略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按从小到大的顺序排列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0520" name="yt_shape_10520" descr="{&quot;rangeId&quot;: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25575"/>
                <a:ext cx="5847755" cy="1119987"/>
              </a:xfrm>
              <a:prstGeom prst="rect">
                <a:avLst/>
              </a:prstGeom>
              <a:blipFill>
                <a:blip r:embed="rId5"/>
                <a:stretch>
                  <a:fillRect l="-3233" t="-4348" r="-2190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50142562">
            <a:extLst>
              <a:ext uri="{FF2B5EF4-FFF2-40B4-BE49-F238E27FC236}">
                <a16:creationId xmlns:a16="http://schemas.microsoft.com/office/drawing/2014/main" id="{52519240-0C61-0B89-5EDC-94E349329FC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76DF85B-CBD0-E81F-84E3-5CC1B88D537F}"/>
              </a:ext>
            </a:extLst>
          </p:cNvPr>
          <p:cNvSpPr txBox="1"/>
          <p:nvPr/>
        </p:nvSpPr>
        <p:spPr>
          <a:xfrm>
            <a:off x="49838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2F48BE6-E493-C81B-2E3A-A1F45F874356}"/>
              </a:ext>
            </a:extLst>
          </p:cNvPr>
          <p:cNvSpPr txBox="1"/>
          <p:nvPr/>
        </p:nvSpPr>
        <p:spPr>
          <a:xfrm>
            <a:off x="449989" y="4678769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数轴表示略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按从小到大的顺序排列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DC76355-1DCE-F7E1-5433-E44ED52BEDE0}"/>
                  </a:ext>
                </a:extLst>
              </p:cNvPr>
              <p:cNvSpPr txBox="1"/>
              <p:nvPr/>
            </p:nvSpPr>
            <p:spPr>
              <a:xfrm>
                <a:off x="449989" y="5154257"/>
                <a:ext cx="3594798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5" name="文本框 4" descr="{'rangeId': 5, 'mathAnswerShape': 1}">
                <a:extLst>
                  <a:ext uri="{FF2B5EF4-FFF2-40B4-BE49-F238E27FC236}">
                    <a16:creationId xmlns:a16="http://schemas.microsoft.com/office/drawing/2014/main" id="{ADC76355-1DCE-F7E1-5433-E44ED52BED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54257"/>
                <a:ext cx="3594798" cy="727279"/>
              </a:xfrm>
              <a:prstGeom prst="rect">
                <a:avLst/>
              </a:prstGeom>
              <a:blipFill>
                <a:blip r:embed="rId7"/>
                <a:stretch>
                  <a:fillRect l="-2712" r="-2542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2" name="yt_shape_10522"/>
          <p:cNvSpPr txBox="1"/>
          <p:nvPr/>
        </p:nvSpPr>
        <p:spPr>
          <a:xfrm>
            <a:off x="540000" y="900000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运用法则比较有理数的大小</a:t>
            </a:r>
          </a:p>
        </p:txBody>
      </p:sp>
      <p:sp>
        <p:nvSpPr>
          <p:cNvPr id="10523" name="yt_shape_10523"/>
          <p:cNvSpPr txBox="1"/>
          <p:nvPr/>
        </p:nvSpPr>
        <p:spPr>
          <a:xfrm>
            <a:off x="540000" y="1399565"/>
            <a:ext cx="98408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安徽省中考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这四个数中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最大的数是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24" name="yt_table_1052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4335826"/>
              </p:ext>
            </p:extLst>
          </p:nvPr>
        </p:nvGraphicFramePr>
        <p:xfrm>
          <a:off x="540056" y="1878868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0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0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03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0"/>
                  </a:ext>
                </a:extLst>
              </a:tr>
            </a:tbl>
          </a:graphicData>
        </a:graphic>
      </p:graphicFrame>
      <p:sp>
        <p:nvSpPr>
          <p:cNvPr id="10526" name="yt_shape_10526"/>
          <p:cNvSpPr txBox="1"/>
          <p:nvPr/>
        </p:nvSpPr>
        <p:spPr>
          <a:xfrm>
            <a:off x="540000" y="2405039"/>
            <a:ext cx="67630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在下列四个数中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27" name="yt_table_1052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6123102"/>
              </p:ext>
            </p:extLst>
          </p:nvPr>
        </p:nvGraphicFramePr>
        <p:xfrm>
          <a:off x="540056" y="2884342"/>
          <a:ext cx="6758623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105"/>
                    </a:ext>
                  </a:extLst>
                </a:gridCol>
                <a:gridCol w="1930400">
                  <a:extLst>
                    <a:ext uri="{9D8B030D-6E8A-4147-A177-3AD203B41FA5}">
                      <a16:colId xmlns:a16="http://schemas.microsoft.com/office/drawing/2014/main" val="101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2022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2022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529" name="yt_shape_10529"/>
              <p:cNvSpPr txBox="1"/>
              <p:nvPr/>
            </p:nvSpPr>
            <p:spPr>
              <a:xfrm>
                <a:off x="540000" y="3885896"/>
                <a:ext cx="6968254" cy="6408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合肥五十中期中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比较大小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529" name="yt_shape_105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85896"/>
                <a:ext cx="6968254" cy="640816"/>
              </a:xfrm>
              <a:prstGeom prst="rect">
                <a:avLst/>
              </a:prstGeom>
              <a:blipFill>
                <a:blip r:embed="rId2"/>
                <a:stretch>
                  <a:fillRect l="-2712" r="-1662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531" name="yt_shape_10531"/>
          <p:cNvSpPr txBox="1"/>
          <p:nvPr/>
        </p:nvSpPr>
        <p:spPr>
          <a:xfrm>
            <a:off x="540000" y="4577500"/>
            <a:ext cx="93102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合肥蜀山区期末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请你写出比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大的负整数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50142641">
            <a:extLst>
              <a:ext uri="{FF2B5EF4-FFF2-40B4-BE49-F238E27FC236}">
                <a16:creationId xmlns:a16="http://schemas.microsoft.com/office/drawing/2014/main" id="{123F6786-37CC-F982-A594-9839129548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522881E-2E0C-FBC1-ACE7-D0985492FE1D}"/>
              </a:ext>
            </a:extLst>
          </p:cNvPr>
          <p:cNvSpPr txBox="1"/>
          <p:nvPr/>
        </p:nvSpPr>
        <p:spPr>
          <a:xfrm>
            <a:off x="93653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80E4690-F77F-87A7-969E-4F287141421D}"/>
              </a:ext>
            </a:extLst>
          </p:cNvPr>
          <p:cNvSpPr txBox="1"/>
          <p:nvPr/>
        </p:nvSpPr>
        <p:spPr>
          <a:xfrm>
            <a:off x="6317389" y="235823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293B434-0372-44D3-875F-4C749AE7FF6D}"/>
              </a:ext>
            </a:extLst>
          </p:cNvPr>
          <p:cNvSpPr txBox="1"/>
          <p:nvPr/>
        </p:nvSpPr>
        <p:spPr>
          <a:xfrm>
            <a:off x="5931627" y="3839090"/>
            <a:ext cx="789685" cy="7282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BED31EE-E856-C8A4-E1D2-D37C0708D619}"/>
              </a:ext>
            </a:extLst>
          </p:cNvPr>
          <p:cNvSpPr txBox="1"/>
          <p:nvPr/>
        </p:nvSpPr>
        <p:spPr>
          <a:xfrm>
            <a:off x="7993789" y="4530694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533" name="yt_shape_10533"/>
              <p:cNvSpPr txBox="1"/>
              <p:nvPr/>
            </p:nvSpPr>
            <p:spPr>
              <a:xfrm>
                <a:off x="540000" y="1507750"/>
                <a:ext cx="6280565" cy="48735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）＞｜－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，｜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）＞－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533" name="yt_shape_105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07750"/>
                <a:ext cx="6280565" cy="4873578"/>
              </a:xfrm>
              <a:prstGeom prst="rect">
                <a:avLst/>
              </a:prstGeom>
              <a:blipFill>
                <a:blip r:embed="rId2"/>
                <a:stretch>
                  <a:fillRect l="-3010" t="-1000" r="-1942" b="-3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89D099D-E21F-1524-80A3-AC76FDECF27E}"/>
              </a:ext>
            </a:extLst>
          </p:cNvPr>
          <p:cNvSpPr txBox="1"/>
          <p:nvPr/>
        </p:nvSpPr>
        <p:spPr>
          <a:xfrm>
            <a:off x="449989" y="1936432"/>
            <a:ext cx="627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832F01-09B2-629D-3F81-3A1A836BD2A1}"/>
              </a:ext>
            </a:extLst>
          </p:cNvPr>
          <p:cNvSpPr txBox="1"/>
          <p:nvPr/>
        </p:nvSpPr>
        <p:spPr>
          <a:xfrm>
            <a:off x="449989" y="2411920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）＞｜－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9D13DA9-4147-99EA-AE46-F9F31432BBAD}"/>
                  </a:ext>
                </a:extLst>
              </p:cNvPr>
              <p:cNvSpPr txBox="1"/>
              <p:nvPr/>
            </p:nvSpPr>
            <p:spPr>
              <a:xfrm>
                <a:off x="449989" y="3562286"/>
                <a:ext cx="639991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，｜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且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9D13DA9-4147-99EA-AE46-F9F31432BB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62286"/>
                <a:ext cx="6399911" cy="768490"/>
              </a:xfrm>
              <a:prstGeom prst="rect">
                <a:avLst/>
              </a:prstGeom>
              <a:blipFill>
                <a:blip r:embed="rId3"/>
                <a:stretch>
                  <a:fillRect l="-1524" r="-142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CD4ED53-31F3-D390-54B4-8F719DD3211F}"/>
                  </a:ext>
                </a:extLst>
              </p:cNvPr>
              <p:cNvSpPr txBox="1"/>
              <p:nvPr/>
            </p:nvSpPr>
            <p:spPr>
              <a:xfrm>
                <a:off x="449989" y="4237165"/>
                <a:ext cx="199936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CD4ED53-31F3-D390-54B4-8F719DD321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37165"/>
                <a:ext cx="1999361" cy="768490"/>
              </a:xfrm>
              <a:prstGeom prst="rect">
                <a:avLst/>
              </a:prstGeom>
              <a:blipFill>
                <a:blip r:embed="rId4"/>
                <a:stretch>
                  <a:fillRect l="-4878" r="-4573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2D244520-4CFE-7B46-45AF-D8FF43CC63AD}"/>
              </a:ext>
            </a:extLst>
          </p:cNvPr>
          <p:cNvSpPr txBox="1"/>
          <p:nvPr/>
        </p:nvSpPr>
        <p:spPr>
          <a:xfrm>
            <a:off x="449989" y="5387530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A4EC492-DAC4-0643-0E1C-674881D57CF9}"/>
              </a:ext>
            </a:extLst>
          </p:cNvPr>
          <p:cNvSpPr txBox="1"/>
          <p:nvPr/>
        </p:nvSpPr>
        <p:spPr>
          <a:xfrm>
            <a:off x="449989" y="5863018"/>
            <a:ext cx="2770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532" name="yt_shape_10532"/>
          <p:cNvSpPr txBox="1"/>
          <p:nvPr/>
        </p:nvSpPr>
        <p:spPr>
          <a:xfrm>
            <a:off x="540000" y="980728"/>
            <a:ext cx="377026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比较下列各组数的大小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1" name="yt_shape_10541"/>
          <p:cNvSpPr txBox="1"/>
          <p:nvPr/>
        </p:nvSpPr>
        <p:spPr>
          <a:xfrm>
            <a:off x="540000" y="900000"/>
            <a:ext cx="9848850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误认为绝对值小于某正数的所有整数只有非负数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从而漏解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29314D5-B7B4-BECD-0D39-9E23FE70FD9F}"/>
              </a:ext>
            </a:extLst>
          </p:cNvPr>
          <p:cNvSpPr txBox="1"/>
          <p:nvPr/>
        </p:nvSpPr>
        <p:spPr>
          <a:xfrm>
            <a:off x="449989" y="853194"/>
            <a:ext cx="99336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【易错点】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误认为绝对值小于某正数的所有整数只有非负数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从而漏解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2" name="yt_shape_10542"/>
          <p:cNvSpPr txBox="1"/>
          <p:nvPr/>
        </p:nvSpPr>
        <p:spPr>
          <a:xfrm>
            <a:off x="540000" y="900000"/>
            <a:ext cx="5847755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写出绝对值小于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的所有整数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写出绝对值小于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的所有整数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55AE7DC-4681-8A08-438F-DB938786C29E}"/>
              </a:ext>
            </a:extLst>
          </p:cNvPr>
          <p:cNvSpPr txBox="1"/>
          <p:nvPr/>
        </p:nvSpPr>
        <p:spPr>
          <a:xfrm>
            <a:off x="449989" y="1328682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E7B31AD-BF16-06DA-EBFF-8B3CF2DD30F4}"/>
              </a:ext>
            </a:extLst>
          </p:cNvPr>
          <p:cNvSpPr txBox="1"/>
          <p:nvPr/>
        </p:nvSpPr>
        <p:spPr>
          <a:xfrm>
            <a:off x="449989" y="2279658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" name="yt_shape_10547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546" name="yt_image_10546" title="H_50.49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49" name="yt_shape_10549"/>
          <p:cNvSpPr txBox="1"/>
          <p:nvPr/>
        </p:nvSpPr>
        <p:spPr>
          <a:xfrm>
            <a:off x="540000" y="1591869"/>
            <a:ext cx="49164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50" name="yt_table_1055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5797476"/>
              </p:ext>
            </p:extLst>
          </p:nvPr>
        </p:nvGraphicFramePr>
        <p:xfrm>
          <a:off x="540056" y="2071172"/>
          <a:ext cx="4216400" cy="1901952"/>
        </p:xfrm>
        <a:graphic>
          <a:graphicData uri="http://schemas.openxmlformats.org/drawingml/2006/table">
            <a:tbl>
              <a:tblPr/>
              <a:tblGrid>
                <a:gridCol w="4216400">
                  <a:extLst>
                    <a:ext uri="{9D8B030D-6E8A-4147-A177-3AD203B41FA5}">
                      <a16:colId xmlns:a16="http://schemas.microsoft.com/office/drawing/2014/main" val="101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最小的正整数是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最大的负整数是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绝对值最小的有理数是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最小的有理数是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6"/>
                  </a:ext>
                </a:extLst>
              </a:tr>
            </a:tbl>
          </a:graphicData>
        </a:graphic>
      </p:graphicFrame>
      <p:sp>
        <p:nvSpPr>
          <p:cNvPr id="10552" name="yt_shape_10552"/>
          <p:cNvSpPr txBox="1"/>
          <p:nvPr/>
        </p:nvSpPr>
        <p:spPr>
          <a:xfrm>
            <a:off x="540120" y="402349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4217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中用数字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替换其中的一个非零数字后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5c471"/>
              </a:rPr>
              <a:t>使所得的数最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则被替换的数字是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53" name="yt_table_1055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5936636"/>
              </p:ext>
            </p:extLst>
          </p:nvPr>
        </p:nvGraphicFramePr>
        <p:xfrm>
          <a:off x="540056" y="4982927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10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0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10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7"/>
                  </a:ext>
                </a:extLst>
              </a:tr>
            </a:tbl>
          </a:graphicData>
        </a:graphic>
      </p:graphicFrame>
      <p:sp>
        <p:nvSpPr>
          <p:cNvPr id="10555" name="yt_shape_10555"/>
          <p:cNvSpPr txBox="1"/>
          <p:nvPr/>
        </p:nvSpPr>
        <p:spPr>
          <a:xfrm>
            <a:off x="540000" y="5509098"/>
            <a:ext cx="981037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4AE5FCB-0B6B-0ACC-7589-178EBAA049E1}"/>
              </a:ext>
            </a:extLst>
          </p:cNvPr>
          <p:cNvSpPr txBox="1"/>
          <p:nvPr/>
        </p:nvSpPr>
        <p:spPr>
          <a:xfrm>
            <a:off x="4488589" y="15450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0D12C4F-8E52-9391-4BB8-957222C7D43F}"/>
              </a:ext>
            </a:extLst>
          </p:cNvPr>
          <p:cNvSpPr txBox="1"/>
          <p:nvPr/>
        </p:nvSpPr>
        <p:spPr>
          <a:xfrm>
            <a:off x="4107709" y="445217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D6D3248-6D1C-61A9-51E1-435CF8B629C6}"/>
              </a:ext>
            </a:extLst>
          </p:cNvPr>
          <p:cNvSpPr txBox="1"/>
          <p:nvPr/>
        </p:nvSpPr>
        <p:spPr>
          <a:xfrm>
            <a:off x="6134636" y="546229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9BD31C5-15BA-7C70-78F2-A370B09616DF}"/>
              </a:ext>
            </a:extLst>
          </p:cNvPr>
          <p:cNvSpPr txBox="1"/>
          <p:nvPr/>
        </p:nvSpPr>
        <p:spPr>
          <a:xfrm>
            <a:off x="7327039" y="593778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A2D1FE9-8DBC-B3FE-F485-22F5F0AB7E65}"/>
              </a:ext>
            </a:extLst>
          </p:cNvPr>
          <p:cNvSpPr txBox="1"/>
          <p:nvPr/>
        </p:nvSpPr>
        <p:spPr>
          <a:xfrm>
            <a:off x="9251089" y="593778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7" name="yt_shape_10557"/>
          <p:cNvSpPr txBox="1"/>
          <p:nvPr/>
        </p:nvSpPr>
        <p:spPr>
          <a:xfrm>
            <a:off x="540000" y="900000"/>
            <a:ext cx="102928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它们在数轴上的对应点的位置如图所示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558" name="yt_image_10558" title="H_21.5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45062" y="1531667"/>
            <a:ext cx="4301874" cy="27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60" name="yt_shape_10560"/>
          <p:cNvSpPr txBox="1"/>
          <p:nvPr/>
        </p:nvSpPr>
        <p:spPr>
          <a:xfrm>
            <a:off x="540119" y="1855571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从小到大的顺序是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从大到小的顺序是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从大到小的顺序是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41549B9-D29B-84F9-04A6-4E74F43D82B1}"/>
              </a:ext>
            </a:extLst>
          </p:cNvPr>
          <p:cNvSpPr txBox="1"/>
          <p:nvPr/>
        </p:nvSpPr>
        <p:spPr>
          <a:xfrm>
            <a:off x="5280871" y="1808765"/>
            <a:ext cx="1219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04FA9D7-E4EE-5493-7162-0B579796C9A0}"/>
              </a:ext>
            </a:extLst>
          </p:cNvPr>
          <p:cNvSpPr txBox="1"/>
          <p:nvPr/>
        </p:nvSpPr>
        <p:spPr>
          <a:xfrm>
            <a:off x="7892307" y="1808765"/>
            <a:ext cx="1237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72CE1AC-60CF-5665-C25C-86198B99FE6C}"/>
              </a:ext>
            </a:extLst>
          </p:cNvPr>
          <p:cNvSpPr txBox="1"/>
          <p:nvPr/>
        </p:nvSpPr>
        <p:spPr>
          <a:xfrm>
            <a:off x="5890471" y="2284253"/>
            <a:ext cx="2324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CBBD118-8085-0A0C-B5BF-60D38BC4C629}"/>
              </a:ext>
            </a:extLst>
          </p:cNvPr>
          <p:cNvSpPr txBox="1"/>
          <p:nvPr/>
        </p:nvSpPr>
        <p:spPr>
          <a:xfrm>
            <a:off x="7062046" y="2759741"/>
            <a:ext cx="3591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038DC22-EF50-065E-B6CE-1921205D7F4A}"/>
              </a:ext>
            </a:extLst>
          </p:cNvPr>
          <p:cNvSpPr txBox="1"/>
          <p:nvPr/>
        </p:nvSpPr>
        <p:spPr>
          <a:xfrm>
            <a:off x="8281246" y="3235229"/>
            <a:ext cx="3496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｜＞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｜＞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c00cf"/>
              </a:rPr>
              <a:t>｜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8104537-6A62-04C8-F15F-29F539316FD6}"/>
              </a:ext>
            </a:extLst>
          </p:cNvPr>
          <p:cNvSpPr txBox="1"/>
          <p:nvPr/>
        </p:nvSpPr>
        <p:spPr>
          <a:xfrm>
            <a:off x="450108" y="3710717"/>
            <a:ext cx="1646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4" name="yt_shape_10564"/>
          <p:cNvSpPr txBox="1"/>
          <p:nvPr/>
        </p:nvSpPr>
        <p:spPr>
          <a:xfrm>
            <a:off x="540000" y="900000"/>
            <a:ext cx="103874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浙江省中考改编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下表记录了我国几个城市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年一月份的平均气温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0565" name="yt_table_10565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9089434"/>
              </p:ext>
            </p:extLst>
          </p:nvPr>
        </p:nvGraphicFramePr>
        <p:xfrm>
          <a:off x="540000" y="1531667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4697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05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05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697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北京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合肥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广州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哈尔滨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南京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567" name="yt_shape_10567"/>
          <p:cNvSpPr txBox="1"/>
          <p:nvPr/>
        </p:nvSpPr>
        <p:spPr>
          <a:xfrm>
            <a:off x="540119" y="2935273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将各个城市的平均气温从低到高排列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这几个城市按从北到南排列的顺序为哈尔滨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北京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南京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广州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a878"/>
              </a:rPr>
              <a:t>请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与平均气温相比较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指出地理位置与气温的关系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地理位置与气温的关系为越往南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平均气温越高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8B0E763-E8BE-E887-DEDB-95C1AE088CFE}"/>
              </a:ext>
            </a:extLst>
          </p:cNvPr>
          <p:cNvSpPr txBox="1"/>
          <p:nvPr/>
        </p:nvSpPr>
        <p:spPr>
          <a:xfrm>
            <a:off x="450108" y="3363956"/>
            <a:ext cx="7687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BE7F0AC-9E79-F285-BC57-D78DA087A42F}"/>
              </a:ext>
            </a:extLst>
          </p:cNvPr>
          <p:cNvSpPr txBox="1"/>
          <p:nvPr/>
        </p:nvSpPr>
        <p:spPr>
          <a:xfrm>
            <a:off x="450108" y="4790419"/>
            <a:ext cx="8104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地理位置与气温的关系为越往南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平均气温越高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1551</Words>
  <Application>Microsoft Office PowerPoint</Application>
  <PresentationFormat>宽屏</PresentationFormat>
  <Paragraphs>131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2024-08-13T11:53:27Z</dcterms:created>
  <dcterms:modified xsi:type="dcterms:W3CDTF">2024-08-14T10:13:49Z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