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2" r:id="rId6"/>
    <p:sldId id="376" r:id="rId7"/>
    <p:sldId id="378" r:id="rId8"/>
    <p:sldId id="379" r:id="rId9"/>
    <p:sldId id="380" r:id="rId10"/>
    <p:sldId id="383" r:id="rId11"/>
    <p:sldId id="384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8" name="yt_shape_1019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97" name="yt_image_1019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0" name="yt_shape_10200"/>
          <p:cNvSpPr txBox="1"/>
          <p:nvPr/>
        </p:nvSpPr>
        <p:spPr>
          <a:xfrm>
            <a:off x="540000" y="1597583"/>
            <a:ext cx="91563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规定了原点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正方向和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的直线叫作数轴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任意一个有理数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都可以用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上的一个点来表示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FF5ACD-9FEE-38EF-34DA-FF729FBFD749}"/>
              </a:ext>
            </a:extLst>
          </p:cNvPr>
          <p:cNvSpPr txBox="1"/>
          <p:nvPr/>
        </p:nvSpPr>
        <p:spPr>
          <a:xfrm>
            <a:off x="4183789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0B7CD1-B600-1F0E-EA84-54F2FD36894A}"/>
              </a:ext>
            </a:extLst>
          </p:cNvPr>
          <p:cNvSpPr txBox="1"/>
          <p:nvPr/>
        </p:nvSpPr>
        <p:spPr>
          <a:xfrm>
            <a:off x="6012589" y="20262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yt_shape_10248"/>
          <p:cNvSpPr txBox="1"/>
          <p:nvPr/>
        </p:nvSpPr>
        <p:spPr>
          <a:xfrm>
            <a:off x="540000" y="900000"/>
            <a:ext cx="841576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原点在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51" name="yt_image_10251" title="H_34.3929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8291" y="2560161"/>
            <a:ext cx="4843708" cy="43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4" name="yt_shape_10254"/>
          <p:cNvSpPr txBox="1"/>
          <p:nvPr/>
        </p:nvSpPr>
        <p:spPr>
          <a:xfrm>
            <a:off x="1055440" y="2620866"/>
            <a:ext cx="3534494" cy="2791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50" b="0" i="0" u="none" spc="271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253" name="yt_image_10253" title="H_20.0033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440" y="2712856"/>
            <a:ext cx="3497995" cy="25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6" name="yt_shape_10256"/>
          <p:cNvSpPr txBox="1"/>
          <p:nvPr/>
        </p:nvSpPr>
        <p:spPr>
          <a:xfrm>
            <a:off x="540000" y="3474563"/>
            <a:ext cx="107353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FA3511-9E90-2BFB-B598-4255DFAAAA40}"/>
              </a:ext>
            </a:extLst>
          </p:cNvPr>
          <p:cNvSpPr txBox="1"/>
          <p:nvPr/>
        </p:nvSpPr>
        <p:spPr>
          <a:xfrm>
            <a:off x="449989" y="1804170"/>
            <a:ext cx="8514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个单位长度处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3934EC-89E4-CACA-3426-92386FE03C04}"/>
              </a:ext>
            </a:extLst>
          </p:cNvPr>
          <p:cNvSpPr txBox="1"/>
          <p:nvPr/>
        </p:nvSpPr>
        <p:spPr>
          <a:xfrm>
            <a:off x="449989" y="3903245"/>
            <a:ext cx="3051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6ABF62-CBB9-45CC-732A-5955121A93A0}"/>
              </a:ext>
            </a:extLst>
          </p:cNvPr>
          <p:cNvSpPr txBox="1"/>
          <p:nvPr/>
        </p:nvSpPr>
        <p:spPr>
          <a:xfrm>
            <a:off x="449989" y="4854221"/>
            <a:ext cx="352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4" name="yt_shape_1026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淮北市濉溪县期末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一辆货车从超市出发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到达小华家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2980"/>
              </a:rPr>
              <a:t>继续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到达小颖家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然后向西走了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到达小明家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最后回到超市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以超市为原点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以向东的方向为正方向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0d53"/>
              </a:rPr>
              <a:t>请画出数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并在数轴上表示出小明家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小华家和小颖家的位置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267" name="yt_image_10267" title="H_100.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1931" y="2954754"/>
            <a:ext cx="4700068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0" name="yt_shape_10270"/>
          <p:cNvSpPr txBox="1"/>
          <p:nvPr/>
        </p:nvSpPr>
        <p:spPr>
          <a:xfrm>
            <a:off x="540000" y="4435498"/>
            <a:ext cx="4513159" cy="5402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00" b="0" i="0" u="none" spc="-30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00" b="0" i="0" u="none" spc="34443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269" name="yt_image_10269" title="H_47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356992"/>
            <a:ext cx="4468537" cy="5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1D34AC-51FC-3E67-91A2-61D35DE40B87}"/>
              </a:ext>
            </a:extLst>
          </p:cNvPr>
          <p:cNvSpPr txBox="1"/>
          <p:nvPr/>
        </p:nvSpPr>
        <p:spPr>
          <a:xfrm>
            <a:off x="450108" y="2755146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72" name="yt_shape_10272"/>
          <p:cNvSpPr txBox="1"/>
          <p:nvPr/>
        </p:nvSpPr>
        <p:spPr>
          <a:xfrm>
            <a:off x="540000" y="4238136"/>
            <a:ext cx="53171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货车一共行驶了多少千米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8AF5FC-D025-9D79-2E9D-731FA774F8C6}"/>
              </a:ext>
            </a:extLst>
          </p:cNvPr>
          <p:cNvSpPr txBox="1"/>
          <p:nvPr/>
        </p:nvSpPr>
        <p:spPr>
          <a:xfrm>
            <a:off x="449989" y="4666818"/>
            <a:ext cx="544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2F961-A319-7AA2-E243-13B755FF3118}"/>
              </a:ext>
            </a:extLst>
          </p:cNvPr>
          <p:cNvSpPr txBox="1"/>
          <p:nvPr/>
        </p:nvSpPr>
        <p:spPr>
          <a:xfrm>
            <a:off x="449989" y="5215273"/>
            <a:ext cx="376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货车一共行驶了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8" name="yt_shape_1027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77" name="yt_image_1027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0" name="yt_shape_10280"/>
          <p:cNvSpPr txBox="1"/>
          <p:nvPr/>
        </p:nvSpPr>
        <p:spPr>
          <a:xfrm>
            <a:off x="540119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贵港港南二中期中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已知在纸面上有一数轴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dc36,isEnd"/>
              </a:rPr>
              <a:t>的点与表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283" name="yt_image_10283" title="H_21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9495" y="2728347"/>
            <a:ext cx="3502504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5" name="yt_shape_10285"/>
          <p:cNvSpPr txBox="1"/>
          <p:nvPr/>
        </p:nvSpPr>
        <p:spPr>
          <a:xfrm>
            <a:off x="540119" y="306896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回答以下问题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0206,isEnd"/>
              </a:rPr>
              <a:t>两点经折叠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后重合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两点表示的数分别是多少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E0A770-3A13-E6F8-1599-6134EEB535B1}"/>
              </a:ext>
            </a:extLst>
          </p:cNvPr>
          <p:cNvSpPr txBox="1"/>
          <p:nvPr/>
        </p:nvSpPr>
        <p:spPr>
          <a:xfrm>
            <a:off x="1059708" y="25017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4A9C01-903B-C8EB-2AA0-34866C38A68B}"/>
              </a:ext>
            </a:extLst>
          </p:cNvPr>
          <p:cNvSpPr txBox="1"/>
          <p:nvPr/>
        </p:nvSpPr>
        <p:spPr>
          <a:xfrm>
            <a:off x="3345708" y="349764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B1E5F8-5500-D86E-E1F5-74DA94905223}"/>
              </a:ext>
            </a:extLst>
          </p:cNvPr>
          <p:cNvSpPr txBox="1"/>
          <p:nvPr/>
        </p:nvSpPr>
        <p:spPr>
          <a:xfrm>
            <a:off x="450108" y="4941168"/>
            <a:ext cx="111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因为数轴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67e1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且折叠</a:t>
            </a:r>
            <a:r>
              <a:rPr lang="zh-CN" altLang="zh-CN" sz="2400" spc="375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后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zh-CN" altLang="zh-CN" sz="2400" spc="375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两点重合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4CFCB6-CB64-FD87-C5B7-A147DF405822}"/>
              </a:ext>
            </a:extLst>
          </p:cNvPr>
          <p:cNvSpPr txBox="1"/>
          <p:nvPr/>
        </p:nvSpPr>
        <p:spPr>
          <a:xfrm>
            <a:off x="450108" y="5416656"/>
            <a:ext cx="1140653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7dc23"/>
              </a:rPr>
              <a:t>两点到折痕经过的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数轴上的点的距离均为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1012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①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  <a:sym typeface="_⨹_9_069d0"/>
              </a:rPr>
              <a:t>知折痕经过数轴上表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EA52D8-34CD-18B9-6709-95C900120CB5}"/>
              </a:ext>
            </a:extLst>
          </p:cNvPr>
          <p:cNvSpPr txBox="1"/>
          <p:nvPr/>
        </p:nvSpPr>
        <p:spPr>
          <a:xfrm>
            <a:off x="450108" y="5877272"/>
            <a:ext cx="85982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b6f28"/>
              </a:rPr>
              <a:t>表示的数为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1013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yt_shape_1020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02" name="yt_image_102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5" name="yt_shape_10205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认识数轴</a:t>
            </a:r>
          </a:p>
        </p:txBody>
      </p:sp>
      <p:sp>
        <p:nvSpPr>
          <p:cNvPr id="10206" name="yt_shape_10206"/>
          <p:cNvSpPr txBox="1"/>
          <p:nvPr/>
        </p:nvSpPr>
        <p:spPr>
          <a:xfrm>
            <a:off x="540000" y="2102862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亳州市涡阳县期末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表示数轴的是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07" name="yt_image_102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83791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094089">
            <a:extLst>
              <a:ext uri="{FF2B5EF4-FFF2-40B4-BE49-F238E27FC236}">
                <a16:creationId xmlns:a16="http://schemas.microsoft.com/office/drawing/2014/main" id="{85FCB26C-48E3-1FC0-5F7F-601D404155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CE861A-2AC1-1E1B-73BB-302A9FE3995A}"/>
              </a:ext>
            </a:extLst>
          </p:cNvPr>
          <p:cNvSpPr txBox="1"/>
          <p:nvPr/>
        </p:nvSpPr>
        <p:spPr>
          <a:xfrm>
            <a:off x="8755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9" name="yt_shape_10209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数轴上的点与有理数的对应关系</a:t>
            </a:r>
          </a:p>
        </p:txBody>
      </p:sp>
      <p:sp>
        <p:nvSpPr>
          <p:cNvPr id="10210" name="yt_shape_10210"/>
          <p:cNvSpPr txBox="1"/>
          <p:nvPr/>
        </p:nvSpPr>
        <p:spPr>
          <a:xfrm>
            <a:off x="540000" y="1399565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手掌遮挡住的点表示的数可能是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2" name="yt_table_102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770818"/>
              </p:ext>
            </p:extLst>
          </p:nvPr>
        </p:nvGraphicFramePr>
        <p:xfrm>
          <a:off x="540056" y="2398818"/>
          <a:ext cx="9638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10211" name="yt_image_10211_skip" title="H_40.9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774" y="1900823"/>
            <a:ext cx="3052675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4" name="yt_shape_10214"/>
          <p:cNvSpPr txBox="1"/>
          <p:nvPr/>
        </p:nvSpPr>
        <p:spPr>
          <a:xfrm>
            <a:off x="540000" y="292498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5" name="yt_table_102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830227"/>
              </p:ext>
            </p:extLst>
          </p:nvPr>
        </p:nvGraphicFramePr>
        <p:xfrm>
          <a:off x="540056" y="3404292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所有的有理数都可以用数轴上的点来表示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数轴上的点都用来表示有理数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正数可用原点右边的点表示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负数可用原点左边的点表示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零不能在数轴上表示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数轴上一个点可以表示不止一个有理数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pic>
        <p:nvPicPr>
          <p:cNvPr id="3" name="yt_shape_1723550094167">
            <a:extLst>
              <a:ext uri="{FF2B5EF4-FFF2-40B4-BE49-F238E27FC236}">
                <a16:creationId xmlns:a16="http://schemas.microsoft.com/office/drawing/2014/main" id="{67CF8579-DD79-7DFA-844C-B2605B681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F7E126-2D9F-8F06-14F0-4E6FC35E5C3F}"/>
              </a:ext>
            </a:extLst>
          </p:cNvPr>
          <p:cNvSpPr txBox="1"/>
          <p:nvPr/>
        </p:nvSpPr>
        <p:spPr>
          <a:xfrm>
            <a:off x="9670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44C55E-D531-BDF7-B73B-8920592AE6F0}"/>
              </a:ext>
            </a:extLst>
          </p:cNvPr>
          <p:cNvSpPr txBox="1"/>
          <p:nvPr/>
        </p:nvSpPr>
        <p:spPr>
          <a:xfrm>
            <a:off x="3878989" y="28781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7" name="yt_shape_10217"/>
              <p:cNvSpPr txBox="1"/>
              <p:nvPr/>
            </p:nvSpPr>
            <p:spPr>
              <a:xfrm>
                <a:off x="540119" y="900000"/>
                <a:ext cx="11111999" cy="2080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马鞍山市期末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的点向右移动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个单位长度后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7878,isEnd"/>
                  </a:rPr>
                  <a:t>对应的点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指出数轴上的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2749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这三个数分别用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17" name="yt_shape_10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80249"/>
              </a:xfrm>
              <a:prstGeom prst="rect">
                <a:avLst/>
              </a:prstGeom>
              <a:blipFill>
                <a:blip r:embed="rId2"/>
                <a:stretch>
                  <a:fillRect l="-1701" t="-2639" r="-1098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0" name="yt_image_10220" title="H_37.08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754" y="3030210"/>
            <a:ext cx="4044490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22" name="yt_shape_10222"/>
              <p:cNvSpPr txBox="1"/>
              <p:nvPr/>
            </p:nvSpPr>
            <p:spPr>
              <a:xfrm>
                <a:off x="540119" y="3551810"/>
                <a:ext cx="11492915" cy="15824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26c7f"/>
                  </a:rPr>
                  <a:t>三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个数分别用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在数轴上表示出来如下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350" b="0" i="0" u="none" spc="31278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222" name="yt_shape_10222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51810"/>
                <a:ext cx="11492915" cy="1582421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4" name="yt_image_10224" title="H_36.83685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865597"/>
            <a:ext cx="4044490" cy="46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6DC905-87BC-5F0C-E10C-61BC68999BB6}"/>
              </a:ext>
            </a:extLst>
          </p:cNvPr>
          <p:cNvSpPr txBox="1"/>
          <p:nvPr/>
        </p:nvSpPr>
        <p:spPr>
          <a:xfrm>
            <a:off x="22789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A52AE0-BC6E-7C3C-014D-2F1BC5D5AA05}"/>
                  </a:ext>
                </a:extLst>
              </p:cNvPr>
              <p:cNvSpPr txBox="1"/>
              <p:nvPr/>
            </p:nvSpPr>
            <p:spPr>
              <a:xfrm>
                <a:off x="450108" y="3505004"/>
                <a:ext cx="112464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表示的数为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26c7f"/>
                  </a:rPr>
                  <a:t>三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6BA52AE0-BC6E-7C3C-014D-2F1BC5D5AA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5004"/>
                <a:ext cx="11246486" cy="766077"/>
              </a:xfrm>
              <a:prstGeom prst="rect">
                <a:avLst/>
              </a:prstGeom>
              <a:blipFill>
                <a:blip r:embed="rId6"/>
                <a:stretch>
                  <a:fillRect l="-867" t="-5556" r="-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42C2FE0-664D-E684-E696-7B93A1166044}"/>
              </a:ext>
            </a:extLst>
          </p:cNvPr>
          <p:cNvSpPr txBox="1"/>
          <p:nvPr/>
        </p:nvSpPr>
        <p:spPr>
          <a:xfrm>
            <a:off x="450108" y="4177469"/>
            <a:ext cx="6849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个数分别用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在数轴上表示出来如下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7" name="yt_shape_10227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数轴上两点间的距离</a:t>
            </a:r>
          </a:p>
        </p:txBody>
      </p:sp>
      <p:sp>
        <p:nvSpPr>
          <p:cNvPr id="10228" name="yt_shape_1022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合肥四十六中期中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d13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29" name="yt_table_102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682348"/>
              </p:ext>
            </p:extLst>
          </p:nvPr>
        </p:nvGraphicFramePr>
        <p:xfrm>
          <a:off x="540056" y="2359000"/>
          <a:ext cx="51327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231" name="yt_shape_10231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820e,isEnd"/>
              </a:rPr>
              <a:t>之间的距离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094249">
            <a:extLst>
              <a:ext uri="{FF2B5EF4-FFF2-40B4-BE49-F238E27FC236}">
                <a16:creationId xmlns:a16="http://schemas.microsoft.com/office/drawing/2014/main" id="{7326AE11-EC6F-9E14-052C-9A12186A7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8CF140-6C23-85D6-4FC3-D8816D781D6E}"/>
              </a:ext>
            </a:extLst>
          </p:cNvPr>
          <p:cNvSpPr txBox="1"/>
          <p:nvPr/>
        </p:nvSpPr>
        <p:spPr>
          <a:xfrm>
            <a:off x="53650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6042DB-32DD-694B-9660-8D68E143CF89}"/>
              </a:ext>
            </a:extLst>
          </p:cNvPr>
          <p:cNvSpPr txBox="1"/>
          <p:nvPr/>
        </p:nvSpPr>
        <p:spPr>
          <a:xfrm>
            <a:off x="1059708" y="37892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2" name="yt_shape_10232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忽视在数轴上与某点距离相等的点有两个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298238-EE8F-57BE-74FE-16FE49149920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忽视在数轴上与某点距离相等的点有两个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阜阳十五中期中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C9F923-96A4-A973-74F3-45DC80A8A613}"/>
              </a:ext>
            </a:extLst>
          </p:cNvPr>
          <p:cNvSpPr txBox="1"/>
          <p:nvPr/>
        </p:nvSpPr>
        <p:spPr>
          <a:xfrm>
            <a:off x="10994282" y="853194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  <a:sym typeface="_⨹_1_4d7e2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10C3C7-12C0-1E09-0991-01DFB8CDB7A1}"/>
              </a:ext>
            </a:extLst>
          </p:cNvPr>
          <p:cNvSpPr txBox="1"/>
          <p:nvPr/>
        </p:nvSpPr>
        <p:spPr>
          <a:xfrm>
            <a:off x="4501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1840C7-79EC-87F7-224B-0D1AA74886BD}"/>
              </a:ext>
            </a:extLst>
          </p:cNvPr>
          <p:cNvSpPr txBox="1"/>
          <p:nvPr/>
        </p:nvSpPr>
        <p:spPr>
          <a:xfrm>
            <a:off x="7460507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6" name="yt_shape_1023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35" name="yt_image_10235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8" name="yt_shape_10238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阜阳十五中月考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小明发现一个被墨水污染的数轴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e34c"/>
              </a:rPr>
              <a:t>被墨迹盖住部分的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0" name="yt_table_102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322794"/>
              </p:ext>
            </p:extLst>
          </p:nvPr>
        </p:nvGraphicFramePr>
        <p:xfrm>
          <a:off x="540056" y="295697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10239" name="yt_image_10239_skip" title="H_31.9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4604" y="2551304"/>
            <a:ext cx="3821184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yt_shape_10242"/>
          <p:cNvSpPr txBox="1"/>
          <p:nvPr/>
        </p:nvSpPr>
        <p:spPr>
          <a:xfrm>
            <a:off x="540119" y="34831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数轴上一动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bf2d,isEnd"/>
              </a:rPr>
              <a:t>个单位长度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3" name="yt_image_10243" title="H_57.8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9262" y="4594949"/>
            <a:ext cx="1973475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B28570-1E15-0E26-83E3-947EC0247E40}"/>
              </a:ext>
            </a:extLst>
          </p:cNvPr>
          <p:cNvSpPr txBox="1"/>
          <p:nvPr/>
        </p:nvSpPr>
        <p:spPr>
          <a:xfrm>
            <a:off x="22789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ADECA4-3053-1F8D-EED2-507C70A4E453}"/>
              </a:ext>
            </a:extLst>
          </p:cNvPr>
          <p:cNvSpPr txBox="1"/>
          <p:nvPr/>
        </p:nvSpPr>
        <p:spPr>
          <a:xfrm>
            <a:off x="7500196" y="391183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yt_shape_1024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将刻度尺放在数轴上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刻度分别与数轴上表示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8072,isEnd"/>
              </a:rPr>
              <a:t>的两点对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则数轴上与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刻度对齐的点表示的数为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6" name="yt_image_10246" title="H_50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1539" y="2011799"/>
            <a:ext cx="3228921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A96624-72E6-430F-38B1-7F79B8C897C7}"/>
              </a:ext>
            </a:extLst>
          </p:cNvPr>
          <p:cNvSpPr txBox="1"/>
          <p:nvPr/>
        </p:nvSpPr>
        <p:spPr>
          <a:xfrm>
            <a:off x="6841383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1429</Words>
  <Application>Microsoft Office PowerPoint</Application>
  <PresentationFormat>宽屏</PresentationFormat>
  <Paragraphs>92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2024-08-14T09:58:32Z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