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71" r:id="rId6"/>
    <p:sldId id="373" r:id="rId7"/>
    <p:sldId id="375" r:id="rId8"/>
    <p:sldId id="376" r:id="rId9"/>
    <p:sldId id="380" r:id="rId10"/>
    <p:sldId id="383" r:id="rId11"/>
    <p:sldId id="384" r:id="rId12"/>
    <p:sldId id="386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6" name="yt_shape_12696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95" name="yt_image_12695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8" name="yt_shape_12698"/>
          <p:cNvSpPr txBox="1"/>
          <p:nvPr/>
        </p:nvSpPr>
        <p:spPr>
          <a:xfrm>
            <a:off x="540000" y="1597583"/>
            <a:ext cx="854080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本息和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销售问题中的关系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实际售价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或成本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FF8844-20AB-8EB5-E239-CF33FB20A840}"/>
              </a:ext>
            </a:extLst>
          </p:cNvPr>
          <p:cNvSpPr txBox="1"/>
          <p:nvPr/>
        </p:nvSpPr>
        <p:spPr>
          <a:xfrm>
            <a:off x="2050189" y="1550777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本金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利率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时间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0030EC-9C60-1BF2-26EF-2249BB0E12EB}"/>
              </a:ext>
            </a:extLst>
          </p:cNvPr>
          <p:cNvSpPr txBox="1"/>
          <p:nvPr/>
        </p:nvSpPr>
        <p:spPr>
          <a:xfrm>
            <a:off x="1973989" y="202626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本金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利息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597991-4E96-AE9A-A29A-394DDF9BF908}"/>
              </a:ext>
            </a:extLst>
          </p:cNvPr>
          <p:cNvSpPr txBox="1"/>
          <p:nvPr/>
        </p:nvSpPr>
        <p:spPr>
          <a:xfrm>
            <a:off x="6012589" y="250175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1" name="yt_shape_1275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50" name="yt_image_12750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53" name="yt_shape_12753"/>
          <p:cNvSpPr txBox="1"/>
          <p:nvPr/>
        </p:nvSpPr>
        <p:spPr>
          <a:xfrm>
            <a:off x="540119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某超市计划购进甲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乙两种型号的节能灯共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57b0"/>
              </a:rPr>
              <a:t>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两种节能灯的进价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754" name="yt_table_12754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628294"/>
              </p:ext>
            </p:extLst>
          </p:nvPr>
        </p:nvGraphicFramePr>
        <p:xfrm>
          <a:off x="540000" y="2692902"/>
          <a:ext cx="11112000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60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5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58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进价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售价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6" name="yt_shape_12756"/>
          <p:cNvSpPr txBox="1"/>
          <p:nvPr/>
        </p:nvSpPr>
        <p:spPr>
          <a:xfrm>
            <a:off x="540119" y="900000"/>
            <a:ext cx="11492915" cy="569348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如果进货款恰好为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那么可以购进甲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乙型节能灯各多少只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设超市购进甲型节能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由购进乙型节能灯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购进乙型节能灯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购进甲型节能灯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购进乙型节能灯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只进货款恰好为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超市为庆祝元旦进行大促销活动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决定对乙型节能灯进行打折销售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4675"/>
              </a:rPr>
              <a:t>要求全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部售完后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乙型节能灯的利润率为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请问乙型节能灯需打几折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设乙型节能灯需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乙型节能灯需打九折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407E2A-F6C3-F66E-15E9-6E11DAC8808C}"/>
              </a:ext>
            </a:extLst>
          </p:cNvPr>
          <p:cNvSpPr txBox="1"/>
          <p:nvPr/>
        </p:nvSpPr>
        <p:spPr>
          <a:xfrm>
            <a:off x="450108" y="1328682"/>
            <a:ext cx="543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设超市购进甲型节能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70DC0F-1BB3-9E97-3379-7D064DAF6C32}"/>
              </a:ext>
            </a:extLst>
          </p:cNvPr>
          <p:cNvSpPr txBox="1"/>
          <p:nvPr/>
        </p:nvSpPr>
        <p:spPr>
          <a:xfrm>
            <a:off x="450108" y="1804170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由购进乙型节能灯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94F827-425C-51DB-C9DA-355917962ED5}"/>
              </a:ext>
            </a:extLst>
          </p:cNvPr>
          <p:cNvSpPr txBox="1"/>
          <p:nvPr/>
        </p:nvSpPr>
        <p:spPr>
          <a:xfrm>
            <a:off x="450108" y="2279658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AFD75C-C966-551C-C77F-F33A4C9C5B64}"/>
              </a:ext>
            </a:extLst>
          </p:cNvPr>
          <p:cNvSpPr txBox="1"/>
          <p:nvPr/>
        </p:nvSpPr>
        <p:spPr>
          <a:xfrm>
            <a:off x="450108" y="2755146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E33D48-EBEB-E676-F6D9-CAD8A521B460}"/>
              </a:ext>
            </a:extLst>
          </p:cNvPr>
          <p:cNvSpPr txBox="1"/>
          <p:nvPr/>
        </p:nvSpPr>
        <p:spPr>
          <a:xfrm>
            <a:off x="450108" y="3230634"/>
            <a:ext cx="528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购进乙型节能灯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9650727-D2C8-14D4-931B-E0B4859169ED}"/>
              </a:ext>
            </a:extLst>
          </p:cNvPr>
          <p:cNvSpPr txBox="1"/>
          <p:nvPr/>
        </p:nvSpPr>
        <p:spPr>
          <a:xfrm>
            <a:off x="450108" y="3706122"/>
            <a:ext cx="9933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购进甲型节能灯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购进乙型节能灯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只进货款恰好为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66D693-A732-63A1-94BB-ABC2498CAB63}"/>
              </a:ext>
            </a:extLst>
          </p:cNvPr>
          <p:cNvSpPr txBox="1"/>
          <p:nvPr/>
        </p:nvSpPr>
        <p:spPr>
          <a:xfrm>
            <a:off x="450108" y="5132586"/>
            <a:ext cx="4847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设乙型节能灯需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610BC11-B5DF-F47B-E983-EDDD695E030F}"/>
              </a:ext>
            </a:extLst>
          </p:cNvPr>
          <p:cNvSpPr txBox="1"/>
          <p:nvPr/>
        </p:nvSpPr>
        <p:spPr>
          <a:xfrm>
            <a:off x="450108" y="5608074"/>
            <a:ext cx="539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C3EC845-9638-0EB0-4647-B0C3641815E2}"/>
              </a:ext>
            </a:extLst>
          </p:cNvPr>
          <p:cNvSpPr txBox="1"/>
          <p:nvPr/>
        </p:nvSpPr>
        <p:spPr>
          <a:xfrm>
            <a:off x="450108" y="6083562"/>
            <a:ext cx="3685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乙型节能灯需打九折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2" name="yt_shape_12702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01" name="yt_image_1270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04" name="yt_shape_12704"/>
          <p:cNvSpPr txBox="1"/>
          <p:nvPr/>
        </p:nvSpPr>
        <p:spPr>
          <a:xfrm>
            <a:off x="540000" y="1603297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用一元一次方程解决利率问题</a:t>
            </a:r>
          </a:p>
        </p:txBody>
      </p:sp>
      <p:sp>
        <p:nvSpPr>
          <p:cNvPr id="12705" name="yt_shape_12705"/>
          <p:cNvSpPr txBox="1"/>
          <p:nvPr/>
        </p:nvSpPr>
        <p:spPr>
          <a:xfrm>
            <a:off x="540119" y="210286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王先生到银行存了一笔三年期的定期存款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年利率是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29b3"/>
              </a:rPr>
              <a:t>若到期后取出得到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本息和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33825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设王先生存入的本金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aecbc"/>
              </a:rPr>
              <a:t>则下列所列方程正确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06" name="yt_table_1270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830811"/>
              </p:ext>
            </p:extLst>
          </p:nvPr>
        </p:nvGraphicFramePr>
        <p:xfrm>
          <a:off x="540056" y="3542428"/>
          <a:ext cx="4237038" cy="1901952"/>
        </p:xfrm>
        <a:graphic>
          <a:graphicData uri="http://schemas.openxmlformats.org/drawingml/2006/table">
            <a:tbl>
              <a:tblPr/>
              <a:tblGrid>
                <a:gridCol w="4237038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33825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33825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33825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33825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1"/>
                  </a:ext>
                </a:extLst>
              </a:tr>
            </a:tbl>
          </a:graphicData>
        </a:graphic>
      </p:graphicFrame>
      <p:pic>
        <p:nvPicPr>
          <p:cNvPr id="3" name="yt_shape_1723550606143">
            <a:extLst>
              <a:ext uri="{FF2B5EF4-FFF2-40B4-BE49-F238E27FC236}">
                <a16:creationId xmlns:a16="http://schemas.microsoft.com/office/drawing/2014/main" id="{485E9C3E-00DC-EBB1-5A40-66A28CDE50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50C0BF-BA0E-E801-E03D-963FE264E1E0}"/>
              </a:ext>
            </a:extLst>
          </p:cNvPr>
          <p:cNvSpPr txBox="1"/>
          <p:nvPr/>
        </p:nvSpPr>
        <p:spPr>
          <a:xfrm>
            <a:off x="1669308" y="300703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8" name="yt_shape_12708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宿州市砀山县期末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小丽将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元压岁钱存入银行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一年后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带本息共取出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b625"/>
              </a:rPr>
              <a:t>615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这年的年利率是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09" name="yt_table_127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415509"/>
              </p:ext>
            </p:extLst>
          </p:nvPr>
        </p:nvGraphicFramePr>
        <p:xfrm>
          <a:off x="540056" y="1859435"/>
          <a:ext cx="5097780" cy="950976"/>
        </p:xfrm>
        <a:graphic>
          <a:graphicData uri="http://schemas.openxmlformats.org/drawingml/2006/table">
            <a:tbl>
              <a:tblPr/>
              <a:tblGrid>
                <a:gridCol w="3091180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  <a:gridCol w="2006600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3"/>
                  </a:ext>
                </a:extLst>
              </a:tr>
            </a:tbl>
          </a:graphicData>
        </a:graphic>
      </p:graphicFrame>
      <p:sp>
        <p:nvSpPr>
          <p:cNvPr id="12711" name="yt_shape_12711"/>
          <p:cNvSpPr txBox="1"/>
          <p:nvPr/>
        </p:nvSpPr>
        <p:spPr>
          <a:xfrm>
            <a:off x="540119" y="28609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某天小乐在余额宝中存入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按当天的年化收益率计算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fb5e"/>
              </a:rPr>
              <a:t>年后小乐的余额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宝资金预计为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10321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则这天余额宝的年化收益率是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12" name="yt_table_127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21590"/>
              </p:ext>
            </p:extLst>
          </p:nvPr>
        </p:nvGraphicFramePr>
        <p:xfrm>
          <a:off x="540056" y="3820424"/>
          <a:ext cx="5267643" cy="950976"/>
        </p:xfrm>
        <a:graphic>
          <a:graphicData uri="http://schemas.openxmlformats.org/drawingml/2006/table">
            <a:tbl>
              <a:tblPr/>
              <a:tblGrid>
                <a:gridCol w="3091180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"/>
                  </a:ext>
                </a:extLst>
              </a:tr>
            </a:tbl>
          </a:graphicData>
        </a:graphic>
      </p:graphicFrame>
      <p:sp>
        <p:nvSpPr>
          <p:cNvPr id="12714" name="yt_shape_12714"/>
          <p:cNvSpPr txBox="1"/>
          <p:nvPr/>
        </p:nvSpPr>
        <p:spPr>
          <a:xfrm>
            <a:off x="540120" y="482197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某工厂现向银行申请了甲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乙两种贷款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每年需付出利息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8454,isEnd"/>
              </a:rPr>
              <a:t>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甲种贷款每年的年利率为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乙种贷款每年的年利率为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abd5,isEnd"/>
              </a:rPr>
              <a:t>则甲种贷款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乙种贷款为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BEAB6E-A328-CA4E-5179-5E2A24F50359}"/>
              </a:ext>
            </a:extLst>
          </p:cNvPr>
          <p:cNvSpPr txBox="1"/>
          <p:nvPr/>
        </p:nvSpPr>
        <p:spPr>
          <a:xfrm>
            <a:off x="38029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3742BF-CADC-875F-50E8-5272B8BEC788}"/>
              </a:ext>
            </a:extLst>
          </p:cNvPr>
          <p:cNvSpPr txBox="1"/>
          <p:nvPr/>
        </p:nvSpPr>
        <p:spPr>
          <a:xfrm>
            <a:off x="8527307" y="328967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C8222F-E3B9-146D-E313-52E15A15706A}"/>
              </a:ext>
            </a:extLst>
          </p:cNvPr>
          <p:cNvSpPr txBox="1"/>
          <p:nvPr/>
        </p:nvSpPr>
        <p:spPr>
          <a:xfrm>
            <a:off x="1059709" y="572614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DA0D43-C126-B0EE-0B6F-AB3833CE5E3C}"/>
              </a:ext>
            </a:extLst>
          </p:cNvPr>
          <p:cNvSpPr txBox="1"/>
          <p:nvPr/>
        </p:nvSpPr>
        <p:spPr>
          <a:xfrm>
            <a:off x="4412509" y="572614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5" name="yt_shape_12715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用一元一次方程解决销售问题</a:t>
            </a:r>
          </a:p>
        </p:txBody>
      </p:sp>
      <p:sp>
        <p:nvSpPr>
          <p:cNvPr id="12716" name="yt_shape_12716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互联网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微商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经营已成为大众创业新途径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某微信平台上一件商品进价为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2e98"/>
              </a:rPr>
              <a:t>200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按标价的五折出售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仍可获利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设这件商品的标价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2e90"/>
              </a:rPr>
              <a:t>根据题意列出方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17" name="yt_table_1271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371724"/>
              </p:ext>
            </p:extLst>
          </p:nvPr>
        </p:nvGraphicFramePr>
        <p:xfrm>
          <a:off x="540056" y="2839131"/>
          <a:ext cx="4494213" cy="1901952"/>
        </p:xfrm>
        <a:graphic>
          <a:graphicData uri="http://schemas.openxmlformats.org/drawingml/2006/table">
            <a:tbl>
              <a:tblPr/>
              <a:tblGrid>
                <a:gridCol w="4494213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"/>
                  </a:ext>
                </a:extLst>
              </a:tr>
            </a:tbl>
          </a:graphicData>
        </a:graphic>
      </p:graphicFrame>
      <p:pic>
        <p:nvPicPr>
          <p:cNvPr id="3" name="yt_shape_1723550606221">
            <a:extLst>
              <a:ext uri="{FF2B5EF4-FFF2-40B4-BE49-F238E27FC236}">
                <a16:creationId xmlns:a16="http://schemas.microsoft.com/office/drawing/2014/main" id="{7C68DF6D-B7CF-9736-2FA0-EEC3BE3431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FF1721-F5B1-05F1-13B5-A84FAA1C7CE3}"/>
              </a:ext>
            </a:extLst>
          </p:cNvPr>
          <p:cNvSpPr txBox="1"/>
          <p:nvPr/>
        </p:nvSpPr>
        <p:spPr>
          <a:xfrm>
            <a:off x="1669308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9" name="yt_shape_12719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如图是某超市中某品牌洗发水的价格标签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91bcb"/>
              </a:rPr>
              <a:t>一服务员不小心将墨水滴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在标签上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使得原价看不清楚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请你帮忙算一算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该洗发水的原价为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21" name="yt_table_1272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578883"/>
              </p:ext>
            </p:extLst>
          </p:nvPr>
        </p:nvGraphicFramePr>
        <p:xfrm>
          <a:off x="540056" y="1859435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0"/>
                  </a:ext>
                </a:extLst>
              </a:tr>
            </a:tbl>
          </a:graphicData>
        </a:graphic>
      </p:graphicFrame>
      <p:pic>
        <p:nvPicPr>
          <p:cNvPr id="12720" name="yt_image_12720_skip" title="H_81.1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1844824"/>
            <a:ext cx="1418286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23" name="yt_shape_12723"/>
          <p:cNvSpPr txBox="1"/>
          <p:nvPr/>
        </p:nvSpPr>
        <p:spPr>
          <a:xfrm>
            <a:off x="540120" y="294120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一件服装的进价为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出售时标价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现按一定折扣销售后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仍可获利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7d6e"/>
              </a:rPr>
              <a:t>60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则这件服装应打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24" name="yt_table_1272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484283"/>
              </p:ext>
            </p:extLst>
          </p:nvPr>
        </p:nvGraphicFramePr>
        <p:xfrm>
          <a:off x="540056" y="3900644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3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33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九折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八折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七折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04F6EA0-0002-3354-B3AA-BD8251CAEC72}"/>
              </a:ext>
            </a:extLst>
          </p:cNvPr>
          <p:cNvSpPr txBox="1"/>
          <p:nvPr/>
        </p:nvSpPr>
        <p:spPr>
          <a:xfrm>
            <a:off x="10203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16F421-28F5-6CCB-E33B-B483A58E8EB4}"/>
              </a:ext>
            </a:extLst>
          </p:cNvPr>
          <p:cNvSpPr txBox="1"/>
          <p:nvPr/>
        </p:nvSpPr>
        <p:spPr>
          <a:xfrm>
            <a:off x="3802909" y="33698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6" name="yt_shape_12726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一家商店在销售某种服装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每件的标价相同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6b17"/>
              </a:rPr>
              <a:t>按这种服装每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件标价的八折销售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件的销售额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与按这种服装每件的标价降低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1db1"/>
              </a:rPr>
              <a:t>件的销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售额相等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求这种服装每件的标价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设这种服装每件的标价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这种服装每件的标价为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AC72DA-4574-8D1D-3ACC-B88C2CC75330}"/>
              </a:ext>
            </a:extLst>
          </p:cNvPr>
          <p:cNvSpPr txBox="1"/>
          <p:nvPr/>
        </p:nvSpPr>
        <p:spPr>
          <a:xfrm>
            <a:off x="450108" y="2279658"/>
            <a:ext cx="681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设这种服装每件的标价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9D49A2-6C64-9F2E-F6C3-482C8C6A2413}"/>
              </a:ext>
            </a:extLst>
          </p:cNvPr>
          <p:cNvSpPr txBox="1"/>
          <p:nvPr/>
        </p:nvSpPr>
        <p:spPr>
          <a:xfrm>
            <a:off x="450108" y="2755146"/>
            <a:ext cx="38295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98403F-007B-109A-7875-CB5FE14EFFC0}"/>
              </a:ext>
            </a:extLst>
          </p:cNvPr>
          <p:cNvSpPr txBox="1"/>
          <p:nvPr/>
        </p:nvSpPr>
        <p:spPr>
          <a:xfrm>
            <a:off x="450108" y="3230634"/>
            <a:ext cx="207537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04D501-078E-204A-859B-B99A67ECE4E5}"/>
              </a:ext>
            </a:extLst>
          </p:cNvPr>
          <p:cNvSpPr txBox="1"/>
          <p:nvPr/>
        </p:nvSpPr>
        <p:spPr>
          <a:xfrm>
            <a:off x="450108" y="3706122"/>
            <a:ext cx="4740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这种服装每件的标价为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1" name="yt_shape_1273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30" name="yt_image_12730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33" name="yt_shape_12733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一个图书馆对图书进行防火保险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如果每年的保险费是图书价值的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e847"/>
              </a:rPr>
              <a:t>参加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一共交付保险费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那么图书馆的图书价值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34" name="yt_table_127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232921"/>
              </p:ext>
            </p:extLst>
          </p:nvPr>
        </p:nvGraphicFramePr>
        <p:xfrm>
          <a:off x="540056" y="2551304"/>
          <a:ext cx="52851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3"/>
                  </a:ext>
                </a:extLst>
              </a:tr>
            </a:tbl>
          </a:graphicData>
        </a:graphic>
      </p:graphicFrame>
      <p:sp>
        <p:nvSpPr>
          <p:cNvPr id="12736" name="yt_shape_12736"/>
          <p:cNvSpPr txBox="1"/>
          <p:nvPr/>
        </p:nvSpPr>
        <p:spPr>
          <a:xfrm>
            <a:off x="540120" y="35528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一商店在某一时间以每件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元的价格卖出两件衣服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其中一件盈利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5d67"/>
              </a:rPr>
              <a:t>另一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件亏损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在这次买卖中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这家商店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37" name="yt_table_127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615487"/>
              </p:ext>
            </p:extLst>
          </p:nvPr>
        </p:nvGraphicFramePr>
        <p:xfrm>
          <a:off x="540056" y="4512293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不盈不亏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盈利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亏损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亏损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5"/>
                  </a:ext>
                </a:extLst>
              </a:tr>
            </a:tbl>
          </a:graphicData>
        </a:graphic>
      </p:graphicFrame>
      <p:sp>
        <p:nvSpPr>
          <p:cNvPr id="12739" name="yt_shape_12739"/>
          <p:cNvSpPr txBox="1"/>
          <p:nvPr/>
        </p:nvSpPr>
        <p:spPr>
          <a:xfrm>
            <a:off x="540120" y="551384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李明组织大学同学一起去看电影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致青春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票价每张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0124,isEnd"/>
              </a:rPr>
              <a:t>不含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打八折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他们一共花了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他们共买了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张电影票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AF2D68-7EC0-667C-A501-95FF6959871B}"/>
              </a:ext>
            </a:extLst>
          </p:cNvPr>
          <p:cNvSpPr txBox="1"/>
          <p:nvPr/>
        </p:nvSpPr>
        <p:spPr>
          <a:xfrm>
            <a:off x="8984507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43EEEE-10C9-DA9E-B2E4-E8409E6B51D6}"/>
              </a:ext>
            </a:extLst>
          </p:cNvPr>
          <p:cNvSpPr txBox="1"/>
          <p:nvPr/>
        </p:nvSpPr>
        <p:spPr>
          <a:xfrm>
            <a:off x="6088909" y="39815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790DCC-9498-84C6-6E37-706E339EF353}"/>
              </a:ext>
            </a:extLst>
          </p:cNvPr>
          <p:cNvSpPr txBox="1"/>
          <p:nvPr/>
        </p:nvSpPr>
        <p:spPr>
          <a:xfrm>
            <a:off x="7460508" y="594253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0" name="yt_shape_12740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亳州市期末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张新和李明相约到图书城去买书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5138"/>
              </a:rPr>
              <a:t>请你根据他们的对话内容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求出李明上次所买书籍的原价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741" name="yt_image_12741" title="H_135.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5108" y="1842955"/>
            <a:ext cx="4801782" cy="1724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43" name="yt_shape_12743"/>
          <p:cNvSpPr txBox="1"/>
          <p:nvPr/>
        </p:nvSpPr>
        <p:spPr>
          <a:xfrm>
            <a:off x="540000" y="3618149"/>
            <a:ext cx="546463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设李明上次购买书籍的原价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李明上次购买书籍的原价是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03D15C-37B2-828A-BB0A-A5593F5BC3A7}"/>
              </a:ext>
            </a:extLst>
          </p:cNvPr>
          <p:cNvSpPr txBox="1"/>
          <p:nvPr/>
        </p:nvSpPr>
        <p:spPr>
          <a:xfrm>
            <a:off x="449989" y="3571343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设李明上次购买书籍的原价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1902AC-83B8-91C6-E2B7-839BE0012DC4}"/>
              </a:ext>
            </a:extLst>
          </p:cNvPr>
          <p:cNvSpPr txBox="1"/>
          <p:nvPr/>
        </p:nvSpPr>
        <p:spPr>
          <a:xfrm>
            <a:off x="449989" y="4046831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E7CD9F-5D0C-7607-1B67-BDB91D8150A1}"/>
              </a:ext>
            </a:extLst>
          </p:cNvPr>
          <p:cNvSpPr txBox="1"/>
          <p:nvPr/>
        </p:nvSpPr>
        <p:spPr>
          <a:xfrm>
            <a:off x="449989" y="4522319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DFF0B5-5EDC-7127-8816-E447AC6382BF}"/>
              </a:ext>
            </a:extLst>
          </p:cNvPr>
          <p:cNvSpPr txBox="1"/>
          <p:nvPr/>
        </p:nvSpPr>
        <p:spPr>
          <a:xfrm>
            <a:off x="449989" y="4997807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李明上次购买书籍的原价是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6" name="yt_shape_12746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某银行设立大学生助学贷款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年期和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年期两种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0ac1"/>
              </a:rPr>
              <a:t>贷款年利率分别为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贷款利息的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由国家财政贴补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某大学生预计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年能一次性偿还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136d"/>
              </a:rPr>
              <a:t>8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问他现在大约可以贷款多少万元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设他现在大约可以贷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款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他现在大约可以贷款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627AAFA-3F86-3D19-50CC-A884164362BA}"/>
              </a:ext>
            </a:extLst>
          </p:cNvPr>
          <p:cNvSpPr txBox="1"/>
          <p:nvPr/>
        </p:nvSpPr>
        <p:spPr>
          <a:xfrm>
            <a:off x="450108" y="2279658"/>
            <a:ext cx="6506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设他现在大约可以贷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款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94557C-415D-0186-80FA-3DD71A7D0CC4}"/>
              </a:ext>
            </a:extLst>
          </p:cNvPr>
          <p:cNvSpPr txBox="1"/>
          <p:nvPr/>
        </p:nvSpPr>
        <p:spPr>
          <a:xfrm>
            <a:off x="450108" y="2755146"/>
            <a:ext cx="364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C7DB64-614C-C836-D674-2482C1A36278}"/>
              </a:ext>
            </a:extLst>
          </p:cNvPr>
          <p:cNvSpPr txBox="1"/>
          <p:nvPr/>
        </p:nvSpPr>
        <p:spPr>
          <a:xfrm>
            <a:off x="450108" y="3230634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2443A4-B3CA-43D7-D7B0-D1312B341968}"/>
              </a:ext>
            </a:extLst>
          </p:cNvPr>
          <p:cNvSpPr txBox="1"/>
          <p:nvPr/>
        </p:nvSpPr>
        <p:spPr>
          <a:xfrm>
            <a:off x="450108" y="3706122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他现在大约可以贷款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1633</Words>
  <Application>Microsoft Office PowerPoint</Application>
  <PresentationFormat>宽屏</PresentationFormat>
  <Paragraphs>126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2024-08-14T14:51:09Z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