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4" r:id="rId6"/>
    <p:sldId id="379" r:id="rId7"/>
    <p:sldId id="382" r:id="rId8"/>
    <p:sldId id="383" r:id="rId9"/>
    <p:sldId id="384" r:id="rId10"/>
    <p:sldId id="387" r:id="rId11"/>
    <p:sldId id="388" r:id="rId12"/>
    <p:sldId id="389" r:id="rId13"/>
    <p:sldId id="390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4" name="yt_shape_1173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33" name="yt_image_1173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36" name="yt_shape_11736"/>
          <p:cNvSpPr txBox="1"/>
          <p:nvPr/>
        </p:nvSpPr>
        <p:spPr>
          <a:xfrm>
            <a:off x="540119" y="159758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在代数式中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表示数与字母的积的代数式叫作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单独的一个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f164,isEnd"/>
              </a:rPr>
              <a:t>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单项式中的数字因数叫作这个单项式的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6e39,isEnd"/>
              </a:rPr>
              <a:t>所有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字母的指数之和叫作这个单项式的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几个单项式的和叫作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其中每个单项式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连同符号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ad64,isEnd"/>
              </a:rPr>
              <a:t>叫作多项式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叫作常数项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1ad4,isEnd"/>
              </a:rPr>
              <a:t>的项的次数叫作多项式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一个多项式含有几项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这个多项式就叫作几项式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单项式和多项式统称为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B5ADC7-D3E3-6E3C-69AE-F07012B17067}"/>
              </a:ext>
            </a:extLst>
          </p:cNvPr>
          <p:cNvSpPr txBox="1"/>
          <p:nvPr/>
        </p:nvSpPr>
        <p:spPr>
          <a:xfrm>
            <a:off x="7231907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019E2A-88C0-5A74-7098-762AB72AA52E}"/>
              </a:ext>
            </a:extLst>
          </p:cNvPr>
          <p:cNvSpPr txBox="1"/>
          <p:nvPr/>
        </p:nvSpPr>
        <p:spPr>
          <a:xfrm>
            <a:off x="105847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827CEB-072A-31A1-2D6F-385D4E5B0C88}"/>
              </a:ext>
            </a:extLst>
          </p:cNvPr>
          <p:cNvSpPr txBox="1"/>
          <p:nvPr/>
        </p:nvSpPr>
        <p:spPr>
          <a:xfrm>
            <a:off x="13645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D336D2-246B-4BF0-8C9D-D91825E53AC1}"/>
              </a:ext>
            </a:extLst>
          </p:cNvPr>
          <p:cNvSpPr txBox="1"/>
          <p:nvPr/>
        </p:nvSpPr>
        <p:spPr>
          <a:xfrm>
            <a:off x="95941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47FCBA-BE38-B2A6-E022-BF8E161AB8C4}"/>
              </a:ext>
            </a:extLst>
          </p:cNvPr>
          <p:cNvSpPr txBox="1"/>
          <p:nvPr/>
        </p:nvSpPr>
        <p:spPr>
          <a:xfrm>
            <a:off x="53269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次数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173A35-5D40-DCAE-92D1-3F74D1628FB0}"/>
              </a:ext>
            </a:extLst>
          </p:cNvPr>
          <p:cNvSpPr txBox="1"/>
          <p:nvPr/>
        </p:nvSpPr>
        <p:spPr>
          <a:xfrm>
            <a:off x="3879108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F31C2B-0E3D-ECE9-D277-E3EFC01E0244}"/>
              </a:ext>
            </a:extLst>
          </p:cNvPr>
          <p:cNvSpPr txBox="1"/>
          <p:nvPr/>
        </p:nvSpPr>
        <p:spPr>
          <a:xfrm>
            <a:off x="1059708" y="345272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C8C311-32CA-807F-DE3F-75956C9C6595}"/>
              </a:ext>
            </a:extLst>
          </p:cNvPr>
          <p:cNvSpPr txBox="1"/>
          <p:nvPr/>
        </p:nvSpPr>
        <p:spPr>
          <a:xfrm>
            <a:off x="2888508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9F3A6A-EA25-B073-86DA-5F492DC8582E}"/>
              </a:ext>
            </a:extLst>
          </p:cNvPr>
          <p:cNvSpPr txBox="1"/>
          <p:nvPr/>
        </p:nvSpPr>
        <p:spPr>
          <a:xfrm>
            <a:off x="7308107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CCCB00-23DF-3D0E-DF39-2ABFAF165886}"/>
              </a:ext>
            </a:extLst>
          </p:cNvPr>
          <p:cNvSpPr txBox="1"/>
          <p:nvPr/>
        </p:nvSpPr>
        <p:spPr>
          <a:xfrm>
            <a:off x="4183908" y="440370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89" name="yt_shape_11789"/>
              <p:cNvSpPr txBox="1"/>
              <p:nvPr/>
            </p:nvSpPr>
            <p:spPr>
              <a:xfrm>
                <a:off x="540119" y="900000"/>
                <a:ext cx="11492915" cy="2757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d5c1"/>
                  </a:rPr>
                  <a:t>你能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试写出这个多项式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这个多项式为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89" name="yt_shape_11789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57293"/>
              </a:xfrm>
              <a:prstGeom prst="rect">
                <a:avLst/>
              </a:prstGeom>
              <a:blipFill>
                <a:blip r:embed="rId2"/>
                <a:stretch>
                  <a:fillRect l="-1645" t="-1991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D71133-6724-386A-F175-59FFDA45EB8F}"/>
              </a:ext>
            </a:extLst>
          </p:cNvPr>
          <p:cNvSpPr txBox="1"/>
          <p:nvPr/>
        </p:nvSpPr>
        <p:spPr>
          <a:xfrm>
            <a:off x="450108" y="1804170"/>
            <a:ext cx="546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67A4C6-1FE6-6BF1-BC85-E88D0DA8A429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2796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BC67A4C6-1FE6-6BF1-BC85-E88D0DA8A4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2796286" cy="765061"/>
              </a:xfrm>
              <a:prstGeom prst="rect">
                <a:avLst/>
              </a:prstGeom>
              <a:blipFill>
                <a:blip r:embed="rId3"/>
                <a:stretch>
                  <a:fillRect l="-3486" r="-326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895D6B5-A951-D05C-F3EB-C3F3DF009694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4118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这个多项式为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}">
                <a:extLst>
                  <a:ext uri="{FF2B5EF4-FFF2-40B4-BE49-F238E27FC236}">
                    <a16:creationId xmlns:a16="http://schemas.microsoft.com/office/drawing/2014/main" id="{F895D6B5-A951-D05C-F3EB-C3F3DF009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4118673" cy="726326"/>
              </a:xfrm>
              <a:prstGeom prst="rect">
                <a:avLst/>
              </a:prstGeom>
              <a:blipFill>
                <a:blip r:embed="rId4"/>
                <a:stretch>
                  <a:fillRect l="-2370" r="-237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2" name="yt_shape_11792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的六次多项式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3934"/>
              </a:rPr>
              <a:t>并写出该多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下面是李琼给出的解法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由原多项式可知最高次项是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所以可得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原多项式为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阅读以上过程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并讨论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李琼解对了吗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问题出在哪一步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应该怎样解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李琼解错了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问题出在第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由原多项式可知最高次项是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原多项式为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084081-A00C-F81F-716F-4A267B7B8EC9}"/>
              </a:ext>
            </a:extLst>
          </p:cNvPr>
          <p:cNvSpPr txBox="1"/>
          <p:nvPr/>
        </p:nvSpPr>
        <p:spPr>
          <a:xfrm>
            <a:off x="450108" y="418161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李琼解错了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问题出在第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D576DE-9D38-05F9-6C66-9928219EC140}"/>
              </a:ext>
            </a:extLst>
          </p:cNvPr>
          <p:cNvSpPr txBox="1"/>
          <p:nvPr/>
        </p:nvSpPr>
        <p:spPr>
          <a:xfrm>
            <a:off x="450108" y="4657098"/>
            <a:ext cx="516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由原多项式可知最高次项是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BF6577-6CA2-2518-9832-5C5C6DDE0AEE}"/>
              </a:ext>
            </a:extLst>
          </p:cNvPr>
          <p:cNvSpPr txBox="1"/>
          <p:nvPr/>
        </p:nvSpPr>
        <p:spPr>
          <a:xfrm>
            <a:off x="450108" y="5132586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9AF34E-2CA8-F2A2-5229-372792F430E5}"/>
              </a:ext>
            </a:extLst>
          </p:cNvPr>
          <p:cNvSpPr txBox="1"/>
          <p:nvPr/>
        </p:nvSpPr>
        <p:spPr>
          <a:xfrm>
            <a:off x="450108" y="5608074"/>
            <a:ext cx="1562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DBA213-09A1-0451-3F93-BAEF59FD215B}"/>
              </a:ext>
            </a:extLst>
          </p:cNvPr>
          <p:cNvSpPr txBox="1"/>
          <p:nvPr/>
        </p:nvSpPr>
        <p:spPr>
          <a:xfrm>
            <a:off x="450108" y="6083562"/>
            <a:ext cx="5026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原多项式为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0" name="yt_shape_1180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99" name="yt_image_1179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2" name="yt_shape_11802"/>
          <p:cNvSpPr txBox="1"/>
          <p:nvPr/>
        </p:nvSpPr>
        <p:spPr>
          <a:xfrm>
            <a:off x="540119" y="1546795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4_b3f9d"/>
              </a:rPr>
              <a:t>，…，－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为了解这个问题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特提供下面的解题思路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这组单项式的系数依次为多少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绝对值的规律是什么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这组单项式的系数依次为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绝对值的规律是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个单项式的系数的绝对值是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这组单项式的次数的规律是什么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这组单项式的次数的规律是从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开始的连续自然数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根据上面的归纳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你可以猜想出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个单项式是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F297EC-586B-262D-E06B-7FCA018B57EA}"/>
              </a:ext>
            </a:extLst>
          </p:cNvPr>
          <p:cNvSpPr txBox="1"/>
          <p:nvPr/>
        </p:nvSpPr>
        <p:spPr>
          <a:xfrm>
            <a:off x="450108" y="2926453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这组单项式的系数依次为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4F9B5D-B4FB-8381-E760-CA5E6AB6F556}"/>
              </a:ext>
            </a:extLst>
          </p:cNvPr>
          <p:cNvSpPr txBox="1"/>
          <p:nvPr/>
        </p:nvSpPr>
        <p:spPr>
          <a:xfrm>
            <a:off x="450108" y="3401941"/>
            <a:ext cx="7838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绝对值的规律是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个单项式的系数的绝对值是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D886D1-94B8-89BE-681D-3B933FB639DF}"/>
              </a:ext>
            </a:extLst>
          </p:cNvPr>
          <p:cNvSpPr txBox="1"/>
          <p:nvPr/>
        </p:nvSpPr>
        <p:spPr>
          <a:xfrm>
            <a:off x="450108" y="4352917"/>
            <a:ext cx="825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这组单项式的次数的规律是从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开始的连续自然数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6073D4-5C54-F006-FE70-9869FDC3A4FE}"/>
              </a:ext>
            </a:extLst>
          </p:cNvPr>
          <p:cNvSpPr txBox="1"/>
          <p:nvPr/>
        </p:nvSpPr>
        <p:spPr>
          <a:xfrm>
            <a:off x="450108" y="5303893"/>
            <a:ext cx="711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AED6DB-1464-EBFD-0D1F-7AB787E2B3CE}"/>
              </a:ext>
            </a:extLst>
          </p:cNvPr>
          <p:cNvSpPr txBox="1"/>
          <p:nvPr/>
        </p:nvSpPr>
        <p:spPr>
          <a:xfrm>
            <a:off x="450108" y="6254869"/>
            <a:ext cx="9587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个单项式是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0" name="yt_shape_1174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39" name="yt_image_117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2" name="yt_shape_11742"/>
          <p:cNvSpPr txBox="1"/>
          <p:nvPr/>
        </p:nvSpPr>
        <p:spPr>
          <a:xfrm>
            <a:off x="540000" y="1603297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43" name="yt_shape_11743"/>
              <p:cNvSpPr txBox="1"/>
              <p:nvPr/>
            </p:nvSpPr>
            <p:spPr>
              <a:xfrm>
                <a:off x="540119" y="2102862"/>
                <a:ext cx="11111999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阜阳校级期中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yz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9866"/>
                  </a:rPr>
                  <a:t>单项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743" name="yt_shape_1174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2862"/>
                <a:ext cx="11111999" cy="1109150"/>
              </a:xfrm>
              <a:prstGeom prst="rect">
                <a:avLst/>
              </a:prstGeom>
              <a:blipFill>
                <a:blip r:embed="rId3"/>
                <a:stretch>
                  <a:fillRect l="-1701" r="-439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45" name="yt_table_117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075697"/>
              </p:ext>
            </p:extLst>
          </p:nvPr>
        </p:nvGraphicFramePr>
        <p:xfrm>
          <a:off x="540056" y="32628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sp>
        <p:nvSpPr>
          <p:cNvPr id="11747" name="yt_shape_11747"/>
          <p:cNvSpPr txBox="1"/>
          <p:nvPr/>
        </p:nvSpPr>
        <p:spPr>
          <a:xfrm>
            <a:off x="540119" y="37889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axy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的单项式且系数为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21b6,isEnd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397430">
            <a:extLst>
              <a:ext uri="{FF2B5EF4-FFF2-40B4-BE49-F238E27FC236}">
                <a16:creationId xmlns:a16="http://schemas.microsoft.com/office/drawing/2014/main" id="{6BFAACB0-3BDA-9A19-ADF2-E928F506C4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E11E7C-4585-DECD-0AEC-18BFF61D8AB4}"/>
              </a:ext>
            </a:extLst>
          </p:cNvPr>
          <p:cNvSpPr txBox="1"/>
          <p:nvPr/>
        </p:nvSpPr>
        <p:spPr>
          <a:xfrm>
            <a:off x="1669308" y="2730109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85A840-18C7-2214-CCDE-60093D551D61}"/>
              </a:ext>
            </a:extLst>
          </p:cNvPr>
          <p:cNvSpPr txBox="1"/>
          <p:nvPr/>
        </p:nvSpPr>
        <p:spPr>
          <a:xfrm>
            <a:off x="9121032" y="37421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537BB5-964F-DB4B-9273-50FC61C66FD7}"/>
              </a:ext>
            </a:extLst>
          </p:cNvPr>
          <p:cNvSpPr txBox="1"/>
          <p:nvPr/>
        </p:nvSpPr>
        <p:spPr>
          <a:xfrm>
            <a:off x="11009327" y="371703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749" name="yt_table_11749" title="H_160.17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1814355"/>
                  </p:ext>
                </p:extLst>
              </p:nvPr>
            </p:nvGraphicFramePr>
            <p:xfrm>
              <a:off x="540000" y="1660500"/>
              <a:ext cx="11111997" cy="203416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10273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0254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0243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0204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022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𝑚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𝑝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749" name="yt_table_11749" title="H_160.17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1814355"/>
                  </p:ext>
                </p:extLst>
              </p:nvPr>
            </p:nvGraphicFramePr>
            <p:xfrm>
              <a:off x="540000" y="1660500"/>
              <a:ext cx="11111997" cy="203416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10273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0254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0243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0204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022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8860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44595" t="-769" r="-166667" b="-17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14783" t="-769" r="-114493" b="-17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605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44595" t="-110084" r="-166667" b="-91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14783" t="-110084" r="-114493" b="-91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A66370-6832-1979-89A6-D8D1EAC125CE}"/>
              </a:ext>
            </a:extLst>
          </p:cNvPr>
          <p:cNvSpPr txBox="1"/>
          <p:nvPr/>
        </p:nvSpPr>
        <p:spPr>
          <a:xfrm>
            <a:off x="3211520" y="265561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5D6A2C-5EAF-4D66-328B-AFE76AF025E6}"/>
                  </a:ext>
                </a:extLst>
              </p:cNvPr>
              <p:cNvSpPr txBox="1"/>
              <p:nvPr/>
            </p:nvSpPr>
            <p:spPr>
              <a:xfrm>
                <a:off x="5471261" y="2550840"/>
                <a:ext cx="708724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5D6A2C-5EAF-4D66-328B-AFE76AF025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1261" y="2550840"/>
                <a:ext cx="708724" cy="728041"/>
              </a:xfrm>
              <a:prstGeom prst="rect">
                <a:avLst/>
              </a:prstGeom>
              <a:blipFill>
                <a:blip r:embed="rId3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5F8386-72C2-64FB-E821-BABBA2E7B286}"/>
                  </a:ext>
                </a:extLst>
              </p:cNvPr>
              <p:cNvSpPr txBox="1"/>
              <p:nvPr/>
            </p:nvSpPr>
            <p:spPr>
              <a:xfrm>
                <a:off x="7916521" y="2492896"/>
                <a:ext cx="510286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5F8386-72C2-64FB-E821-BABBA2E7B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6521" y="2492896"/>
                <a:ext cx="510286" cy="728231"/>
              </a:xfrm>
              <a:prstGeom prst="rect">
                <a:avLst/>
              </a:prstGeom>
              <a:blipFill>
                <a:blip r:embed="rId4"/>
                <a:stretch>
                  <a:fillRect r="-19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B88C912-FA7F-AF82-80BC-A948EE4014A7}"/>
              </a:ext>
            </a:extLst>
          </p:cNvPr>
          <p:cNvSpPr txBox="1"/>
          <p:nvPr/>
        </p:nvSpPr>
        <p:spPr>
          <a:xfrm>
            <a:off x="10066193" y="265561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487985-DA50-D4D8-F782-297C6E2E7B82}"/>
              </a:ext>
            </a:extLst>
          </p:cNvPr>
          <p:cNvSpPr txBox="1"/>
          <p:nvPr/>
        </p:nvSpPr>
        <p:spPr>
          <a:xfrm>
            <a:off x="3392495" y="326737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24749E-A9D2-D336-ACC5-CE61E036367E}"/>
              </a:ext>
            </a:extLst>
          </p:cNvPr>
          <p:cNvSpPr txBox="1"/>
          <p:nvPr/>
        </p:nvSpPr>
        <p:spPr>
          <a:xfrm>
            <a:off x="5614136" y="3267374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4C8A1E-A153-A0B0-7556-C6D520FBC46A}"/>
              </a:ext>
            </a:extLst>
          </p:cNvPr>
          <p:cNvSpPr txBox="1"/>
          <p:nvPr/>
        </p:nvSpPr>
        <p:spPr>
          <a:xfrm>
            <a:off x="8021296" y="326737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C0163A-5ACF-F076-1B2E-099E9767C944}"/>
              </a:ext>
            </a:extLst>
          </p:cNvPr>
          <p:cNvSpPr txBox="1"/>
          <p:nvPr/>
        </p:nvSpPr>
        <p:spPr>
          <a:xfrm>
            <a:off x="10275743" y="3267374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748" name="yt_shape_11748"/>
          <p:cNvSpPr txBox="1"/>
          <p:nvPr/>
        </p:nvSpPr>
        <p:spPr>
          <a:xfrm>
            <a:off x="540000" y="1021148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1" name="yt_shape_11751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</a:t>
            </a:r>
          </a:p>
        </p:txBody>
      </p:sp>
      <p:sp>
        <p:nvSpPr>
          <p:cNvPr id="11752" name="yt_shape_11752"/>
          <p:cNvSpPr txBox="1"/>
          <p:nvPr/>
        </p:nvSpPr>
        <p:spPr>
          <a:xfrm>
            <a:off x="540000" y="1399565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下列各式中不是多项式的是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753" name="yt_table_11753" title="H_107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6137407"/>
                  </p:ext>
                </p:extLst>
              </p:nvPr>
            </p:nvGraphicFramePr>
            <p:xfrm>
              <a:off x="540056" y="1772816"/>
              <a:ext cx="6093143" cy="1267841"/>
            </p:xfrm>
            <a:graphic>
              <a:graphicData uri="http://schemas.openxmlformats.org/drawingml/2006/table">
                <a:tbl>
                  <a:tblPr/>
                  <a:tblGrid>
                    <a:gridCol w="3319780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  <a:gridCol w="2773363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753" name="yt_table_11753" title="H_107.2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6137407"/>
                  </p:ext>
                </p:extLst>
              </p:nvPr>
            </p:nvGraphicFramePr>
            <p:xfrm>
              <a:off x="540056" y="1772816"/>
              <a:ext cx="6093143" cy="1267841"/>
            </p:xfrm>
            <a:graphic>
              <a:graphicData uri="http://schemas.openxmlformats.org/drawingml/2006/table">
                <a:tbl>
                  <a:tblPr/>
                  <a:tblGrid>
                    <a:gridCol w="3319780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  <a:gridCol w="2773363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</a:tblGrid>
                  <a:tr h="596646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9518" b="-1244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  <a:tr h="6711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8288" r="-83670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9518" t="-88288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754" name="yt_shape_11754"/>
          <p:cNvSpPr txBox="1"/>
          <p:nvPr/>
        </p:nvSpPr>
        <p:spPr>
          <a:xfrm>
            <a:off x="540119" y="311576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二次三项式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二次项系数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一次项系数及常数项分别是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5" name="yt_table_117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577109"/>
              </p:ext>
            </p:extLst>
          </p:nvPr>
        </p:nvGraphicFramePr>
        <p:xfrm>
          <a:off x="540056" y="3501008"/>
          <a:ext cx="6029643" cy="877824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sp>
        <p:nvSpPr>
          <p:cNvPr id="11757" name="yt_shape_11757"/>
          <p:cNvSpPr txBox="1"/>
          <p:nvPr/>
        </p:nvSpPr>
        <p:spPr>
          <a:xfrm>
            <a:off x="540000" y="4448137"/>
            <a:ext cx="9593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8" name="yt_table_117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694212"/>
              </p:ext>
            </p:extLst>
          </p:nvPr>
        </p:nvGraphicFramePr>
        <p:xfrm>
          <a:off x="540056" y="4869160"/>
          <a:ext cx="4505643" cy="877824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pic>
        <p:nvPicPr>
          <p:cNvPr id="3" name="yt_shape_1723550397506">
            <a:extLst>
              <a:ext uri="{FF2B5EF4-FFF2-40B4-BE49-F238E27FC236}">
                <a16:creationId xmlns:a16="http://schemas.microsoft.com/office/drawing/2014/main" id="{1909B4C4-06AB-84A5-F955-DE7F4D473D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964747-0B2E-1091-CBDD-1836D42F5FC7}"/>
              </a:ext>
            </a:extLst>
          </p:cNvPr>
          <p:cNvSpPr txBox="1"/>
          <p:nvPr/>
        </p:nvSpPr>
        <p:spPr>
          <a:xfrm>
            <a:off x="5098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395358-E77E-EEC4-3252-346ACF781E0A}"/>
              </a:ext>
            </a:extLst>
          </p:cNvPr>
          <p:cNvSpPr txBox="1"/>
          <p:nvPr/>
        </p:nvSpPr>
        <p:spPr>
          <a:xfrm>
            <a:off x="10641857" y="30689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A85B19-C29A-598A-F547-ED7437162DEE}"/>
              </a:ext>
            </a:extLst>
          </p:cNvPr>
          <p:cNvSpPr txBox="1"/>
          <p:nvPr/>
        </p:nvSpPr>
        <p:spPr>
          <a:xfrm>
            <a:off x="9138376" y="440133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760" name="yt_shape_11760"/>
          <p:cNvSpPr txBox="1"/>
          <p:nvPr/>
        </p:nvSpPr>
        <p:spPr>
          <a:xfrm>
            <a:off x="540119" y="57947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的二次三项式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使它的二次项系数为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2bfe,isEnd"/>
              </a:rPr>
              <a:t>则这个二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次三项式为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804E95-EF91-DEB0-F6C2-0188752F5AB4}"/>
              </a:ext>
            </a:extLst>
          </p:cNvPr>
          <p:cNvSpPr txBox="1"/>
          <p:nvPr/>
        </p:nvSpPr>
        <p:spPr>
          <a:xfrm>
            <a:off x="2278908" y="6165304"/>
            <a:ext cx="4352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1" name="yt_shape_11761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62" name="yt_shape_11762"/>
              <p:cNvSpPr txBox="1"/>
              <p:nvPr/>
            </p:nvSpPr>
            <p:spPr>
              <a:xfrm>
                <a:off x="540119" y="1399565"/>
                <a:ext cx="11492915" cy="11143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b3f6"/>
                  </a:rPr>
                  <a:t>其中判断正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762" name="yt_shape_1176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14344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64" name="yt_table_117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32371"/>
              </p:ext>
            </p:extLst>
          </p:nvPr>
        </p:nvGraphicFramePr>
        <p:xfrm>
          <a:off x="540056" y="2564697"/>
          <a:ext cx="69615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是单项式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是二次三项式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是一次式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</a:tbl>
          </a:graphicData>
        </a:graphic>
      </p:graphicFrame>
      <p:sp>
        <p:nvSpPr>
          <p:cNvPr id="11766" name="yt_shape_11766"/>
          <p:cNvSpPr txBox="1"/>
          <p:nvPr/>
        </p:nvSpPr>
        <p:spPr>
          <a:xfrm>
            <a:off x="540000" y="3566251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767" name="yt_table_11767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702597"/>
              </p:ext>
            </p:extLst>
          </p:nvPr>
        </p:nvGraphicFramePr>
        <p:xfrm>
          <a:off x="540000" y="4197918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45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2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4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98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多项式的项数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各项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常数项除外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的系数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多项式的次数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723550397589">
            <a:extLst>
              <a:ext uri="{FF2B5EF4-FFF2-40B4-BE49-F238E27FC236}">
                <a16:creationId xmlns:a16="http://schemas.microsoft.com/office/drawing/2014/main" id="{A1DF4405-46CC-4EC9-FDF2-7AE5F95E7E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387890-DBC4-3304-D0E7-81F63A89ED31}"/>
              </a:ext>
            </a:extLst>
          </p:cNvPr>
          <p:cNvSpPr txBox="1"/>
          <p:nvPr/>
        </p:nvSpPr>
        <p:spPr>
          <a:xfrm>
            <a:off x="1974108" y="20319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CA3278-D4E1-1F18-0C16-60697DB930A0}"/>
              </a:ext>
            </a:extLst>
          </p:cNvPr>
          <p:cNvSpPr txBox="1"/>
          <p:nvPr/>
        </p:nvSpPr>
        <p:spPr>
          <a:xfrm>
            <a:off x="3925543" y="491420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A3FD59-8C92-6D33-7BA9-CC6BB25DC7E7}"/>
              </a:ext>
            </a:extLst>
          </p:cNvPr>
          <p:cNvSpPr txBox="1"/>
          <p:nvPr/>
        </p:nvSpPr>
        <p:spPr>
          <a:xfrm>
            <a:off x="7163233" y="491420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757CCC-4C0A-F3BE-E234-8645A7DF0786}"/>
              </a:ext>
            </a:extLst>
          </p:cNvPr>
          <p:cNvSpPr txBox="1"/>
          <p:nvPr/>
        </p:nvSpPr>
        <p:spPr>
          <a:xfrm>
            <a:off x="10575251" y="491420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56BB3C-660C-4D50-F4D4-114CAB6291AD}"/>
              </a:ext>
            </a:extLst>
          </p:cNvPr>
          <p:cNvSpPr txBox="1"/>
          <p:nvPr/>
        </p:nvSpPr>
        <p:spPr>
          <a:xfrm>
            <a:off x="3935068" y="547160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B47E4E-72FF-2D74-6150-F7E494719656}"/>
              </a:ext>
            </a:extLst>
          </p:cNvPr>
          <p:cNvSpPr txBox="1"/>
          <p:nvPr/>
        </p:nvSpPr>
        <p:spPr>
          <a:xfrm>
            <a:off x="6934633" y="5471607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EA5296-C982-B5F5-21A2-DA4336291690}"/>
              </a:ext>
            </a:extLst>
          </p:cNvPr>
          <p:cNvSpPr txBox="1"/>
          <p:nvPr/>
        </p:nvSpPr>
        <p:spPr>
          <a:xfrm>
            <a:off x="10527626" y="547160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89271C4-C5BD-38DA-AD91-CAFC7554C2F8}"/>
              </a:ext>
            </a:extLst>
          </p:cNvPr>
          <p:cNvSpPr txBox="1"/>
          <p:nvPr/>
        </p:nvSpPr>
        <p:spPr>
          <a:xfrm>
            <a:off x="3925543" y="604806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C6EBDDF-D277-245B-5A91-0E0C36C38BC4}"/>
              </a:ext>
            </a:extLst>
          </p:cNvPr>
          <p:cNvSpPr txBox="1"/>
          <p:nvPr/>
        </p:nvSpPr>
        <p:spPr>
          <a:xfrm>
            <a:off x="7087033" y="604806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6624E93-32B3-FE8C-6885-170E873B802E}"/>
              </a:ext>
            </a:extLst>
          </p:cNvPr>
          <p:cNvSpPr txBox="1"/>
          <p:nvPr/>
        </p:nvSpPr>
        <p:spPr>
          <a:xfrm>
            <a:off x="10546676" y="604806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9" name="yt_shape_11769"/>
          <p:cNvSpPr txBox="1"/>
          <p:nvPr/>
        </p:nvSpPr>
        <p:spPr>
          <a:xfrm>
            <a:off x="540000" y="900000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对单项式、多项式的相关概念理解不清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B11295-3D5A-463F-7608-33AA9DAAF407}"/>
              </a:ext>
            </a:extLst>
          </p:cNvPr>
          <p:cNvSpPr txBox="1"/>
          <p:nvPr/>
        </p:nvSpPr>
        <p:spPr>
          <a:xfrm>
            <a:off x="449989" y="853194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对单项式、多项式的相关概念理解不清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0" name="yt_shape_11770"/>
          <p:cNvSpPr txBox="1"/>
          <p:nvPr/>
        </p:nvSpPr>
        <p:spPr>
          <a:xfrm>
            <a:off x="540000" y="900000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71" name="yt_table_11771" title="H_164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3263408"/>
                  </p:ext>
                </p:extLst>
              </p:nvPr>
            </p:nvGraphicFramePr>
            <p:xfrm>
              <a:off x="540056" y="1379303"/>
              <a:ext cx="5600954" cy="2083373"/>
            </p:xfrm>
            <a:graphic>
              <a:graphicData uri="http://schemas.openxmlformats.org/drawingml/2006/table">
                <a:tbl>
                  <a:tblPr/>
                  <a:tblGrid>
                    <a:gridCol w="5600954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没有系数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𝑧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也不是整式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是三次二项式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71" name="yt_table_11771" descr="{&quot;rangeId&quot;:15,&quot;type&quot;:&quot;Option&quot;}" title="H_164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3263408"/>
                  </p:ext>
                </p:extLst>
              </p:nvPr>
            </p:nvGraphicFramePr>
            <p:xfrm>
              <a:off x="540056" y="1379303"/>
              <a:ext cx="5600954" cy="2083373"/>
            </p:xfrm>
            <a:graphic>
              <a:graphicData uri="http://schemas.openxmlformats.org/drawingml/2006/table">
                <a:tbl>
                  <a:tblPr/>
                  <a:tblGrid>
                    <a:gridCol w="5600954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没有系数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1"/>
                      </a:ext>
                    </a:extLst>
                  </a:tr>
                  <a:tr h="5994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8788" b="-2070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2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0192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是三次二项式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20796B3-5CA5-4E89-78D4-A7FCA0F49D97}"/>
              </a:ext>
            </a:extLst>
          </p:cNvPr>
          <p:cNvSpPr txBox="1"/>
          <p:nvPr/>
        </p:nvSpPr>
        <p:spPr>
          <a:xfrm>
            <a:off x="4031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3" name="yt_shape_1177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72" name="yt_image_11772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5" name="yt_shape_11775"/>
          <p:cNvSpPr txBox="1"/>
          <p:nvPr/>
        </p:nvSpPr>
        <p:spPr>
          <a:xfrm>
            <a:off x="540000" y="1591869"/>
            <a:ext cx="91866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6" name="yt_table_117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42263"/>
              </p:ext>
            </p:extLst>
          </p:nvPr>
        </p:nvGraphicFramePr>
        <p:xfrm>
          <a:off x="540056" y="2071172"/>
          <a:ext cx="7873048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3349625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中较大的数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sp>
        <p:nvSpPr>
          <p:cNvPr id="11778" name="yt_shape_11778"/>
          <p:cNvSpPr txBox="1"/>
          <p:nvPr/>
        </p:nvSpPr>
        <p:spPr>
          <a:xfrm>
            <a:off x="540119" y="307272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若一个多项式的每一项的次数都相等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则称该多项式为齐次多项式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ccb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是三次齐次多项式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是齐次多项式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10d6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9" name="yt_table_117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947824"/>
              </p:ext>
            </p:extLst>
          </p:nvPr>
        </p:nvGraphicFramePr>
        <p:xfrm>
          <a:off x="540056" y="4512292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D34C25C-CB4A-53B1-986A-AAEDEEBEE4B6}"/>
              </a:ext>
            </a:extLst>
          </p:cNvPr>
          <p:cNvSpPr txBox="1"/>
          <p:nvPr/>
        </p:nvSpPr>
        <p:spPr>
          <a:xfrm>
            <a:off x="8717498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58B107-DC4E-4D71-1E31-E7166B0649C6}"/>
              </a:ext>
            </a:extLst>
          </p:cNvPr>
          <p:cNvSpPr txBox="1"/>
          <p:nvPr/>
        </p:nvSpPr>
        <p:spPr>
          <a:xfrm>
            <a:off x="3655271" y="397689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81" name="yt_shape_11781"/>
              <p:cNvSpPr txBox="1"/>
              <p:nvPr/>
            </p:nvSpPr>
            <p:spPr>
              <a:xfrm>
                <a:off x="540119" y="900000"/>
                <a:ext cx="11492915" cy="47338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986f"/>
                  </a:rPr>
                  <a:t>⑥</a:t>
                </a:r>
                <a:b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分别指出它们的系数和次数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①②⑦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是单项式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系数分别为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哪些是多项式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分别指出它们的项和次数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是多项式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的项是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81" name="yt_shape_11781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733860"/>
              </a:xfrm>
              <a:prstGeom prst="rect">
                <a:avLst/>
              </a:prstGeom>
              <a:blipFill>
                <a:blip r:embed="rId2"/>
                <a:stretch>
                  <a:fillRect l="-1645" b="-1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DB5DB10-48C8-8607-5CF3-90B8FDBD5B33}"/>
                  </a:ext>
                </a:extLst>
              </p:cNvPr>
              <p:cNvSpPr txBox="1"/>
              <p:nvPr/>
            </p:nvSpPr>
            <p:spPr>
              <a:xfrm>
                <a:off x="450108" y="2809248"/>
                <a:ext cx="10614723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①②⑦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是单项式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系数分别为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次数分别为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CDB5DB10-48C8-8607-5CF3-90B8FDBD5B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09248"/>
                <a:ext cx="10614723" cy="766458"/>
              </a:xfrm>
              <a:prstGeom prst="rect">
                <a:avLst/>
              </a:prstGeom>
              <a:blipFill>
                <a:blip r:embed="rId3"/>
                <a:stretch>
                  <a:fillRect l="-919" r="-9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D4C0805-58A5-37F8-4C4A-B24F568B2C0C}"/>
              </a:ext>
            </a:extLst>
          </p:cNvPr>
          <p:cNvSpPr txBox="1"/>
          <p:nvPr/>
        </p:nvSpPr>
        <p:spPr>
          <a:xfrm>
            <a:off x="450108" y="3957582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是多项式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CFAAEE-08C9-9E89-E0C2-D8276D2C7FB7}"/>
              </a:ext>
            </a:extLst>
          </p:cNvPr>
          <p:cNvSpPr txBox="1"/>
          <p:nvPr/>
        </p:nvSpPr>
        <p:spPr>
          <a:xfrm>
            <a:off x="526308" y="4433070"/>
            <a:ext cx="529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EA865E-0A37-9534-1132-9EE58B6D84FF}"/>
                  </a:ext>
                </a:extLst>
              </p:cNvPr>
              <p:cNvSpPr txBox="1"/>
              <p:nvPr/>
            </p:nvSpPr>
            <p:spPr>
              <a:xfrm>
                <a:off x="450108" y="4908558"/>
                <a:ext cx="52394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的项是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hasSerialNum': 1}">
                <a:extLst>
                  <a:ext uri="{FF2B5EF4-FFF2-40B4-BE49-F238E27FC236}">
                    <a16:creationId xmlns:a16="http://schemas.microsoft.com/office/drawing/2014/main" id="{CCEA865E-0A37-9534-1132-9EE58B6D84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08558"/>
                <a:ext cx="5239448" cy="726326"/>
              </a:xfrm>
              <a:prstGeom prst="rect">
                <a:avLst/>
              </a:prstGeom>
              <a:blipFill>
                <a:blip r:embed="rId4"/>
                <a:stretch>
                  <a:fillRect l="-1863" r="-186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1699</Words>
  <Application>Microsoft Office PowerPoint</Application>
  <PresentationFormat>宽屏</PresentationFormat>
  <Paragraphs>179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