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1" r:id="rId5"/>
    <p:sldId id="373" r:id="rId6"/>
    <p:sldId id="374" r:id="rId7"/>
    <p:sldId id="378" r:id="rId8"/>
    <p:sldId id="379" r:id="rId9"/>
    <p:sldId id="386" r:id="rId10"/>
    <p:sldId id="389" r:id="rId11"/>
    <p:sldId id="392" r:id="rId12"/>
    <p:sldId id="394" r:id="rId13"/>
    <p:sldId id="395" r:id="rId14"/>
    <p:sldId id="397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1" name="yt_shape_10001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000" name="yt_image_10000" title="H_50.9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03" name="yt_shape_10003"/>
          <p:cNvSpPr txBox="1"/>
          <p:nvPr/>
        </p:nvSpPr>
        <p:spPr>
          <a:xfrm>
            <a:off x="540119" y="1597583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的数叫作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在正数前面添上负号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的数叫作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既不是正数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也不是负数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可以表示同一问题中具有相反意义的量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189b,isEnd"/>
              </a:rPr>
              <a:t>除了表示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没有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还常用来表示某种量的基准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F3E1CD9-BB40-FCED-1F30-53D62F4B8FB1}"/>
              </a:ext>
            </a:extLst>
          </p:cNvPr>
          <p:cNvSpPr txBox="1"/>
          <p:nvPr/>
        </p:nvSpPr>
        <p:spPr>
          <a:xfrm>
            <a:off x="4183908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3B2A299-52B0-DE65-E4D8-61970009D8DB}"/>
              </a:ext>
            </a:extLst>
          </p:cNvPr>
          <p:cNvSpPr txBox="1"/>
          <p:nvPr/>
        </p:nvSpPr>
        <p:spPr>
          <a:xfrm>
            <a:off x="10584707" y="155077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6089BCD-CE96-A93B-AC9C-368787857BAC}"/>
              </a:ext>
            </a:extLst>
          </p:cNvPr>
          <p:cNvSpPr txBox="1"/>
          <p:nvPr/>
        </p:nvSpPr>
        <p:spPr>
          <a:xfrm>
            <a:off x="1364508" y="2026265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6863F99-E1F3-6B4A-7180-4814587D0D94}"/>
              </a:ext>
            </a:extLst>
          </p:cNvPr>
          <p:cNvSpPr txBox="1"/>
          <p:nvPr/>
        </p:nvSpPr>
        <p:spPr>
          <a:xfrm>
            <a:off x="1440708" y="250175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3B97A65-4123-0177-9A68-3403B4E9888F}"/>
              </a:ext>
            </a:extLst>
          </p:cNvPr>
          <p:cNvSpPr txBox="1"/>
          <p:nvPr/>
        </p:nvSpPr>
        <p:spPr>
          <a:xfrm>
            <a:off x="2964708" y="250175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负数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D105821-DC43-EE6B-B24B-3C5D04886AE8}"/>
              </a:ext>
            </a:extLst>
          </p:cNvPr>
          <p:cNvSpPr txBox="1"/>
          <p:nvPr/>
        </p:nvSpPr>
        <p:spPr>
          <a:xfrm>
            <a:off x="9670307" y="2501753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069" name="yt_table_10069" title="H_171.3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278383"/>
              </p:ext>
            </p:extLst>
          </p:nvPr>
        </p:nvGraphicFramePr>
        <p:xfrm>
          <a:off x="540000" y="2441375"/>
          <a:ext cx="11111996" cy="217627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329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85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85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85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85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785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7786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7786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786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7786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877861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序号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质量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g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211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213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7_d57d2"/>
                        </a:rPr>
                        <a:t>相对于基准量的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增加量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g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071" name="yt_shape_10071"/>
          <p:cNvSpPr txBox="1"/>
          <p:nvPr/>
        </p:nvSpPr>
        <p:spPr>
          <a:xfrm>
            <a:off x="540000" y="4887167"/>
            <a:ext cx="7232749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为基准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用正负数填写上表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袋样品中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在合格质量范围内的有多少袋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在合格质量范围内的有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BBE313F-BEBD-0472-2F7D-47D5A29C6DFC}"/>
              </a:ext>
            </a:extLst>
          </p:cNvPr>
          <p:cNvSpPr txBox="1"/>
          <p:nvPr/>
        </p:nvSpPr>
        <p:spPr>
          <a:xfrm>
            <a:off x="3133931" y="3953189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09FB0DC-6B01-25A8-0120-57E8C0925467}"/>
              </a:ext>
            </a:extLst>
          </p:cNvPr>
          <p:cNvSpPr txBox="1"/>
          <p:nvPr/>
        </p:nvSpPr>
        <p:spPr>
          <a:xfrm>
            <a:off x="3879130" y="3943664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F56CDC1-D8F7-6582-0BB5-DBFF9E1E67A9}"/>
              </a:ext>
            </a:extLst>
          </p:cNvPr>
          <p:cNvSpPr txBox="1"/>
          <p:nvPr/>
        </p:nvSpPr>
        <p:spPr>
          <a:xfrm>
            <a:off x="4757679" y="3953189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C22E7EB-3203-753A-5444-18FB0F4C3098}"/>
              </a:ext>
            </a:extLst>
          </p:cNvPr>
          <p:cNvSpPr txBox="1"/>
          <p:nvPr/>
        </p:nvSpPr>
        <p:spPr>
          <a:xfrm>
            <a:off x="5636228" y="3943664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943DE71-27B2-FBA3-D7FD-69F170149F2D}"/>
              </a:ext>
            </a:extLst>
          </p:cNvPr>
          <p:cNvSpPr txBox="1"/>
          <p:nvPr/>
        </p:nvSpPr>
        <p:spPr>
          <a:xfrm>
            <a:off x="6514778" y="3953189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9DC099C-F265-B4E6-AA6E-50B1916C73B3}"/>
              </a:ext>
            </a:extLst>
          </p:cNvPr>
          <p:cNvSpPr txBox="1"/>
          <p:nvPr/>
        </p:nvSpPr>
        <p:spPr>
          <a:xfrm>
            <a:off x="7526676" y="3953189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432266D-C2A9-5051-06FA-6972002CE7BC}"/>
              </a:ext>
            </a:extLst>
          </p:cNvPr>
          <p:cNvSpPr txBox="1"/>
          <p:nvPr/>
        </p:nvSpPr>
        <p:spPr>
          <a:xfrm>
            <a:off x="8271187" y="395318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E0FED4C-D554-3614-D9AB-D3C0C45C55E7}"/>
              </a:ext>
            </a:extLst>
          </p:cNvPr>
          <p:cNvSpPr txBox="1"/>
          <p:nvPr/>
        </p:nvSpPr>
        <p:spPr>
          <a:xfrm>
            <a:off x="9149049" y="394366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8DE0901-AC51-B4CE-A4ED-46070DFB86CC}"/>
              </a:ext>
            </a:extLst>
          </p:cNvPr>
          <p:cNvSpPr txBox="1"/>
          <p:nvPr/>
        </p:nvSpPr>
        <p:spPr>
          <a:xfrm>
            <a:off x="10026910" y="394366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5DE0C57-9697-794A-DFB9-BE63F20B2E45}"/>
              </a:ext>
            </a:extLst>
          </p:cNvPr>
          <p:cNvSpPr txBox="1"/>
          <p:nvPr/>
        </p:nvSpPr>
        <p:spPr>
          <a:xfrm>
            <a:off x="10904771" y="394366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47E4A8F-30D0-A921-2E47-B5520FCAE02A}"/>
              </a:ext>
            </a:extLst>
          </p:cNvPr>
          <p:cNvSpPr txBox="1"/>
          <p:nvPr/>
        </p:nvSpPr>
        <p:spPr>
          <a:xfrm>
            <a:off x="449989" y="5791337"/>
            <a:ext cx="520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在合格质量范围内的有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F7C0C4C-B575-66BB-3B9B-7C23A066F162}"/>
              </a:ext>
            </a:extLst>
          </p:cNvPr>
          <p:cNvSpPr txBox="1"/>
          <p:nvPr/>
        </p:nvSpPr>
        <p:spPr>
          <a:xfrm>
            <a:off x="449988" y="836712"/>
            <a:ext cx="11406651" cy="1464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原创题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黄山烧饼又名皇印烧饼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、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救驾烧饼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、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蟹壳黄烧饼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7_26759,isEnd"/>
              </a:rPr>
              <a:t>是安徽省黄山市</a:t>
            </a:r>
            <a:b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的特色传统小吃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某网店出售的黄山烧饼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合格质量范围为每袋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210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g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2_a2c3e,isEnd"/>
              </a:rPr>
              <a:t>现抽</a:t>
            </a:r>
            <a:b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取样品进行检测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结果如下表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4" name="yt_shape_10074"/>
          <p:cNvSpPr txBox="1"/>
          <p:nvPr/>
        </p:nvSpPr>
        <p:spPr>
          <a:xfrm>
            <a:off x="540119" y="900000"/>
            <a:ext cx="11492915" cy="3292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合肥四十六中单元卷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如图是合肥地铁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号线的线路图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cf997"/>
              </a:rPr>
              <a:t>规定从合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肥火车站开往九联圩的方向为正方向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某天小明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小红和小兰都在望湖城站上车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661a"/>
              </a:rPr>
              <a:t>，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把望湖城站作为基准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小明沿着正方向坐了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站在紫庐站下车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小红往反方向坐车在明光路站下车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可记作什么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小兰坐了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站下车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84c0"/>
              </a:rPr>
              <a:t>她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是在哪一站下车的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小红在明光路站下车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可记作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小兰是在万达城站下车的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077" name="yt_image_10077" title="H_189.63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7266" y="3757003"/>
            <a:ext cx="5229374" cy="2408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EDFE76A-43F8-1822-DD47-8C0D6D7D17B3}"/>
              </a:ext>
            </a:extLst>
          </p:cNvPr>
          <p:cNvSpPr txBox="1"/>
          <p:nvPr/>
        </p:nvSpPr>
        <p:spPr>
          <a:xfrm>
            <a:off x="450108" y="3230634"/>
            <a:ext cx="65237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小红在明光路站下车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可记作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8EF6C98-4D06-8A3F-FDD4-1630889ECDB8}"/>
              </a:ext>
            </a:extLst>
          </p:cNvPr>
          <p:cNvSpPr txBox="1"/>
          <p:nvPr/>
        </p:nvSpPr>
        <p:spPr>
          <a:xfrm>
            <a:off x="450108" y="3706122"/>
            <a:ext cx="3913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小兰是在万达城站下车的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079" name="yt_shape_10079"/>
          <p:cNvSpPr txBox="1"/>
          <p:nvPr/>
        </p:nvSpPr>
        <p:spPr>
          <a:xfrm>
            <a:off x="540000" y="4282535"/>
            <a:ext cx="613206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小明又从紫庐站上车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坐了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站下车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这时他到了哪一站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这时他到了秋浦河路站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1580015-D4C4-3892-CB7B-C8BF8F9E8DCF}"/>
              </a:ext>
            </a:extLst>
          </p:cNvPr>
          <p:cNvSpPr txBox="1"/>
          <p:nvPr/>
        </p:nvSpPr>
        <p:spPr>
          <a:xfrm>
            <a:off x="449989" y="5229200"/>
            <a:ext cx="475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这时他到了秋浦河路站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4" name="yt_shape_10084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083" name="yt_image_10083" title="H_50.94">
            <a:extLst>
              <a:ext uri="">
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086" name="yt_shape_10086"/>
              <p:cNvSpPr txBox="1"/>
              <p:nvPr/>
            </p:nvSpPr>
            <p:spPr>
              <a:xfrm>
                <a:off x="540000" y="1597583"/>
                <a:ext cx="10926068" cy="29797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推理能力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观察下面一列数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探究其中的规律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个数分别是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spc="375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请写出第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并指出在这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个数中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有多少个正数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多少个负数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第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个数是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其中有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个正数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个负数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0086" name="yt_shape_10086" descr="{&quot;rangeId&quot;:22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97583"/>
                <a:ext cx="10926068" cy="2979790"/>
              </a:xfrm>
              <a:prstGeom prst="rect">
                <a:avLst/>
              </a:prstGeom>
              <a:blipFill>
                <a:blip r:embed="rId3"/>
                <a:stretch>
                  <a:fillRect l="-1730" t="-1636" r="-725" b="-26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ED947E2-63E8-7131-390F-D48857F89560}"/>
                  </a:ext>
                </a:extLst>
              </p:cNvPr>
              <p:cNvSpPr txBox="1"/>
              <p:nvPr/>
            </p:nvSpPr>
            <p:spPr>
              <a:xfrm>
                <a:off x="4869589" y="2708446"/>
                <a:ext cx="1013524" cy="76855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2" name="文本框 1" descr="{'rangeId': 22, 'hasSerialNum': 1}">
                <a:extLst>
                  <a:ext uri="{FF2B5EF4-FFF2-40B4-BE49-F238E27FC236}">
                    <a16:creationId xmlns:a16="http://schemas.microsoft.com/office/drawing/2014/main" id="{0ED947E2-63E8-7131-390F-D48857F895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9589" y="2708446"/>
                <a:ext cx="1013524" cy="768553"/>
              </a:xfrm>
              <a:prstGeom prst="rect">
                <a:avLst/>
              </a:prstGeom>
              <a:blipFill>
                <a:blip r:embed="rId4"/>
                <a:stretch>
                  <a:fillRect l="-9639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017F6753-19CA-2F71-CB9F-2B098E7F0BCB}"/>
              </a:ext>
            </a:extLst>
          </p:cNvPr>
          <p:cNvCxnSpPr/>
          <p:nvPr/>
        </p:nvCxnSpPr>
        <p:spPr>
          <a:xfrm>
            <a:off x="4654800" y="3449243"/>
            <a:ext cx="11383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F57656B-1E76-1B9D-6BAF-BEACAD87937B}"/>
                  </a:ext>
                </a:extLst>
              </p:cNvPr>
              <p:cNvSpPr txBox="1"/>
              <p:nvPr/>
            </p:nvSpPr>
            <p:spPr>
              <a:xfrm>
                <a:off x="6360252" y="2708446"/>
                <a:ext cx="661099" cy="76855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4" name="文本框 3" descr="{'rangeId': 22, 'hasSerialNum': 1}">
                <a:extLst>
                  <a:ext uri="{FF2B5EF4-FFF2-40B4-BE49-F238E27FC236}">
                    <a16:creationId xmlns:a16="http://schemas.microsoft.com/office/drawing/2014/main" id="{2F57656B-1E76-1B9D-6BAF-BEACAD8793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0252" y="2708446"/>
                <a:ext cx="661099" cy="76855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FD57A777-624C-E0C0-ED91-F5FE8345B2E1}"/>
              </a:ext>
            </a:extLst>
          </p:cNvPr>
          <p:cNvCxnSpPr/>
          <p:nvPr/>
        </p:nvCxnSpPr>
        <p:spPr>
          <a:xfrm>
            <a:off x="6097838" y="3449243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EDCD470-A697-D23E-487B-FB10E740842F}"/>
                  </a:ext>
                </a:extLst>
              </p:cNvPr>
              <p:cNvSpPr txBox="1"/>
              <p:nvPr/>
            </p:nvSpPr>
            <p:spPr>
              <a:xfrm>
                <a:off x="449989" y="3858875"/>
                <a:ext cx="9019287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第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个数是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其中有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个正数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1013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个负数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6" name="文本框 5" descr="{'rangeId': 22, 'hasSerialNum': 1}">
                <a:extLst>
                  <a:ext uri="{FF2B5EF4-FFF2-40B4-BE49-F238E27FC236}">
                    <a16:creationId xmlns:a16="http://schemas.microsoft.com/office/drawing/2014/main" id="{EEDCD470-A697-D23E-487B-FB10E74084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58875"/>
                <a:ext cx="9019287" cy="736486"/>
              </a:xfrm>
              <a:prstGeom prst="rect">
                <a:avLst/>
              </a:prstGeom>
              <a:blipFill>
                <a:blip r:embed="rId6"/>
                <a:stretch>
                  <a:fillRect l="-1082" r="-1082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5" name="yt_shape_10095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0094" name="yt_image_1009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97" name="yt_shape_10097"/>
          <p:cNvSpPr txBox="1"/>
          <p:nvPr/>
        </p:nvSpPr>
        <p:spPr>
          <a:xfrm>
            <a:off x="2495601" y="1350999"/>
            <a:ext cx="7920880" cy="9648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可表示某种量的基准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基准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的部分用正数表示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低于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基准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_59d84"/>
              </a:rPr>
              <a:t>的部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分用负数表示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6" name="yt_shape_10006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005" name="yt_image_10005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08" name="yt_shape_10008"/>
          <p:cNvSpPr txBox="1"/>
          <p:nvPr/>
        </p:nvSpPr>
        <p:spPr>
          <a:xfrm>
            <a:off x="540000" y="1603297"/>
            <a:ext cx="4212692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认识正数、负数、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</a:p>
        </p:txBody>
      </p:sp>
      <p:sp>
        <p:nvSpPr>
          <p:cNvPr id="10009" name="yt_shape_10009"/>
          <p:cNvSpPr txBox="1"/>
          <p:nvPr/>
        </p:nvSpPr>
        <p:spPr>
          <a:xfrm>
            <a:off x="540000" y="2102862"/>
            <a:ext cx="52241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是负数的是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10" name="yt_table_10010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85970938"/>
                  </p:ext>
                </p:extLst>
              </p:nvPr>
            </p:nvGraphicFramePr>
            <p:xfrm>
              <a:off x="540056" y="2582165"/>
              <a:ext cx="7852728" cy="635953"/>
            </p:xfrm>
            <a:graphic>
              <a:graphicData uri="http://schemas.openxmlformats.org/drawingml/2006/table">
                <a:tbl>
                  <a:tblPr/>
                  <a:tblGrid>
                    <a:gridCol w="2465705">
                      <a:extLst>
                        <a:ext uri="{9D8B030D-6E8A-4147-A177-3AD203B41FA5}">
                          <a16:colId xmlns:a16="http://schemas.microsoft.com/office/drawing/2014/main" val="10000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001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002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00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0010" name="yt_table_10010" descr="{&quot;rangeId&quot;:4,&quot;type&quot;:&quot;Option&quot;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85970938"/>
                  </p:ext>
                </p:extLst>
              </p:nvPr>
            </p:nvGraphicFramePr>
            <p:xfrm>
              <a:off x="540056" y="2582165"/>
              <a:ext cx="7852728" cy="635953"/>
            </p:xfrm>
            <a:graphic>
              <a:graphicData uri="http://schemas.openxmlformats.org/drawingml/2006/table">
                <a:tbl>
                  <a:tblPr/>
                  <a:tblGrid>
                    <a:gridCol w="2465705">
                      <a:extLst>
                        <a:ext uri="{9D8B030D-6E8A-4147-A177-3AD203B41FA5}">
                          <a16:colId xmlns:a16="http://schemas.microsoft.com/office/drawing/2014/main" val="10000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001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002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003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1827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18023" r="-56686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011" name="yt_shape_10011"/>
          <p:cNvSpPr txBox="1"/>
          <p:nvPr/>
        </p:nvSpPr>
        <p:spPr>
          <a:xfrm>
            <a:off x="540000" y="3268765"/>
            <a:ext cx="95154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这四个数中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既不是正数也不是负数的是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12" name="yt_table_1001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7965267"/>
              </p:ext>
            </p:extLst>
          </p:nvPr>
        </p:nvGraphicFramePr>
        <p:xfrm>
          <a:off x="540056" y="3748068"/>
          <a:ext cx="7852728" cy="475488"/>
        </p:xfrm>
        <a:graphic>
          <a:graphicData uri="http://schemas.openxmlformats.org/drawingml/2006/table">
            <a:tbl>
              <a:tblPr/>
              <a:tblGrid>
                <a:gridCol w="2465705">
                  <a:extLst>
                    <a:ext uri="{9D8B030D-6E8A-4147-A177-3AD203B41FA5}">
                      <a16:colId xmlns:a16="http://schemas.microsoft.com/office/drawing/2014/main" val="10004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05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06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014" name="yt_shape_10014"/>
              <p:cNvSpPr txBox="1"/>
              <p:nvPr/>
            </p:nvSpPr>
            <p:spPr>
              <a:xfrm>
                <a:off x="540119" y="4274239"/>
                <a:ext cx="11492915" cy="132363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下列各数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1050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其中是正数的有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b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W:12.00504,H:53.14"/>
                  </a:rPr>
                </a:br>
                <a:r>
                  <a:rPr lang="zh-CN" altLang="zh-CN" sz="2400" b="0" i="0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，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0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.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1050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是负数的有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1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，－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26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％，－</a:t>
                </a:r>
                <a:r>
                  <a:rPr lang="en-US" altLang="zh-CN" sz="2400" b="0" i="0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p14="http://schemas.microsoft.com/office/powerpoint/2010/main" xmlns:m="http://schemas.openxmlformats.org/officeDocument/2006/math" xmlns:a16="http://schemas.microsoft.com/office/drawing/2014/main">
          <p:sp>
            <p:nvSpPr>
              <p:cNvPr id="10014" name="yt_shape_100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274239"/>
                <a:ext cx="11492915" cy="1323632"/>
              </a:xfrm>
              <a:prstGeom prst="rect">
                <a:avLst/>
              </a:prstGeom>
              <a:blipFill>
                <a:blip r:embed="rId4"/>
                <a:stretch>
                  <a:fillRect l="-1645" b="-73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550061317">
            <a:extLst>
              <a:ext uri="{FF2B5EF4-FFF2-40B4-BE49-F238E27FC236}">
                <a16:creationId xmlns:a16="http://schemas.microsoft.com/office/drawing/2014/main" id="{BE1505D9-CD36-867A-0992-641ECA46DE5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964F3E6-DCD8-6835-C24C-0C787DECD96E}"/>
              </a:ext>
            </a:extLst>
          </p:cNvPr>
          <p:cNvSpPr txBox="1"/>
          <p:nvPr/>
        </p:nvSpPr>
        <p:spPr>
          <a:xfrm>
            <a:off x="4793389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EFDA48B-C436-4BCB-9FC9-6574B0F0EC9C}"/>
              </a:ext>
            </a:extLst>
          </p:cNvPr>
          <p:cNvSpPr txBox="1"/>
          <p:nvPr/>
        </p:nvSpPr>
        <p:spPr>
          <a:xfrm>
            <a:off x="9060589" y="32219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542A907-EB49-C6D8-EC08-C113A7462DDD}"/>
              </a:ext>
            </a:extLst>
          </p:cNvPr>
          <p:cNvSpPr txBox="1"/>
          <p:nvPr/>
        </p:nvSpPr>
        <p:spPr>
          <a:xfrm>
            <a:off x="10575182" y="4388702"/>
            <a:ext cx="1094487" cy="76849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96de6"/>
              </a:rPr>
              <a:t>，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6034F47-85A0-E1F8-120C-31B137A5F0DF}"/>
                  </a:ext>
                </a:extLst>
              </p:cNvPr>
              <p:cNvSpPr txBox="1"/>
              <p:nvPr/>
            </p:nvSpPr>
            <p:spPr>
              <a:xfrm>
                <a:off x="450108" y="4902311"/>
                <a:ext cx="2232724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1050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p14="http://schemas.microsoft.com/office/powerpoint/2010/main" xmlns:m="http://schemas.openxmlformats.org/officeDocument/2006/math" xmlns:a16="http://schemas.microsoft.com/office/drawing/2014/main">
          <p:sp>
            <p:nvSpPr>
              <p:cNvPr id="6" name="文本框 5" descr="{'rangeId': 6, 'hasSerialNum': 1, 'mathAnswerShape': 1}">
                <a:extLst>
                  <a:ext uri="{FF2B5EF4-FFF2-40B4-BE49-F238E27FC236}">
                    <a16:creationId xmlns:a16="http://schemas.microsoft.com/office/drawing/2014/main" id="{A6034F47-85A0-E1F8-120C-31B137A5F0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902311"/>
                <a:ext cx="2232724" cy="729565"/>
              </a:xfrm>
              <a:prstGeom prst="rect">
                <a:avLst/>
              </a:prstGeom>
              <a:blipFill>
                <a:blip r:embed="rId6"/>
                <a:stretch>
                  <a:fillRect l="-4372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90A2A67-E1B0-7DC4-47C0-6AAC21C99639}"/>
              </a:ext>
            </a:extLst>
          </p:cNvPr>
          <p:cNvCxnSpPr/>
          <p:nvPr/>
        </p:nvCxnSpPr>
        <p:spPr>
          <a:xfrm>
            <a:off x="540119" y="5604120"/>
            <a:ext cx="20527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8555691-2C46-5698-F402-BF085584974A}"/>
                  </a:ext>
                </a:extLst>
              </p:cNvPr>
              <p:cNvSpPr txBox="1"/>
              <p:nvPr/>
            </p:nvSpPr>
            <p:spPr>
              <a:xfrm>
                <a:off x="4636346" y="4902311"/>
                <a:ext cx="3147124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％，－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p14="http://schemas.microsoft.com/office/powerpoint/2010/main" xmlns:m="http://schemas.openxmlformats.org/officeDocument/2006/math" xmlns:a16="http://schemas.microsoft.com/office/drawing/2014/main">
          <p:sp>
            <p:nvSpPr>
              <p:cNvPr id="8" name="文本框 7" descr="{'rangeId': 6, 'hasSerialNum': 1, 'mathAnswerShape': 1}">
                <a:extLst>
                  <a:ext uri="{FF2B5EF4-FFF2-40B4-BE49-F238E27FC236}">
                    <a16:creationId xmlns:a16="http://schemas.microsoft.com/office/drawing/2014/main" id="{18555691-2C46-5698-F402-BF08558497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6346" y="4902311"/>
                <a:ext cx="3147124" cy="729565"/>
              </a:xfrm>
              <a:prstGeom prst="rect">
                <a:avLst/>
              </a:prstGeom>
              <a:blipFill>
                <a:blip r:embed="rId7"/>
                <a:stretch>
                  <a:fillRect l="-3101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3D250AFD-0559-7245-B41A-09F702ECCB49}"/>
              </a:ext>
            </a:extLst>
          </p:cNvPr>
          <p:cNvCxnSpPr/>
          <p:nvPr/>
        </p:nvCxnSpPr>
        <p:spPr>
          <a:xfrm>
            <a:off x="4421557" y="5604120"/>
            <a:ext cx="32719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6" name="yt_shape_10016"/>
          <p:cNvSpPr txBox="1"/>
          <p:nvPr/>
        </p:nvSpPr>
        <p:spPr>
          <a:xfrm>
            <a:off x="540000" y="900000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具有相反意义的量</a:t>
            </a:r>
          </a:p>
        </p:txBody>
      </p:sp>
      <p:sp>
        <p:nvSpPr>
          <p:cNvPr id="10017" name="yt_shape_10017"/>
          <p:cNvSpPr txBox="1"/>
          <p:nvPr/>
        </p:nvSpPr>
        <p:spPr>
          <a:xfrm>
            <a:off x="540000" y="1399565"/>
            <a:ext cx="67630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在下列选项中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具有相反意义的量是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18" name="yt_table_1001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9233755"/>
              </p:ext>
            </p:extLst>
          </p:nvPr>
        </p:nvGraphicFramePr>
        <p:xfrm>
          <a:off x="540056" y="1878868"/>
          <a:ext cx="5283200" cy="1901952"/>
        </p:xfrm>
        <a:graphic>
          <a:graphicData uri="http://schemas.openxmlformats.org/drawingml/2006/table">
            <a:tbl>
              <a:tblPr/>
              <a:tblGrid>
                <a:gridCol w="5283200">
                  <a:extLst>
                    <a:ext uri="{9D8B030D-6E8A-4147-A177-3AD203B41FA5}">
                      <a16:colId xmlns:a16="http://schemas.microsoft.com/office/drawing/2014/main" val="100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局与负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身高增加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厘米与体重减少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气温升高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与气温为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向东行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米和向南行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3" name="yt_shape_1723550061394">
            <a:extLst>
              <a:ext uri="{FF2B5EF4-FFF2-40B4-BE49-F238E27FC236}">
                <a16:creationId xmlns:a16="http://schemas.microsoft.com/office/drawing/2014/main" id="{8B8A23F5-2BF4-0668-3DD1-2C384DEBC5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4FA989C-F782-6585-3919-C9C0C7C5D15A}"/>
              </a:ext>
            </a:extLst>
          </p:cNvPr>
          <p:cNvSpPr txBox="1"/>
          <p:nvPr/>
        </p:nvSpPr>
        <p:spPr>
          <a:xfrm>
            <a:off x="63173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0" name="yt_shape_10020"/>
          <p:cNvSpPr txBox="1"/>
          <p:nvPr/>
        </p:nvSpPr>
        <p:spPr>
          <a:xfrm>
            <a:off x="540000" y="900000"/>
            <a:ext cx="577081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将下面具有相反意义的量用直线连起来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021" name="yt_shape_10021"/>
          <p:cNvSpPr txBox="1"/>
          <p:nvPr/>
        </p:nvSpPr>
        <p:spPr>
          <a:xfrm>
            <a:off x="540000" y="1531667"/>
            <a:ext cx="1077218" cy="36933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</a:p>
        </p:txBody>
      </p:sp>
      <p:cxnSp>
        <p:nvCxnSpPr>
          <p:cNvPr id="10023" name="yt_直接连接符_10023"/>
          <p:cNvCxnSpPr>
            <a:cxnSpLocks/>
            <a:endCxn id="10036" idx="1"/>
          </p:cNvCxnSpPr>
          <p:nvPr/>
        </p:nvCxnSpPr>
        <p:spPr>
          <a:xfrm>
            <a:off x="1678562" y="1731647"/>
            <a:ext cx="2160000" cy="1701892"/>
          </a:xfrm>
          <a:prstGeom prst="line">
            <a:avLst/>
          </a:prstGeom>
          <a:grpFill/>
          <a:ln w="19045">
            <a:solidFill>
              <a:srgbClr val="FF0000"/>
            </a:solidFill>
          </a:ln>
        </p:spPr>
      </p:cxnSp>
      <p:sp>
        <p:nvSpPr>
          <p:cNvPr id="10024" name="yt_shape_10024"/>
          <p:cNvSpPr txBox="1"/>
          <p:nvPr/>
        </p:nvSpPr>
        <p:spPr>
          <a:xfrm>
            <a:off x="3838562" y="1531667"/>
            <a:ext cx="2385268" cy="36933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低于海平面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</a:p>
        </p:txBody>
      </p:sp>
      <p:sp>
        <p:nvSpPr>
          <p:cNvPr id="10025" name="yt_shape_10025"/>
          <p:cNvSpPr txBox="1"/>
          <p:nvPr/>
        </p:nvSpPr>
        <p:spPr>
          <a:xfrm>
            <a:off x="540000" y="2104069"/>
            <a:ext cx="1384995" cy="36933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收入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</a:p>
        </p:txBody>
      </p:sp>
      <p:cxnSp>
        <p:nvCxnSpPr>
          <p:cNvPr id="10027" name="yt_直接连接符_10027"/>
          <p:cNvCxnSpPr>
            <a:cxnSpLocks/>
            <a:endCxn id="10032" idx="1"/>
          </p:cNvCxnSpPr>
          <p:nvPr/>
        </p:nvCxnSpPr>
        <p:spPr>
          <a:xfrm>
            <a:off x="1983294" y="2315655"/>
            <a:ext cx="1855268" cy="545482"/>
          </a:xfrm>
          <a:prstGeom prst="line">
            <a:avLst/>
          </a:prstGeom>
          <a:grpFill/>
          <a:ln w="19045">
            <a:solidFill>
              <a:srgbClr val="FF0000"/>
            </a:solidFill>
          </a:ln>
        </p:spPr>
      </p:cxnSp>
      <p:sp>
        <p:nvSpPr>
          <p:cNvPr id="10028" name="yt_shape_10028"/>
          <p:cNvSpPr txBox="1"/>
          <p:nvPr/>
        </p:nvSpPr>
        <p:spPr>
          <a:xfrm>
            <a:off x="3838562" y="2104069"/>
            <a:ext cx="1384995" cy="36933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亏损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</a:p>
        </p:txBody>
      </p:sp>
      <p:sp>
        <p:nvSpPr>
          <p:cNvPr id="10029" name="yt_shape_10029"/>
          <p:cNvSpPr txBox="1"/>
          <p:nvPr/>
        </p:nvSpPr>
        <p:spPr>
          <a:xfrm>
            <a:off x="540000" y="2676471"/>
            <a:ext cx="2308324" cy="36933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高于海平面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</a:p>
        </p:txBody>
      </p:sp>
      <p:cxnSp>
        <p:nvCxnSpPr>
          <p:cNvPr id="10031" name="yt_直接连接符_10031"/>
          <p:cNvCxnSpPr>
            <a:cxnSpLocks/>
          </p:cNvCxnSpPr>
          <p:nvPr/>
        </p:nvCxnSpPr>
        <p:spPr>
          <a:xfrm flipV="1">
            <a:off x="2897490" y="1731647"/>
            <a:ext cx="1110278" cy="1156410"/>
          </a:xfrm>
          <a:prstGeom prst="line">
            <a:avLst/>
          </a:prstGeom>
          <a:grpFill/>
          <a:ln w="19045">
            <a:solidFill>
              <a:srgbClr val="FF0000"/>
            </a:solidFill>
          </a:ln>
        </p:spPr>
      </p:cxnSp>
      <p:sp>
        <p:nvSpPr>
          <p:cNvPr id="10032" name="yt_shape_10032"/>
          <p:cNvSpPr txBox="1"/>
          <p:nvPr/>
        </p:nvSpPr>
        <p:spPr>
          <a:xfrm>
            <a:off x="3838562" y="2676471"/>
            <a:ext cx="1384995" cy="36933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支出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</a:p>
        </p:txBody>
      </p:sp>
      <p:sp>
        <p:nvSpPr>
          <p:cNvPr id="10033" name="yt_shape_10033"/>
          <p:cNvSpPr txBox="1"/>
          <p:nvPr/>
        </p:nvSpPr>
        <p:spPr>
          <a:xfrm>
            <a:off x="540000" y="3248873"/>
            <a:ext cx="1231106" cy="36933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</a:p>
        </p:txBody>
      </p:sp>
      <p:cxnSp>
        <p:nvCxnSpPr>
          <p:cNvPr id="10035" name="yt_直接连接符_10035"/>
          <p:cNvCxnSpPr>
            <a:cxnSpLocks/>
            <a:endCxn id="10040" idx="1"/>
          </p:cNvCxnSpPr>
          <p:nvPr/>
        </p:nvCxnSpPr>
        <p:spPr>
          <a:xfrm>
            <a:off x="1830928" y="3456888"/>
            <a:ext cx="2007634" cy="549053"/>
          </a:xfrm>
          <a:prstGeom prst="line">
            <a:avLst/>
          </a:prstGeom>
          <a:grpFill/>
          <a:ln w="19045">
            <a:solidFill>
              <a:srgbClr val="FF0000"/>
            </a:solidFill>
          </a:ln>
        </p:spPr>
      </p:cxnSp>
      <p:sp>
        <p:nvSpPr>
          <p:cNvPr id="10036" name="yt_shape_10036"/>
          <p:cNvSpPr txBox="1"/>
          <p:nvPr/>
        </p:nvSpPr>
        <p:spPr>
          <a:xfrm>
            <a:off x="3838562" y="3248873"/>
            <a:ext cx="1077218" cy="36933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失球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</a:p>
        </p:txBody>
      </p:sp>
      <p:sp>
        <p:nvSpPr>
          <p:cNvPr id="10037" name="yt_shape_10037"/>
          <p:cNvSpPr txBox="1"/>
          <p:nvPr/>
        </p:nvSpPr>
        <p:spPr>
          <a:xfrm>
            <a:off x="540000" y="3821275"/>
            <a:ext cx="1538883" cy="36933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盈利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</a:p>
        </p:txBody>
      </p:sp>
      <p:cxnSp>
        <p:nvCxnSpPr>
          <p:cNvPr id="10039" name="yt_直接连接符_10039"/>
          <p:cNvCxnSpPr>
            <a:cxnSpLocks/>
            <a:endCxn id="10028" idx="1"/>
          </p:cNvCxnSpPr>
          <p:nvPr/>
        </p:nvCxnSpPr>
        <p:spPr>
          <a:xfrm flipV="1">
            <a:off x="2135660" y="2288735"/>
            <a:ext cx="1702902" cy="1727164"/>
          </a:xfrm>
          <a:prstGeom prst="line">
            <a:avLst/>
          </a:prstGeom>
          <a:grpFill/>
          <a:ln w="19045">
            <a:solidFill>
              <a:srgbClr val="FF0000"/>
            </a:solidFill>
          </a:ln>
        </p:spPr>
      </p:cxnSp>
      <p:sp>
        <p:nvSpPr>
          <p:cNvPr id="10040" name="yt_shape_10040"/>
          <p:cNvSpPr txBox="1"/>
          <p:nvPr/>
        </p:nvSpPr>
        <p:spPr>
          <a:xfrm>
            <a:off x="3838562" y="3821275"/>
            <a:ext cx="1231106" cy="36933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1" name="yt_shape_10041"/>
          <p:cNvSpPr txBox="1"/>
          <p:nvPr/>
        </p:nvSpPr>
        <p:spPr>
          <a:xfrm>
            <a:off x="540000" y="900000"/>
            <a:ext cx="590546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用正负数表示具有相反意义的量</a:t>
            </a:r>
          </a:p>
        </p:txBody>
      </p:sp>
      <p:sp>
        <p:nvSpPr>
          <p:cNvPr id="10042" name="yt_shape_10042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湖南省中考改编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如果水位升高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时水位变化记作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那么水位下降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d763"/>
              </a:rPr>
              <a:t>时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水位变化记作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43" name="yt_table_1004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8611561"/>
              </p:ext>
            </p:extLst>
          </p:nvPr>
        </p:nvGraphicFramePr>
        <p:xfrm>
          <a:off x="540056" y="2359000"/>
          <a:ext cx="9060816" cy="475488"/>
        </p:xfrm>
        <a:graphic>
          <a:graphicData uri="http://schemas.openxmlformats.org/drawingml/2006/table">
            <a:tbl>
              <a:tblPr/>
              <a:tblGrid>
                <a:gridCol w="2659380">
                  <a:extLst>
                    <a:ext uri="{9D8B030D-6E8A-4147-A177-3AD203B41FA5}">
                      <a16:colId xmlns:a16="http://schemas.microsoft.com/office/drawing/2014/main" val="10009"/>
                    </a:ext>
                  </a:extLst>
                </a:gridCol>
                <a:gridCol w="2337118">
                  <a:extLst>
                    <a:ext uri="{9D8B030D-6E8A-4147-A177-3AD203B41FA5}">
                      <a16:colId xmlns:a16="http://schemas.microsoft.com/office/drawing/2014/main" val="10010"/>
                    </a:ext>
                  </a:extLst>
                </a:gridCol>
                <a:gridCol w="2337118">
                  <a:extLst>
                    <a:ext uri="{9D8B030D-6E8A-4147-A177-3AD203B41FA5}">
                      <a16:colId xmlns:a16="http://schemas.microsoft.com/office/drawing/2014/main" val="10011"/>
                    </a:ext>
                  </a:extLst>
                </a:gridCol>
                <a:gridCol w="1727200">
                  <a:extLst>
                    <a:ext uri="{9D8B030D-6E8A-4147-A177-3AD203B41FA5}">
                      <a16:colId xmlns:a16="http://schemas.microsoft.com/office/drawing/2014/main" val="100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045" name="yt_shape_10045"/>
          <p:cNvSpPr txBox="1"/>
          <p:nvPr/>
        </p:nvSpPr>
        <p:spPr>
          <a:xfrm>
            <a:off x="540119" y="288517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湖北省中考改编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中国是最早采用正负数表示相反意义的量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96465"/>
              </a:rPr>
              <a:t>并进行负数运算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的国家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若零上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则零下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46" name="yt_table_1004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8681638"/>
              </p:ext>
            </p:extLst>
          </p:nvPr>
        </p:nvGraphicFramePr>
        <p:xfrm>
          <a:off x="540056" y="3844606"/>
          <a:ext cx="6952298" cy="950976"/>
        </p:xfrm>
        <a:graphic>
          <a:graphicData uri="http://schemas.openxmlformats.org/drawingml/2006/table">
            <a:tbl>
              <a:tblPr/>
              <a:tblGrid>
                <a:gridCol w="4996498">
                  <a:extLst>
                    <a:ext uri="{9D8B030D-6E8A-4147-A177-3AD203B41FA5}">
                      <a16:colId xmlns:a16="http://schemas.microsoft.com/office/drawing/2014/main" val="10013"/>
                    </a:ext>
                  </a:extLst>
                </a:gridCol>
                <a:gridCol w="1955800">
                  <a:extLst>
                    <a:ext uri="{9D8B030D-6E8A-4147-A177-3AD203B41FA5}">
                      <a16:colId xmlns:a16="http://schemas.microsoft.com/office/drawing/2014/main" val="100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0048" name="yt_shape_10048"/>
          <p:cNvSpPr txBox="1"/>
          <p:nvPr/>
        </p:nvSpPr>
        <p:spPr>
          <a:xfrm>
            <a:off x="540119" y="484616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广西自治区中考改编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向指定方向变化用正数表示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065f7,isEnd"/>
              </a:rPr>
              <a:t>向指定方向的相反方向变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化用负数表示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体重减少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5kg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换一种说法可以叙述为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体重增加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sz="2400" u="sng" spc="-100" dirty="0">
                <a:solidFill>
                  <a:srgbClr val="FF0000">
                    <a:alpha val="0"/>
                  </a:srgbClr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  <a:t>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”.</a:t>
            </a:r>
          </a:p>
        </p:txBody>
      </p:sp>
      <p:pic>
        <p:nvPicPr>
          <p:cNvPr id="3" name="yt_shape_1723550061492">
            <a:extLst>
              <a:ext uri="{FF2B5EF4-FFF2-40B4-BE49-F238E27FC236}">
                <a16:creationId xmlns:a16="http://schemas.microsoft.com/office/drawing/2014/main" id="{243BA6C5-D411-0666-17C9-D8CEBB810C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3C612D7-703E-78EB-C6FC-A330503A8AA0}"/>
              </a:ext>
            </a:extLst>
          </p:cNvPr>
          <p:cNvSpPr txBox="1"/>
          <p:nvPr/>
        </p:nvSpPr>
        <p:spPr>
          <a:xfrm>
            <a:off x="28885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A618796-5962-24A5-8422-67129F51AA5B}"/>
              </a:ext>
            </a:extLst>
          </p:cNvPr>
          <p:cNvSpPr txBox="1"/>
          <p:nvPr/>
        </p:nvSpPr>
        <p:spPr>
          <a:xfrm>
            <a:off x="7941521" y="331385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6E24CE6-40EC-0703-391B-5E62962898B6}"/>
              </a:ext>
            </a:extLst>
          </p:cNvPr>
          <p:cNvSpPr txBox="1"/>
          <p:nvPr/>
        </p:nvSpPr>
        <p:spPr>
          <a:xfrm>
            <a:off x="9984432" y="5274842"/>
            <a:ext cx="130127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6234e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1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5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9" name="yt_shape_10049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的认识不全而出错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D86959E-0310-5250-9E28-59621814A896}"/>
              </a:ext>
            </a:extLst>
          </p:cNvPr>
          <p:cNvSpPr txBox="1"/>
          <p:nvPr/>
        </p:nvSpPr>
        <p:spPr>
          <a:xfrm>
            <a:off x="449989" y="853194"/>
            <a:ext cx="490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【易错点】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对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的认识不全而出错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0" name="yt_shape_10050"/>
          <p:cNvSpPr txBox="1"/>
          <p:nvPr/>
        </p:nvSpPr>
        <p:spPr>
          <a:xfrm>
            <a:off x="540000" y="900000"/>
            <a:ext cx="6283771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下列关于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的叙述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是正数与负数的分界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比任何负数都大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只表示没有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常用来表示某种量的基准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0055" name="yt_table_1005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5462948"/>
              </p:ext>
            </p:extLst>
          </p:nvPr>
        </p:nvGraphicFramePr>
        <p:xfrm>
          <a:off x="540056" y="3296515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1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1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17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596ED9B9-8EED-D174-F285-1685969A7398}"/>
              </a:ext>
            </a:extLst>
          </p:cNvPr>
          <p:cNvSpPr txBox="1"/>
          <p:nvPr/>
        </p:nvSpPr>
        <p:spPr>
          <a:xfrm>
            <a:off x="5860189" y="853194"/>
            <a:ext cx="38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8" name="yt_shape_10058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057" name="yt_image_10057" title="H_50.49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60" name="yt_shape_10060"/>
          <p:cNvSpPr txBox="1"/>
          <p:nvPr/>
        </p:nvSpPr>
        <p:spPr>
          <a:xfrm>
            <a:off x="540000" y="1591869"/>
            <a:ext cx="70868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先向南走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再向南走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的意义是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61" name="yt_table_1006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4614202"/>
              </p:ext>
            </p:extLst>
          </p:nvPr>
        </p:nvGraphicFramePr>
        <p:xfrm>
          <a:off x="540056" y="2071172"/>
          <a:ext cx="4841875" cy="1901952"/>
        </p:xfrm>
        <a:graphic>
          <a:graphicData uri="http://schemas.openxmlformats.org/drawingml/2006/table">
            <a:tbl>
              <a:tblPr/>
              <a:tblGrid>
                <a:gridCol w="4841875">
                  <a:extLst>
                    <a:ext uri="{9D8B030D-6E8A-4147-A177-3AD203B41FA5}">
                      <a16:colId xmlns:a16="http://schemas.microsoft.com/office/drawing/2014/main" val="100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先向南走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再向南走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先向南走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再向北走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先向北走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再向南走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先向南走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再向北走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10063" name="yt_shape_10063"/>
          <p:cNvSpPr txBox="1"/>
          <p:nvPr/>
        </p:nvSpPr>
        <p:spPr>
          <a:xfrm>
            <a:off x="540120" y="402349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湖南省中考改编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如果正午记作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午后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点钟记作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那么上午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cbac"/>
              </a:rPr>
              <a:t>9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点钟可记作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64" name="yt_table_1006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7421094"/>
              </p:ext>
            </p:extLst>
          </p:nvPr>
        </p:nvGraphicFramePr>
        <p:xfrm>
          <a:off x="540056" y="4982927"/>
          <a:ext cx="5420043" cy="950976"/>
        </p:xfrm>
        <a:graphic>
          <a:graphicData uri="http://schemas.openxmlformats.org/drawingml/2006/table">
            <a:tbl>
              <a:tblPr/>
              <a:tblGrid>
                <a:gridCol w="3167380">
                  <a:extLst>
                    <a:ext uri="{9D8B030D-6E8A-4147-A177-3AD203B41FA5}">
                      <a16:colId xmlns:a16="http://schemas.microsoft.com/office/drawing/2014/main" val="10020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0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8774FCB4-D5EC-E20E-5BD5-E41632F12CB3}"/>
              </a:ext>
            </a:extLst>
          </p:cNvPr>
          <p:cNvSpPr txBox="1"/>
          <p:nvPr/>
        </p:nvSpPr>
        <p:spPr>
          <a:xfrm>
            <a:off x="6638064" y="154506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9559D8D-8ECB-77FB-58C5-15A411018D2E}"/>
              </a:ext>
            </a:extLst>
          </p:cNvPr>
          <p:cNvSpPr txBox="1"/>
          <p:nvPr/>
        </p:nvSpPr>
        <p:spPr>
          <a:xfrm>
            <a:off x="2583709" y="445217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6" name="yt_shape_10066"/>
          <p:cNvSpPr txBox="1"/>
          <p:nvPr/>
        </p:nvSpPr>
        <p:spPr>
          <a:xfrm>
            <a:off x="540119" y="900000"/>
            <a:ext cx="11492915" cy="25290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数学竞赛成绩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分以上为优秀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老师将其中三名同学的成绩以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c3cfb,isEnd"/>
              </a:rPr>
              <a:t>分为标准记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这三名同学的实际成绩分别是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</a:t>
            </a:r>
            <a:r>
              <a:rPr sz="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数学与生活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小明中秋节在超市买一盒月饼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外包装上印有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7196,isEnd"/>
              </a:rPr>
              <a:t>总质量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g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的字样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小明拿去称了一下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发现只有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297g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则食品生产厂家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选填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没有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欺诈行为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E189414-18DB-100B-07AF-F30B5E0D5659}"/>
              </a:ext>
            </a:extLst>
          </p:cNvPr>
          <p:cNvSpPr txBox="1"/>
          <p:nvPr/>
        </p:nvSpPr>
        <p:spPr>
          <a:xfrm>
            <a:off x="7460507" y="1328682"/>
            <a:ext cx="32167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分、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分、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B435B73-A768-9089-3A47-D6EE0B4B0D00}"/>
              </a:ext>
            </a:extLst>
          </p:cNvPr>
          <p:cNvSpPr txBox="1"/>
          <p:nvPr/>
        </p:nvSpPr>
        <p:spPr>
          <a:xfrm>
            <a:off x="10813307" y="2279658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ea9bd"/>
              </a:rPr>
              <a:t>没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38A886E-1958-3737-5AB4-C7FB49C3A182}"/>
              </a:ext>
            </a:extLst>
          </p:cNvPr>
          <p:cNvSpPr txBox="1"/>
          <p:nvPr/>
        </p:nvSpPr>
        <p:spPr>
          <a:xfrm>
            <a:off x="450108" y="275514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1521</Words>
  <Application>Microsoft Office PowerPoint</Application>
  <PresentationFormat>宽屏</PresentationFormat>
  <Paragraphs>164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11</cp:revision>
  <dcterms:created xsi:type="dcterms:W3CDTF">2024-08-13T11:53:27Z</dcterms:created>
  <dcterms:modified xsi:type="dcterms:W3CDTF">2024-08-14T09:54:08Z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