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0" r:id="rId7"/>
    <p:sldId id="371" r:id="rId8"/>
    <p:sldId id="372" r:id="rId9"/>
    <p:sldId id="373" r:id="rId10"/>
    <p:sldId id="377" r:id="rId11"/>
    <p:sldId id="378" r:id="rId12"/>
    <p:sldId id="379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1" name="yt_shape_1068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80" name="yt_image_1068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3" name="yt_shape_10683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有理数的加法运算律</a:t>
            </a:r>
          </a:p>
        </p:txBody>
      </p:sp>
      <p:sp>
        <p:nvSpPr>
          <p:cNvPr id="10684" name="yt_shape_10684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8317"/>
              </a:rPr>
              <a:t>是应用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5" name="yt_table_106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638194"/>
              </p:ext>
            </p:extLst>
          </p:nvPr>
        </p:nvGraphicFramePr>
        <p:xfrm>
          <a:off x="540056" y="3062297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加法的交换律与结合律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pic>
        <p:nvPicPr>
          <p:cNvPr id="3" name="yt_shape_1723550174351">
            <a:extLst>
              <a:ext uri="{FF2B5EF4-FFF2-40B4-BE49-F238E27FC236}">
                <a16:creationId xmlns:a16="http://schemas.microsoft.com/office/drawing/2014/main" id="{35C7E511-AAE8-F539-B124-FA77B2EF9A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0E61BE-5627-BC47-B45B-9558D51AC974}"/>
              </a:ext>
            </a:extLst>
          </p:cNvPr>
          <p:cNvSpPr txBox="1"/>
          <p:nvPr/>
        </p:nvSpPr>
        <p:spPr>
          <a:xfrm>
            <a:off x="13645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5" name="yt_shape_10745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某产粮专业户出售余粮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841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每袋质量如下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如果每袋余粮以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为标准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2e328"/>
              </a:rPr>
              <a:t>袋余粮总计超过多少千克或者不足多少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为标准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的数记作正数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的数记作负数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e8f50"/>
              </a:rPr>
              <a:t>则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袋余粮对应的数分别为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8c3d7"/>
              </a:rPr>
              <a:t>）＋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袋余粮总计不足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11kg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8A5394-BE8C-FCDB-132F-B383EC5524F0}"/>
              </a:ext>
            </a:extLst>
          </p:cNvPr>
          <p:cNvSpPr txBox="1"/>
          <p:nvPr/>
        </p:nvSpPr>
        <p:spPr>
          <a:xfrm>
            <a:off x="450108" y="2881273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200kg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为标准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超过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200kg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的数记作正数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200kg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的数记作负数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8f50"/>
              </a:rPr>
              <a:t>则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1EB31C-69A9-AE5A-275A-7F2B0756EC85}"/>
              </a:ext>
            </a:extLst>
          </p:cNvPr>
          <p:cNvSpPr txBox="1"/>
          <p:nvPr/>
        </p:nvSpPr>
        <p:spPr>
          <a:xfrm>
            <a:off x="450108" y="3356761"/>
            <a:ext cx="1100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袋余粮对应的数分别为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F81F10-5BF8-4A05-0600-C0C24D9418CF}"/>
              </a:ext>
            </a:extLst>
          </p:cNvPr>
          <p:cNvSpPr txBox="1"/>
          <p:nvPr/>
        </p:nvSpPr>
        <p:spPr>
          <a:xfrm>
            <a:off x="450108" y="3832249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8c3d7"/>
              </a:rPr>
              <a:t>）＋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24DDD2-13D3-B0EB-197E-5CFAA7D36F32}"/>
              </a:ext>
            </a:extLst>
          </p:cNvPr>
          <p:cNvSpPr txBox="1"/>
          <p:nvPr/>
        </p:nvSpPr>
        <p:spPr>
          <a:xfrm>
            <a:off x="450108" y="4307737"/>
            <a:ext cx="458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A6A4DF-86B9-4292-730C-01C18CBEB025}"/>
              </a:ext>
            </a:extLst>
          </p:cNvPr>
          <p:cNvSpPr txBox="1"/>
          <p:nvPr/>
        </p:nvSpPr>
        <p:spPr>
          <a:xfrm>
            <a:off x="450108" y="4783225"/>
            <a:ext cx="4283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袋余粮总计不足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49" name="yt_shape_10749"/>
          <p:cNvSpPr txBox="1"/>
          <p:nvPr/>
        </p:nvSpPr>
        <p:spPr>
          <a:xfrm>
            <a:off x="540000" y="5229200"/>
            <a:ext cx="751769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袋余粮一共多少千克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袋余粮一共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1989kg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67E1C4-B6B1-56F2-9CDF-4A3B3A0A7F06}"/>
              </a:ext>
            </a:extLst>
          </p:cNvPr>
          <p:cNvSpPr txBox="1"/>
          <p:nvPr/>
        </p:nvSpPr>
        <p:spPr>
          <a:xfrm>
            <a:off x="449989" y="5657882"/>
            <a:ext cx="76250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23769F-AA95-A3A8-2CFC-FFEA4C3B0EC6}"/>
              </a:ext>
            </a:extLst>
          </p:cNvPr>
          <p:cNvSpPr txBox="1"/>
          <p:nvPr/>
        </p:nvSpPr>
        <p:spPr>
          <a:xfrm>
            <a:off x="449989" y="613337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袋余粮一共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1989kg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" name="yt_shape_10753"/>
          <p:cNvSpPr txBox="1"/>
          <p:nvPr/>
        </p:nvSpPr>
        <p:spPr>
          <a:xfrm>
            <a:off x="540119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52" name="yt_image_10752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5" name="yt_shape_10755"/>
          <p:cNvSpPr txBox="1"/>
          <p:nvPr/>
        </p:nvSpPr>
        <p:spPr>
          <a:xfrm>
            <a:off x="540119" y="1597583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baa6"/>
              </a:rPr>
              <a:t>个数分别填入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所示的方阵图中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使得每一行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斜对角的三个数相加都相等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e774"/>
              </a:rPr>
              <a:t>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已经给出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中给出的数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请你完成图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的方阵图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使得每一行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cadc"/>
              </a:rPr>
              <a:t>斜对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角的三个数相加都相等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757" name="yt_table_1075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115046"/>
              </p:ext>
            </p:extLst>
          </p:nvPr>
        </p:nvGraphicFramePr>
        <p:xfrm>
          <a:off x="540000" y="4115989"/>
          <a:ext cx="5556001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4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759" name="yt_shape_10759"/>
          <p:cNvSpPr txBox="1"/>
          <p:nvPr/>
        </p:nvSpPr>
        <p:spPr>
          <a:xfrm>
            <a:off x="2754015" y="5805264"/>
            <a:ext cx="461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6EF8C5-2F2D-16DD-C243-2BF26AB88C86}"/>
              </a:ext>
            </a:extLst>
          </p:cNvPr>
          <p:cNvSpPr txBox="1"/>
          <p:nvPr/>
        </p:nvSpPr>
        <p:spPr>
          <a:xfrm>
            <a:off x="1064965" y="426534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BA2CAE-72BF-5A44-D7E6-F52023537BF4}"/>
              </a:ext>
            </a:extLst>
          </p:cNvPr>
          <p:cNvSpPr txBox="1"/>
          <p:nvPr/>
        </p:nvSpPr>
        <p:spPr>
          <a:xfrm>
            <a:off x="3195489" y="425582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0396C1-8A48-9425-5EB5-1DA97B5BBA30}"/>
              </a:ext>
            </a:extLst>
          </p:cNvPr>
          <p:cNvSpPr txBox="1"/>
          <p:nvPr/>
        </p:nvSpPr>
        <p:spPr>
          <a:xfrm>
            <a:off x="4799856" y="425582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30DC25-98ED-9EFA-7C1E-6D5BF437ADCE}"/>
              </a:ext>
            </a:extLst>
          </p:cNvPr>
          <p:cNvSpPr txBox="1"/>
          <p:nvPr/>
        </p:nvSpPr>
        <p:spPr>
          <a:xfrm>
            <a:off x="1055440" y="482274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868121-F469-827D-1BBF-86045A1CF2C4}"/>
              </a:ext>
            </a:extLst>
          </p:cNvPr>
          <p:cNvSpPr txBox="1"/>
          <p:nvPr/>
        </p:nvSpPr>
        <p:spPr>
          <a:xfrm>
            <a:off x="4923681" y="482274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606ECE-DD78-609E-BF4A-8A7349212940}"/>
              </a:ext>
            </a:extLst>
          </p:cNvPr>
          <p:cNvSpPr txBox="1"/>
          <p:nvPr/>
        </p:nvSpPr>
        <p:spPr>
          <a:xfrm>
            <a:off x="1188790" y="538967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54FB31-AF65-6492-3846-4BDAE06A9510}"/>
              </a:ext>
            </a:extLst>
          </p:cNvPr>
          <p:cNvSpPr txBox="1"/>
          <p:nvPr/>
        </p:nvSpPr>
        <p:spPr>
          <a:xfrm>
            <a:off x="3071664" y="538967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481184-2F16-A519-67E5-D8741A1D9574}"/>
              </a:ext>
            </a:extLst>
          </p:cNvPr>
          <p:cNvSpPr txBox="1"/>
          <p:nvPr/>
        </p:nvSpPr>
        <p:spPr>
          <a:xfrm>
            <a:off x="4961781" y="539920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0760" name="yt_table_1076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585895"/>
              </p:ext>
            </p:extLst>
          </p:nvPr>
        </p:nvGraphicFramePr>
        <p:xfrm>
          <a:off x="6228634" y="4077072"/>
          <a:ext cx="5555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EB10928D-E613-AFFC-F038-D72463A545DA}"/>
              </a:ext>
            </a:extLst>
          </p:cNvPr>
          <p:cNvSpPr txBox="1"/>
          <p:nvPr/>
        </p:nvSpPr>
        <p:spPr>
          <a:xfrm>
            <a:off x="6733952" y="422643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E4A92F-7729-48F5-3298-99031A64B086}"/>
              </a:ext>
            </a:extLst>
          </p:cNvPr>
          <p:cNvSpPr txBox="1"/>
          <p:nvPr/>
        </p:nvSpPr>
        <p:spPr>
          <a:xfrm>
            <a:off x="8883526" y="422643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C02B818-785F-174C-ADB5-0793512A557D}"/>
              </a:ext>
            </a:extLst>
          </p:cNvPr>
          <p:cNvSpPr txBox="1"/>
          <p:nvPr/>
        </p:nvSpPr>
        <p:spPr>
          <a:xfrm>
            <a:off x="10487892" y="422643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51DD980-63EB-7C48-B8C4-51D8075C1694}"/>
              </a:ext>
            </a:extLst>
          </p:cNvPr>
          <p:cNvSpPr txBox="1"/>
          <p:nvPr/>
        </p:nvSpPr>
        <p:spPr>
          <a:xfrm>
            <a:off x="6743477" y="478383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020485-D31A-7F04-E7F5-2AEFF8343CDE}"/>
              </a:ext>
            </a:extLst>
          </p:cNvPr>
          <p:cNvSpPr txBox="1"/>
          <p:nvPr/>
        </p:nvSpPr>
        <p:spPr>
          <a:xfrm>
            <a:off x="10611717" y="478383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13FAD0-88FF-7CA8-5DA7-C1780DF08303}"/>
              </a:ext>
            </a:extLst>
          </p:cNvPr>
          <p:cNvSpPr txBox="1"/>
          <p:nvPr/>
        </p:nvSpPr>
        <p:spPr>
          <a:xfrm>
            <a:off x="6886352" y="535076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F746E06-DD07-4345-1973-FA5266E2F89A}"/>
              </a:ext>
            </a:extLst>
          </p:cNvPr>
          <p:cNvSpPr txBox="1"/>
          <p:nvPr/>
        </p:nvSpPr>
        <p:spPr>
          <a:xfrm>
            <a:off x="8759701" y="535076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BE965F7-52D0-C9C8-F335-0E05BB581FC2}"/>
              </a:ext>
            </a:extLst>
          </p:cNvPr>
          <p:cNvSpPr txBox="1"/>
          <p:nvPr/>
        </p:nvSpPr>
        <p:spPr>
          <a:xfrm>
            <a:off x="10487892" y="535076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62" name="yt_shape_10762"/>
          <p:cNvSpPr txBox="1"/>
          <p:nvPr/>
        </p:nvSpPr>
        <p:spPr>
          <a:xfrm>
            <a:off x="9018711" y="5808797"/>
            <a:ext cx="461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930D8BC-B9AD-CD4E-017E-9A690E7A30D0}"/>
              </a:ext>
            </a:extLst>
          </p:cNvPr>
          <p:cNvSpPr txBox="1"/>
          <p:nvPr/>
        </p:nvSpPr>
        <p:spPr>
          <a:xfrm>
            <a:off x="449989" y="6165304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5" name="yt_shape_1076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764" name="yt_image_107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7" name="yt_shape_10767"/>
          <p:cNvSpPr txBox="1"/>
          <p:nvPr/>
        </p:nvSpPr>
        <p:spPr>
          <a:xfrm>
            <a:off x="1703513" y="1350998"/>
            <a:ext cx="9361040" cy="193398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灵活运用加法运算律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能使运算过程简化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互为相反数的两数先相加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cb6e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符号相同的数先相加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分母相同的数先相加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相加能得到整数的数先相加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9afd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带分数相加时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先拆成整数和分数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再利用加法运算律相加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7" name="yt_shape_10687"/>
          <p:cNvSpPr txBox="1"/>
          <p:nvPr/>
        </p:nvSpPr>
        <p:spPr>
          <a:xfrm>
            <a:off x="540000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运用运算律正确的是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88" name="yt_table_10688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436439"/>
                  </p:ext>
                </p:extLst>
              </p:nvPr>
            </p:nvGraphicFramePr>
            <p:xfrm>
              <a:off x="540056" y="1379303"/>
              <a:ext cx="7110414" cy="1909066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688" name="yt_table_10688" descr="{&quot;rangeId&quot;:3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436439"/>
                  </p:ext>
                </p:extLst>
              </p:nvPr>
            </p:nvGraphicFramePr>
            <p:xfrm>
              <a:off x="540056" y="1379303"/>
              <a:ext cx="7110414" cy="1909066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66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89" name="yt_shape_10689"/>
              <p:cNvSpPr txBox="1"/>
              <p:nvPr/>
            </p:nvSpPr>
            <p:spPr>
              <a:xfrm>
                <a:off x="540000" y="3338736"/>
                <a:ext cx="1041951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用运算律最为恰当的是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89" name="yt_shape_1068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8736"/>
                <a:ext cx="10419519" cy="642740"/>
              </a:xfrm>
              <a:prstGeom prst="rect">
                <a:avLst/>
              </a:prstGeom>
              <a:blipFill>
                <a:blip r:embed="rId3"/>
                <a:stretch>
                  <a:fillRect l="-1814" r="-7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1" name="yt_table_10691" title="H_200.4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1219524"/>
                  </p:ext>
                </p:extLst>
              </p:nvPr>
            </p:nvGraphicFramePr>
            <p:xfrm>
              <a:off x="540056" y="4032264"/>
              <a:ext cx="6076950" cy="2546096"/>
            </p:xfrm>
            <a:graphic>
              <a:graphicData uri="http://schemas.openxmlformats.org/drawingml/2006/table">
                <a:tbl>
                  <a:tblPr/>
                  <a:tblGrid>
                    <a:gridCol w="6076950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691" name="yt_table_10691" descr="{&quot;rangeId&quot;:4,&quot;type&quot;:&quot;Option&quot;}" title="H_200.4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1219524"/>
                  </p:ext>
                </p:extLst>
              </p:nvPr>
            </p:nvGraphicFramePr>
            <p:xfrm>
              <a:off x="540056" y="4032264"/>
              <a:ext cx="6076950" cy="2546096"/>
            </p:xfrm>
            <a:graphic>
              <a:graphicData uri="http://schemas.openxmlformats.org/drawingml/2006/table">
                <a:tbl>
                  <a:tblPr/>
                  <a:tblGrid>
                    <a:gridCol w="6076950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1923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99048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E9B5AC-384D-D585-DAF9-B13F3F489A7B}"/>
              </a:ext>
            </a:extLst>
          </p:cNvPr>
          <p:cNvSpPr txBox="1"/>
          <p:nvPr/>
        </p:nvSpPr>
        <p:spPr>
          <a:xfrm>
            <a:off x="570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273961-A003-8C6D-0E08-4828DCB5FC97}"/>
              </a:ext>
            </a:extLst>
          </p:cNvPr>
          <p:cNvSpPr txBox="1"/>
          <p:nvPr/>
        </p:nvSpPr>
        <p:spPr>
          <a:xfrm>
            <a:off x="9955939" y="3291930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2" name="yt_shape_10692"/>
              <p:cNvSpPr txBox="1"/>
              <p:nvPr/>
            </p:nvSpPr>
            <p:spPr>
              <a:xfrm>
                <a:off x="540000" y="900000"/>
                <a:ext cx="6360716" cy="4667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92" name="yt_shape_10692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60716" cy="4667368"/>
              </a:xfrm>
              <a:prstGeom prst="rect">
                <a:avLst/>
              </a:prstGeom>
              <a:blipFill>
                <a:blip r:embed="rId2"/>
                <a:stretch>
                  <a:fillRect l="-2972" t="-1176" r="-2013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AFA069-18EA-D183-72E9-37F528D95037}"/>
              </a:ext>
            </a:extLst>
          </p:cNvPr>
          <p:cNvSpPr txBox="1"/>
          <p:nvPr/>
        </p:nvSpPr>
        <p:spPr>
          <a:xfrm>
            <a:off x="449989" y="1804170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D1B3C0-44A4-6DEB-E033-10CD7773B12A}"/>
              </a:ext>
            </a:extLst>
          </p:cNvPr>
          <p:cNvSpPr txBox="1"/>
          <p:nvPr/>
        </p:nvSpPr>
        <p:spPr>
          <a:xfrm>
            <a:off x="1631504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22FC8B-F9CD-28B6-DF30-2019C0886FAF}"/>
              </a:ext>
            </a:extLst>
          </p:cNvPr>
          <p:cNvSpPr txBox="1"/>
          <p:nvPr/>
        </p:nvSpPr>
        <p:spPr>
          <a:xfrm>
            <a:off x="1631504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D1EB08-76E6-2CD5-E6F0-6D061481D379}"/>
                  </a:ext>
                </a:extLst>
              </p:cNvPr>
              <p:cNvSpPr txBox="1"/>
              <p:nvPr/>
            </p:nvSpPr>
            <p:spPr>
              <a:xfrm>
                <a:off x="449989" y="3903099"/>
                <a:ext cx="58506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, 'pageBreak': True}">
                <a:extLst>
                  <a:ext uri="{FF2B5EF4-FFF2-40B4-BE49-F238E27FC236}">
                    <a16:creationId xmlns:a16="http://schemas.microsoft.com/office/drawing/2014/main" id="{85D1EB08-76E6-2CD5-E6F0-6D061481D3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3099"/>
                <a:ext cx="5850636" cy="766077"/>
              </a:xfrm>
              <a:prstGeom prst="rect">
                <a:avLst/>
              </a:prstGeom>
              <a:blipFill>
                <a:blip r:embed="rId3"/>
                <a:stretch>
                  <a:fillRect l="-1667" r="-15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C1B7A19-FBAF-51DA-C5A5-99D0B8933972}"/>
              </a:ext>
            </a:extLst>
          </p:cNvPr>
          <p:cNvSpPr txBox="1"/>
          <p:nvPr/>
        </p:nvSpPr>
        <p:spPr>
          <a:xfrm>
            <a:off x="1631504" y="45755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DBAA66-029A-9101-880F-5D8DA7A667A4}"/>
              </a:ext>
            </a:extLst>
          </p:cNvPr>
          <p:cNvSpPr txBox="1"/>
          <p:nvPr/>
        </p:nvSpPr>
        <p:spPr>
          <a:xfrm>
            <a:off x="1631504" y="50510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9" name="yt_shape_10699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有理数加法运算律的应用</a:t>
            </a:r>
          </a:p>
        </p:txBody>
      </p:sp>
      <p:sp>
        <p:nvSpPr>
          <p:cNvPr id="10700" name="yt_shape_1070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袋小麦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标准质量为每袋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0a89"/>
              </a:rPr>
              <a:t>超过的质量记作正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不足的质量记作负数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称重结果如下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701" name="yt_shape_10701"/>
          <p:cNvSpPr txBox="1"/>
          <p:nvPr/>
        </p:nvSpPr>
        <p:spPr>
          <a:xfrm>
            <a:off x="540000" y="2204864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02" name="yt_shape_10702"/>
          <p:cNvSpPr txBox="1"/>
          <p:nvPr/>
        </p:nvSpPr>
        <p:spPr>
          <a:xfrm>
            <a:off x="540000" y="264044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袋小麦共超重多少千克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703" name="yt_shape_10703"/>
          <p:cNvSpPr txBox="1"/>
          <p:nvPr/>
        </p:nvSpPr>
        <p:spPr>
          <a:xfrm>
            <a:off x="540119" y="3317606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11de8"/>
              </a:rPr>
              <a:t>）＋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355f6"/>
              </a:rPr>
              <a:t>）＋（＋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袋小麦共超重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174434">
            <a:extLst>
              <a:ext uri="{FF2B5EF4-FFF2-40B4-BE49-F238E27FC236}">
                <a16:creationId xmlns:a16="http://schemas.microsoft.com/office/drawing/2014/main" id="{A9075265-6D0B-1E2B-E34E-6B549750D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90359A-7B57-0E0A-D5AD-B0EFE45E1703}"/>
              </a:ext>
            </a:extLst>
          </p:cNvPr>
          <p:cNvSpPr txBox="1"/>
          <p:nvPr/>
        </p:nvSpPr>
        <p:spPr>
          <a:xfrm>
            <a:off x="450108" y="299695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11de8"/>
              </a:rPr>
              <a:t>）＋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FFB27C-0454-8396-1D08-1BA2B1E3AC22}"/>
              </a:ext>
            </a:extLst>
          </p:cNvPr>
          <p:cNvSpPr txBox="1"/>
          <p:nvPr/>
        </p:nvSpPr>
        <p:spPr>
          <a:xfrm>
            <a:off x="450108" y="335699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B7D5FE-6E90-0A77-F891-4E0F6C3085B6}"/>
              </a:ext>
            </a:extLst>
          </p:cNvPr>
          <p:cNvSpPr txBox="1"/>
          <p:nvPr/>
        </p:nvSpPr>
        <p:spPr>
          <a:xfrm>
            <a:off x="450108" y="3789040"/>
            <a:ext cx="11356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355f6"/>
              </a:rPr>
              <a:t>）＋（＋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C6897B-4FD6-2404-65A1-2F7FC2ADDB39}"/>
              </a:ext>
            </a:extLst>
          </p:cNvPr>
          <p:cNvSpPr txBox="1"/>
          <p:nvPr/>
        </p:nvSpPr>
        <p:spPr>
          <a:xfrm>
            <a:off x="450108" y="4228052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6AB0AE-D3A2-5EED-9437-9B586C38DA83}"/>
              </a:ext>
            </a:extLst>
          </p:cNvPr>
          <p:cNvSpPr txBox="1"/>
          <p:nvPr/>
        </p:nvSpPr>
        <p:spPr>
          <a:xfrm>
            <a:off x="450108" y="465313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AB29D1-93F7-C6B3-AF5F-816EDFC6051F}"/>
              </a:ext>
            </a:extLst>
          </p:cNvPr>
          <p:cNvSpPr txBox="1"/>
          <p:nvPr/>
        </p:nvSpPr>
        <p:spPr>
          <a:xfrm>
            <a:off x="450108" y="5085184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袋小麦共超重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704" name="yt_shape_10704"/>
          <p:cNvSpPr txBox="1"/>
          <p:nvPr/>
        </p:nvSpPr>
        <p:spPr>
          <a:xfrm>
            <a:off x="540000" y="5517232"/>
            <a:ext cx="492442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袋小麦的总质量是多少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袋小麦的总质量是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1009kg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F11F961-8A14-ED92-DE5D-C436047403C5}"/>
              </a:ext>
            </a:extLst>
          </p:cNvPr>
          <p:cNvSpPr txBox="1"/>
          <p:nvPr/>
        </p:nvSpPr>
        <p:spPr>
          <a:xfrm>
            <a:off x="449989" y="587727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C8F86F-A52C-9FE1-B93F-8224AA2FE698}"/>
              </a:ext>
            </a:extLst>
          </p:cNvPr>
          <p:cNvSpPr txBox="1"/>
          <p:nvPr/>
        </p:nvSpPr>
        <p:spPr>
          <a:xfrm>
            <a:off x="449989" y="6309320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袋小麦的总质量是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1009kg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7" name="yt_shape_10707"/>
          <p:cNvSpPr txBox="1"/>
          <p:nvPr/>
        </p:nvSpPr>
        <p:spPr>
          <a:xfrm>
            <a:off x="540000" y="900000"/>
            <a:ext cx="923329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在进行加法计算时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因拆分带分数出现符号错误而出错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B25150-D2F8-DD80-097F-76648BCA4F37}"/>
              </a:ext>
            </a:extLst>
          </p:cNvPr>
          <p:cNvSpPr txBox="1"/>
          <p:nvPr/>
        </p:nvSpPr>
        <p:spPr>
          <a:xfrm>
            <a:off x="449989" y="853194"/>
            <a:ext cx="9324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在进行加法计算时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因拆分带分数出现符号错误而出错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08" name="yt_shape_10708"/>
              <p:cNvSpPr txBox="1"/>
              <p:nvPr/>
            </p:nvSpPr>
            <p:spPr>
              <a:xfrm>
                <a:off x="540000" y="900000"/>
                <a:ext cx="6924973" cy="5459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姚丽计算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过程如下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姚丽的计算正确吗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如果不正确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请写出正确答案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不正确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08" name="yt_shape_107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24973" cy="5459893"/>
              </a:xfrm>
              <a:prstGeom prst="rect">
                <a:avLst/>
              </a:prstGeom>
              <a:blipFill>
                <a:blip r:embed="rId2"/>
                <a:stretch>
                  <a:fillRect l="-2729" r="-1673" b="-2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C9B701-2983-41AE-4C40-E274149CF618}"/>
              </a:ext>
            </a:extLst>
          </p:cNvPr>
          <p:cNvSpPr txBox="1"/>
          <p:nvPr/>
        </p:nvSpPr>
        <p:spPr>
          <a:xfrm>
            <a:off x="449989" y="401651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1F9D80-BFC1-95D0-C9F6-FFDAAFB80DD5}"/>
                  </a:ext>
                </a:extLst>
              </p:cNvPr>
              <p:cNvSpPr txBox="1"/>
              <p:nvPr/>
            </p:nvSpPr>
            <p:spPr>
              <a:xfrm>
                <a:off x="449989" y="4491998"/>
                <a:ext cx="57791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pageBreak': True}">
                <a:extLst>
                  <a:ext uri="{FF2B5EF4-FFF2-40B4-BE49-F238E27FC236}">
                    <a16:creationId xmlns:a16="http://schemas.microsoft.com/office/drawing/2014/main" id="{BA1F9D80-BFC1-95D0-C9F6-FFDAAFB80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1998"/>
                <a:ext cx="5779198" cy="766077"/>
              </a:xfrm>
              <a:prstGeom prst="rect">
                <a:avLst/>
              </a:prstGeom>
              <a:blipFill>
                <a:blip r:embed="rId3"/>
                <a:stretch>
                  <a:fillRect l="-1688" r="-15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AD7DFE-30E6-AB7E-3A81-9B3FE6E5626A}"/>
                  </a:ext>
                </a:extLst>
              </p:cNvPr>
              <p:cNvSpPr txBox="1"/>
              <p:nvPr/>
            </p:nvSpPr>
            <p:spPr>
              <a:xfrm>
                <a:off x="1030383" y="5164463"/>
                <a:ext cx="2761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AD7DFE-30E6-AB7E-3A81-9B3FE6E56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383" y="5164463"/>
                <a:ext cx="2761361" cy="765061"/>
              </a:xfrm>
              <a:prstGeom prst="rect">
                <a:avLst/>
              </a:prstGeom>
              <a:blipFill>
                <a:blip r:embed="rId4"/>
                <a:stretch>
                  <a:fillRect l="-3311" r="-35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9605BA4-60BA-FD06-441A-9124B292C3CB}"/>
              </a:ext>
            </a:extLst>
          </p:cNvPr>
          <p:cNvSpPr txBox="1"/>
          <p:nvPr/>
        </p:nvSpPr>
        <p:spPr>
          <a:xfrm>
            <a:off x="1030383" y="583591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9" name="yt_shape_10719"/>
              <p:cNvSpPr txBox="1"/>
              <p:nvPr/>
            </p:nvSpPr>
            <p:spPr>
              <a:xfrm>
                <a:off x="540000" y="900000"/>
                <a:ext cx="6884898" cy="33747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19" name="yt_shape_10719" descr="{&quot;rangeId&quot;:10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84898" cy="3374706"/>
              </a:xfrm>
              <a:prstGeom prst="rect">
                <a:avLst/>
              </a:prstGeom>
              <a:blipFill>
                <a:blip r:embed="rId2"/>
                <a:stretch>
                  <a:fillRect l="-2746" r="-1683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98FF05-4F7C-48A7-8015-0B1750584E68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69983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pageBreak': True, 'mathAnswerShape': 1}">
                <a:extLst>
                  <a:ext uri="{FF2B5EF4-FFF2-40B4-BE49-F238E27FC236}">
                    <a16:creationId xmlns:a16="http://schemas.microsoft.com/office/drawing/2014/main" id="{DB98FF05-4F7C-48A7-8015-0B1750584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6998398" cy="768045"/>
              </a:xfrm>
              <a:prstGeom prst="rect">
                <a:avLst/>
              </a:prstGeom>
              <a:blipFill>
                <a:blip r:embed="rId3"/>
                <a:stretch>
                  <a:fillRect l="-1394" r="-13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5E4F9B-F176-4EA0-59C8-668046C2C171}"/>
                  </a:ext>
                </a:extLst>
              </p:cNvPr>
              <p:cNvSpPr txBox="1"/>
              <p:nvPr/>
            </p:nvSpPr>
            <p:spPr>
              <a:xfrm>
                <a:off x="1631504" y="2202061"/>
                <a:ext cx="33709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5E4F9B-F176-4EA0-59C8-668046C2C1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2061"/>
                <a:ext cx="3370961" cy="769062"/>
              </a:xfrm>
              <a:prstGeom prst="rect">
                <a:avLst/>
              </a:prstGeom>
              <a:blipFill>
                <a:blip r:embed="rId4"/>
                <a:stretch>
                  <a:fillRect l="-2893" r="-271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44F409-1A54-AFF7-C205-39C2E2D72FA2}"/>
                  </a:ext>
                </a:extLst>
              </p:cNvPr>
              <p:cNvSpPr txBox="1"/>
              <p:nvPr/>
            </p:nvSpPr>
            <p:spPr>
              <a:xfrm>
                <a:off x="1631504" y="2877511"/>
                <a:ext cx="362813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44F409-1A54-AFF7-C205-39C2E2D72F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77511"/>
                <a:ext cx="3628136" cy="775792"/>
              </a:xfrm>
              <a:prstGeom prst="rect">
                <a:avLst/>
              </a:prstGeom>
              <a:blipFill>
                <a:blip r:embed="rId5"/>
                <a:stretch>
                  <a:fillRect l="-2689" r="-252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715434-7A61-9A3D-5C26-20AC22B6E7E9}"/>
                  </a:ext>
                </a:extLst>
              </p:cNvPr>
              <p:cNvSpPr txBox="1"/>
              <p:nvPr/>
            </p:nvSpPr>
            <p:spPr>
              <a:xfrm>
                <a:off x="1631504" y="3559691"/>
                <a:ext cx="1446912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715434-7A61-9A3D-5C26-20AC22B6E7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59691"/>
                <a:ext cx="1446912" cy="729184"/>
              </a:xfrm>
              <a:prstGeom prst="rect">
                <a:avLst/>
              </a:prstGeom>
              <a:blipFill>
                <a:blip r:embed="rId6"/>
                <a:stretch>
                  <a:fillRect l="-6751" r="-675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4" name="yt_shape_1072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23" name="yt_image_10723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6" name="yt_shape_10726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82e6"/>
              </a:rPr>
              <a:t>的结果是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7" name="yt_table_107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993229"/>
              </p:ext>
            </p:extLst>
          </p:nvPr>
        </p:nvGraphicFramePr>
        <p:xfrm>
          <a:off x="540056" y="2551304"/>
          <a:ext cx="8852854" cy="475488"/>
        </p:xfrm>
        <a:graphic>
          <a:graphicData uri="http://schemas.openxmlformats.org/drawingml/2006/table">
            <a:tbl>
              <a:tblPr/>
              <a:tblGrid>
                <a:gridCol w="2313305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260064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229584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29" name="yt_shape_10729"/>
              <p:cNvSpPr txBox="1"/>
              <p:nvPr/>
            </p:nvSpPr>
            <p:spPr>
              <a:xfrm>
                <a:off x="540000" y="3077475"/>
                <a:ext cx="10015562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729" name="yt_shape_1072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77475"/>
                <a:ext cx="10015562" cy="647037"/>
              </a:xfrm>
              <a:prstGeom prst="rect">
                <a:avLst/>
              </a:prstGeom>
              <a:blipFill>
                <a:blip r:embed="rId3"/>
                <a:stretch>
                  <a:fillRect l="-1887" r="-85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31" name="yt_table_10731" title="H_50.4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8931650"/>
                  </p:ext>
                </p:extLst>
              </p:nvPr>
            </p:nvGraphicFramePr>
            <p:xfrm>
              <a:off x="540056" y="3775300"/>
              <a:ext cx="8895716" cy="640779"/>
            </p:xfrm>
            <a:graphic>
              <a:graphicData uri="http://schemas.openxmlformats.org/drawingml/2006/table">
                <a:tbl>
                  <a:tblPr/>
                  <a:tblGrid>
                    <a:gridCol w="2313305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2295843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31" name="yt_table_10731" descr="{&quot;rangeId&quot;:13,&quot;type&quot;:&quot;Option&quot;}" title="H_50.4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48931650"/>
                  </p:ext>
                </p:extLst>
              </p:nvPr>
            </p:nvGraphicFramePr>
            <p:xfrm>
              <a:off x="540056" y="3775300"/>
              <a:ext cx="8895716" cy="640779"/>
            </p:xfrm>
            <a:graphic>
              <a:graphicData uri="http://schemas.openxmlformats.org/drawingml/2006/table">
                <a:tbl>
                  <a:tblPr/>
                  <a:tblGrid>
                    <a:gridCol w="2313305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2295843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8421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9202" r="-15352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3793" r="-7347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2707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32" name="yt_shape_10732"/>
          <p:cNvSpPr txBox="1"/>
          <p:nvPr/>
        </p:nvSpPr>
        <p:spPr>
          <a:xfrm>
            <a:off x="540119" y="446672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小刚写作业时不慎将墨水滴在数轴上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e38a,isEnd"/>
              </a:rPr>
              <a:t>被墨迹盖住的部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这些整数的和为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734" name="yt_image_10734" title="H_31.0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7957" y="6057827"/>
            <a:ext cx="3616084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5AAFB5-5914-6C62-4736-AC226D3C6F70}"/>
              </a:ext>
            </a:extLst>
          </p:cNvPr>
          <p:cNvSpPr txBox="1"/>
          <p:nvPr/>
        </p:nvSpPr>
        <p:spPr>
          <a:xfrm>
            <a:off x="10597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CDFCFF-DF38-2C28-2271-730E1DABA8A0}"/>
              </a:ext>
            </a:extLst>
          </p:cNvPr>
          <p:cNvSpPr txBox="1"/>
          <p:nvPr/>
        </p:nvSpPr>
        <p:spPr>
          <a:xfrm>
            <a:off x="9555889" y="3030669"/>
            <a:ext cx="383286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E77AA3-666B-885F-175B-71D2FCE76842}"/>
              </a:ext>
            </a:extLst>
          </p:cNvPr>
          <p:cNvSpPr txBox="1"/>
          <p:nvPr/>
        </p:nvSpPr>
        <p:spPr>
          <a:xfrm>
            <a:off x="6317508" y="44199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7A2B23-70C8-40D2-3623-551943337C3F}"/>
              </a:ext>
            </a:extLst>
          </p:cNvPr>
          <p:cNvSpPr txBox="1"/>
          <p:nvPr/>
        </p:nvSpPr>
        <p:spPr>
          <a:xfrm>
            <a:off x="1364508" y="537089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40C9BC-DCD3-0146-F5C2-F25B452333B0}"/>
              </a:ext>
            </a:extLst>
          </p:cNvPr>
          <p:cNvSpPr txBox="1"/>
          <p:nvPr/>
        </p:nvSpPr>
        <p:spPr>
          <a:xfrm>
            <a:off x="5479308" y="537089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36" name="yt_shape_10736"/>
              <p:cNvSpPr txBox="1"/>
              <p:nvPr/>
            </p:nvSpPr>
            <p:spPr>
              <a:xfrm>
                <a:off x="540119" y="900000"/>
                <a:ext cx="11550549" cy="56901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用适当的方法计算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4_fdf14"/>
                  </a:rPr>
                  <a:t>）＋（＋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36" name="yt_shape_107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550549" cy="5690147"/>
              </a:xfrm>
              <a:prstGeom prst="rect">
                <a:avLst/>
              </a:prstGeom>
              <a:blipFill>
                <a:blip r:embed="rId2"/>
                <a:stretch>
                  <a:fillRect l="-1637" t="-965" r="-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E9937F-BC60-D5B6-1D70-BFBADCA3BB6D}"/>
                  </a:ext>
                </a:extLst>
              </p:cNvPr>
              <p:cNvSpPr txBox="1"/>
              <p:nvPr/>
            </p:nvSpPr>
            <p:spPr>
              <a:xfrm>
                <a:off x="450108" y="2003370"/>
                <a:ext cx="8654162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DAE9937F-BC60-D5B6-1D70-BFBADCA3B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3370"/>
                <a:ext cx="8654162" cy="768299"/>
              </a:xfrm>
              <a:prstGeom prst="rect">
                <a:avLst/>
              </a:prstGeom>
              <a:blipFill>
                <a:blip r:embed="rId3"/>
                <a:stretch>
                  <a:fillRect l="-1128" r="-11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F69DF90-1910-C57B-1687-D3841D0FA6AA}"/>
              </a:ext>
            </a:extLst>
          </p:cNvPr>
          <p:cNvSpPr txBox="1"/>
          <p:nvPr/>
        </p:nvSpPr>
        <p:spPr>
          <a:xfrm>
            <a:off x="1633906" y="26780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0BC60C-C67C-6C4A-53A3-001B4F3C9E91}"/>
                  </a:ext>
                </a:extLst>
              </p:cNvPr>
              <p:cNvSpPr txBox="1"/>
              <p:nvPr/>
            </p:nvSpPr>
            <p:spPr>
              <a:xfrm>
                <a:off x="450108" y="3828995"/>
                <a:ext cx="115505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4_fdf14"/>
                  </a:rPr>
                  <a:t>）＋（＋</a:t>
                </a:r>
                <a:r>
                  <a:rPr lang="en-US" altLang="zh-CN" sz="2400" spc="375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]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0BC60C-C67C-6C4A-53A3-001B4F3C9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8995"/>
                <a:ext cx="11550548" cy="769061"/>
              </a:xfrm>
              <a:prstGeom prst="rect">
                <a:avLst/>
              </a:prstGeom>
              <a:blipFill>
                <a:blip r:embed="rId4"/>
                <a:stretch>
                  <a:fillRect l="-844" t="-5556" r="-1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A68D03-BBD7-5630-767B-9F35DDDE9F4C}"/>
                  </a:ext>
                </a:extLst>
              </p:cNvPr>
              <p:cNvSpPr txBox="1"/>
              <p:nvPr/>
            </p:nvSpPr>
            <p:spPr>
              <a:xfrm>
                <a:off x="1635965" y="4365104"/>
                <a:ext cx="34519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A68D03-BBD7-5630-767B-9F35DDDE9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5965" y="4365104"/>
                <a:ext cx="3451923" cy="768046"/>
              </a:xfrm>
              <a:prstGeom prst="rect">
                <a:avLst/>
              </a:prstGeom>
              <a:blipFill>
                <a:blip r:embed="rId5"/>
                <a:stretch>
                  <a:fillRect l="-2646" r="-28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08673A-37A2-31C5-786F-036AA166CAD6}"/>
                  </a:ext>
                </a:extLst>
              </p:cNvPr>
              <p:cNvSpPr txBox="1"/>
              <p:nvPr/>
            </p:nvSpPr>
            <p:spPr>
              <a:xfrm>
                <a:off x="1635965" y="5039538"/>
                <a:ext cx="11659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08673A-37A2-31C5-786F-036AA166C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5965" y="5039538"/>
                <a:ext cx="1165924" cy="729183"/>
              </a:xfrm>
              <a:prstGeom prst="rect">
                <a:avLst/>
              </a:prstGeom>
              <a:blipFill>
                <a:blip r:embed="rId6"/>
                <a:stretch>
                  <a:fillRect l="-7813" r="-833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1925</Words>
  <Application>Microsoft Office PowerPoint</Application>
  <PresentationFormat>宽屏</PresentationFormat>
  <Paragraphs>171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2024-08-14T10:28:33Z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