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5" r:id="rId4"/>
    <p:sldId id="367" r:id="rId5"/>
    <p:sldId id="368" r:id="rId6"/>
    <p:sldId id="370" r:id="rId7"/>
    <p:sldId id="372" r:id="rId8"/>
    <p:sldId id="374" r:id="rId9"/>
    <p:sldId id="376" r:id="rId10"/>
    <p:sldId id="377" r:id="rId11"/>
    <p:sldId id="378" r:id="rId12"/>
    <p:sldId id="380" r:id="rId13"/>
    <p:sldId id="381" r:id="rId14"/>
    <p:sldId id="256" r:id="rId15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6" d="100"/>
          <a:sy n="56" d="100"/>
        </p:scale>
        <p:origin x="280" y="4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33" name="yt_shape_12633"/>
          <p:cNvSpPr txBox="1"/>
          <p:nvPr/>
        </p:nvSpPr>
        <p:spPr>
          <a:xfrm>
            <a:off x="540000" y="900000"/>
            <a:ext cx="4156331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598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2632" name="yt_image_12632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113603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635" name="yt_shape_12635"/>
          <p:cNvSpPr txBox="1"/>
          <p:nvPr/>
        </p:nvSpPr>
        <p:spPr>
          <a:xfrm>
            <a:off x="540000" y="1603297"/>
            <a:ext cx="3443250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等长变形问题</a:t>
            </a:r>
          </a:p>
        </p:txBody>
      </p:sp>
      <p:sp>
        <p:nvSpPr>
          <p:cNvPr id="12636" name="yt_shape_12636"/>
          <p:cNvSpPr txBox="1"/>
          <p:nvPr/>
        </p:nvSpPr>
        <p:spPr>
          <a:xfrm>
            <a:off x="540119" y="2102862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亳州市利辛县期末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一个长方形的周长为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若这个长方形的长减少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22080"/>
              </a:rPr>
              <a:t>，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宽增加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就可成为一个正方形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设长方形的长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可列方程为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637" name="yt_table_12637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3227020"/>
              </p:ext>
            </p:extLst>
          </p:nvPr>
        </p:nvGraphicFramePr>
        <p:xfrm>
          <a:off x="540056" y="3062297"/>
          <a:ext cx="3856038" cy="1901952"/>
        </p:xfrm>
        <a:graphic>
          <a:graphicData uri="http://schemas.openxmlformats.org/drawingml/2006/table">
            <a:tbl>
              <a:tblPr/>
              <a:tblGrid>
                <a:gridCol w="3856038">
                  <a:extLst>
                    <a:ext uri="{9D8B030D-6E8A-4147-A177-3AD203B41FA5}">
                      <a16:colId xmlns:a16="http://schemas.microsoft.com/office/drawing/2014/main" val="1061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15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3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30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3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15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3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30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37"/>
                  </a:ext>
                </a:extLst>
              </a:tr>
            </a:tbl>
          </a:graphicData>
        </a:graphic>
      </p:graphicFrame>
      <p:pic>
        <p:nvPicPr>
          <p:cNvPr id="3" name="yt_shape_1723550592468">
            <a:extLst>
              <a:ext uri="{FF2B5EF4-FFF2-40B4-BE49-F238E27FC236}">
                <a16:creationId xmlns:a16="http://schemas.microsoft.com/office/drawing/2014/main" id="{8B115412-9927-2DE2-2B77-98D9C87D9C1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53331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3C7A658-9E9D-5927-96D4-6E1514B965AF}"/>
              </a:ext>
            </a:extLst>
          </p:cNvPr>
          <p:cNvSpPr txBox="1"/>
          <p:nvPr/>
        </p:nvSpPr>
        <p:spPr>
          <a:xfrm>
            <a:off x="10110046" y="2531544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78" name="yt_shape_12678"/>
          <p:cNvSpPr txBox="1"/>
          <p:nvPr/>
        </p:nvSpPr>
        <p:spPr>
          <a:xfrm>
            <a:off x="540000" y="900000"/>
            <a:ext cx="4135299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34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2677" name="yt_image_12677" title="H_50.94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92759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2680" name="yt_shape_12680"/>
              <p:cNvSpPr txBox="1"/>
              <p:nvPr/>
            </p:nvSpPr>
            <p:spPr>
              <a:xfrm>
                <a:off x="540119" y="1546795"/>
                <a:ext cx="11492915" cy="446846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核心素养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应用意识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为准备校运动会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小欣和小妍在操场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200m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6_70c8c"/>
                  </a:rPr>
                  <a:t>的环形跑道上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练习跑步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现把跑道分成如图长度相等的四段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已知小欣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小妍两人分别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从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f183a"/>
                  </a:rPr>
                  <a:t>D</a:t>
                </a:r>
                <a:b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两处同时沿箭头方向相向出发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小欣的速度是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6m/s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小妍的速度是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4m/s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多少秒后两人首次相遇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并说出此时她们在跑道上的具体位置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秒后两人首次相遇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根据题意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200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小欣跑的路程为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答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秒后两人首次相遇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此时她们在弯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道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段上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距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离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点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处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2680" name="yt_shape_12680" descr="{&quot;rangeId&quot;:15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546795"/>
                <a:ext cx="11492915" cy="4468467"/>
              </a:xfrm>
              <a:prstGeom prst="rect">
                <a:avLst/>
              </a:prstGeom>
              <a:blipFill>
                <a:blip r:embed="rId3"/>
                <a:stretch>
                  <a:fillRect l="-1645" t="-1228" b="-32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684" name="yt_image_12684" title="H_103.23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836036" y="3618028"/>
            <a:ext cx="2815963" cy="13110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0F68457-4D0B-936E-9CBB-B6F0BD371FF1}"/>
              </a:ext>
            </a:extLst>
          </p:cNvPr>
          <p:cNvSpPr txBox="1"/>
          <p:nvPr/>
        </p:nvSpPr>
        <p:spPr>
          <a:xfrm>
            <a:off x="450108" y="3401941"/>
            <a:ext cx="4829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秒后两人首次相遇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75BE877A-C618-1B38-E135-F682AAA2A5B7}"/>
                  </a:ext>
                </a:extLst>
              </p:cNvPr>
              <p:cNvSpPr txBox="1"/>
              <p:nvPr/>
            </p:nvSpPr>
            <p:spPr>
              <a:xfrm>
                <a:off x="450108" y="3877429"/>
                <a:ext cx="4674298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根据题意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200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3" name="文本框 2" descr="{'rangeId': 15, 'hasSerialNum': 1}">
                <a:extLst>
                  <a:ext uri="{FF2B5EF4-FFF2-40B4-BE49-F238E27FC236}">
                    <a16:creationId xmlns:a16="http://schemas.microsoft.com/office/drawing/2014/main" id="{75BE877A-C618-1B38-E135-F682AAA2A5B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877429"/>
                <a:ext cx="4674298" cy="766077"/>
              </a:xfrm>
              <a:prstGeom prst="rect">
                <a:avLst/>
              </a:prstGeom>
              <a:blipFill>
                <a:blip r:embed="rId5"/>
                <a:stretch>
                  <a:fillRect l="-2086" r="-1956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949BB509-5743-BF5F-4051-C2F088E920A5}"/>
              </a:ext>
            </a:extLst>
          </p:cNvPr>
          <p:cNvSpPr txBox="1"/>
          <p:nvPr/>
        </p:nvSpPr>
        <p:spPr>
          <a:xfrm>
            <a:off x="450108" y="4549894"/>
            <a:ext cx="19342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35473BE-42AE-957A-42B8-EDCE56E6CA53}"/>
              </a:ext>
            </a:extLst>
          </p:cNvPr>
          <p:cNvSpPr txBox="1"/>
          <p:nvPr/>
        </p:nvSpPr>
        <p:spPr>
          <a:xfrm>
            <a:off x="450108" y="5025382"/>
            <a:ext cx="46838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小欣跑的路程为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3AFC61F-257D-AECD-194D-2FF051E03ED2}"/>
              </a:ext>
            </a:extLst>
          </p:cNvPr>
          <p:cNvSpPr txBox="1"/>
          <p:nvPr/>
        </p:nvSpPr>
        <p:spPr>
          <a:xfrm>
            <a:off x="450108" y="5500870"/>
            <a:ext cx="973366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秒后两人首次相遇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此时她们在弯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段上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距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离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处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86" name="yt_shape_12686"/>
          <p:cNvSpPr txBox="1"/>
          <p:nvPr/>
        </p:nvSpPr>
        <p:spPr>
          <a:xfrm>
            <a:off x="540000" y="900000"/>
            <a:ext cx="6924973" cy="234904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首次相遇后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又经过多长时间两人再次相遇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设又经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过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秒两人再次相遇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根据题意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首次相遇后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又经过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秒两人再次相遇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pic>
        <p:nvPicPr>
          <p:cNvPr id="12688" name="yt_image_12688" title="H_103.23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836036" y="1531667"/>
            <a:ext cx="2815963" cy="13110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C554A35-FB6A-FFF7-AC50-B6D90A9056C9}"/>
              </a:ext>
            </a:extLst>
          </p:cNvPr>
          <p:cNvSpPr txBox="1"/>
          <p:nvPr/>
        </p:nvSpPr>
        <p:spPr>
          <a:xfrm>
            <a:off x="449989" y="1328682"/>
            <a:ext cx="5439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设又经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过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秒两人再次相遇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5A9F380-5020-83CA-BB21-098E008CA6AB}"/>
              </a:ext>
            </a:extLst>
          </p:cNvPr>
          <p:cNvSpPr txBox="1"/>
          <p:nvPr/>
        </p:nvSpPr>
        <p:spPr>
          <a:xfrm>
            <a:off x="449989" y="1804170"/>
            <a:ext cx="4145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根据题意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70BDAA4-AE4B-6BE6-55A9-627ECFDE5333}"/>
              </a:ext>
            </a:extLst>
          </p:cNvPr>
          <p:cNvSpPr txBox="1"/>
          <p:nvPr/>
        </p:nvSpPr>
        <p:spPr>
          <a:xfrm>
            <a:off x="449989" y="2279658"/>
            <a:ext cx="19342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B5F8229-1E2E-171A-3C89-D0F07126BD8F}"/>
              </a:ext>
            </a:extLst>
          </p:cNvPr>
          <p:cNvSpPr txBox="1"/>
          <p:nvPr/>
        </p:nvSpPr>
        <p:spPr>
          <a:xfrm>
            <a:off x="449989" y="2755146"/>
            <a:ext cx="6276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首次相遇后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又经过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秒两人再次相遇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0" name="yt_shape_12690"/>
          <p:cNvSpPr txBox="1"/>
          <p:nvPr/>
        </p:nvSpPr>
        <p:spPr>
          <a:xfrm>
            <a:off x="540000" y="900000"/>
            <a:ext cx="9271769" cy="282917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她们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次相遇总用时是多少秒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答案用含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的式子表示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第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次相遇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总用时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秒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第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次相遇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总用时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秒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第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次相遇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总用时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秒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楷体" pitchFamily="24"/>
                <a:ea typeface="楷体" pitchFamily="24"/>
              </a:rPr>
              <a:t>…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第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次相遇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总用时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秒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2692" name="yt_image_12692" title="H_103.23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836036" y="1531667"/>
            <a:ext cx="2815963" cy="13110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694" name="yt_shape_12694"/>
          <p:cNvSpPr txBox="1"/>
          <p:nvPr/>
        </p:nvSpPr>
        <p:spPr>
          <a:xfrm>
            <a:off x="540000" y="3930978"/>
            <a:ext cx="604011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她们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第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次相遇总用时是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秒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3538C7F-56F4-FBA6-2BF3-6FA0385250FA}"/>
              </a:ext>
            </a:extLst>
          </p:cNvPr>
          <p:cNvSpPr txBox="1"/>
          <p:nvPr/>
        </p:nvSpPr>
        <p:spPr>
          <a:xfrm>
            <a:off x="449989" y="1328682"/>
            <a:ext cx="5056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第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次相遇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总用时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秒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CA978F3-B95E-6708-C9BE-D95FCB2BC5F6}"/>
              </a:ext>
            </a:extLst>
          </p:cNvPr>
          <p:cNvSpPr txBox="1"/>
          <p:nvPr/>
        </p:nvSpPr>
        <p:spPr>
          <a:xfrm>
            <a:off x="449989" y="1804170"/>
            <a:ext cx="5971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第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次相遇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总用时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秒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1389CA6-F2EB-BC7C-5243-CB04E00B0C1D}"/>
              </a:ext>
            </a:extLst>
          </p:cNvPr>
          <p:cNvSpPr txBox="1"/>
          <p:nvPr/>
        </p:nvSpPr>
        <p:spPr>
          <a:xfrm>
            <a:off x="449989" y="2279658"/>
            <a:ext cx="5971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第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次相遇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总用时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秒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2768AA3-551F-DD4D-A972-BD9349462E49}"/>
              </a:ext>
            </a:extLst>
          </p:cNvPr>
          <p:cNvSpPr txBox="1"/>
          <p:nvPr/>
        </p:nvSpPr>
        <p:spPr>
          <a:xfrm>
            <a:off x="449989" y="2755146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itchFamily="24"/>
                <a:ea typeface="楷体" pitchFamily="24"/>
                <a:cs typeface="+mn-cs"/>
              </a:rPr>
              <a:t>…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5A47DA3-0730-41E2-E45C-A819F79D9C0E}"/>
              </a:ext>
            </a:extLst>
          </p:cNvPr>
          <p:cNvSpPr txBox="1"/>
          <p:nvPr/>
        </p:nvSpPr>
        <p:spPr>
          <a:xfrm>
            <a:off x="449989" y="3230634"/>
            <a:ext cx="747623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第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次相遇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总用时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秒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4DF412B-6F74-7070-A292-E1B462DC4ACC}"/>
              </a:ext>
            </a:extLst>
          </p:cNvPr>
          <p:cNvSpPr txBox="1"/>
          <p:nvPr/>
        </p:nvSpPr>
        <p:spPr>
          <a:xfrm>
            <a:off x="449989" y="3884172"/>
            <a:ext cx="61617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她们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第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次相遇总用时是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秒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39" name="yt_shape_12639"/>
          <p:cNvSpPr txBox="1"/>
          <p:nvPr/>
        </p:nvSpPr>
        <p:spPr>
          <a:xfrm>
            <a:off x="540000" y="900000"/>
            <a:ext cx="3443250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等积变形问题</a:t>
            </a:r>
          </a:p>
        </p:txBody>
      </p:sp>
      <p:sp>
        <p:nvSpPr>
          <p:cNvPr id="12640" name="yt_shape_12640"/>
          <p:cNvSpPr txBox="1"/>
          <p:nvPr/>
        </p:nvSpPr>
        <p:spPr>
          <a:xfrm>
            <a:off x="540119" y="139956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已知半径为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厘米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高为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厘米的圆柱体的体积是直径为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厘米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高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6cd48"/>
              </a:rPr>
              <a:t>厘米的圆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柱体的体积的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则下列方程正确的是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641" name="yt_table_12641" title="H_166.97511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159733577"/>
                  </p:ext>
                </p:extLst>
              </p:nvPr>
            </p:nvGraphicFramePr>
            <p:xfrm>
              <a:off x="540056" y="2359000"/>
              <a:ext cx="4440238" cy="2120584"/>
            </p:xfrm>
            <a:graphic>
              <a:graphicData uri="http://schemas.openxmlformats.org/drawingml/2006/table">
                <a:tbl>
                  <a:tblPr/>
                  <a:tblGrid>
                    <a:gridCol w="4440238">
                      <a:extLst>
                        <a:ext uri="{9D8B030D-6E8A-4147-A177-3AD203B41FA5}">
                          <a16:colId xmlns:a16="http://schemas.microsoft.com/office/drawing/2014/main" val="10617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5π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·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·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π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·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10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·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7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3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π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·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·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5π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·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10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·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7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39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5π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·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·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π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·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·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7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4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5π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·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·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π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·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·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7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41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2641" name="yt_table_12641" descr="{&quot;rangeId&quot;:4,&quot;type&quot;:&quot;Option&quot;}" title="H_166.97511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159733577"/>
                  </p:ext>
                </p:extLst>
              </p:nvPr>
            </p:nvGraphicFramePr>
            <p:xfrm>
              <a:off x="540056" y="2359000"/>
              <a:ext cx="4440238" cy="2120584"/>
            </p:xfrm>
            <a:graphic>
              <a:graphicData uri="http://schemas.openxmlformats.org/drawingml/2006/table">
                <a:tbl>
                  <a:tblPr/>
                  <a:tblGrid>
                    <a:gridCol w="4440238">
                      <a:extLst>
                        <a:ext uri="{9D8B030D-6E8A-4147-A177-3AD203B41FA5}">
                          <a16:colId xmlns:a16="http://schemas.microsoft.com/office/drawing/2014/main" val="10617"/>
                        </a:ext>
                      </a:extLst>
                    </a:gridCol>
                  </a:tblGrid>
                  <a:tr h="424371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5π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·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·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π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·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10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·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7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38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π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·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·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5π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·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10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·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7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39"/>
                      </a:ext>
                    </a:extLst>
                  </a:tr>
                  <a:tr h="64001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140952" b="-1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40"/>
                      </a:ext>
                    </a:extLst>
                  </a:tr>
                  <a:tr h="631825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243269" b="-1730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41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723550592537">
            <a:extLst>
              <a:ext uri="{FF2B5EF4-FFF2-40B4-BE49-F238E27FC236}">
                <a16:creationId xmlns:a16="http://schemas.microsoft.com/office/drawing/2014/main" id="{0D3361F0-023D-6050-0D8A-6377727138D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7134BD2-9E86-BC5E-8BDB-678810625478}"/>
              </a:ext>
            </a:extLst>
          </p:cNvPr>
          <p:cNvSpPr txBox="1"/>
          <p:nvPr/>
        </p:nvSpPr>
        <p:spPr>
          <a:xfrm>
            <a:off x="6393708" y="182824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642" name="yt_shape_12642"/>
              <p:cNvSpPr txBox="1"/>
              <p:nvPr/>
            </p:nvSpPr>
            <p:spPr>
              <a:xfrm>
                <a:off x="540119" y="900000"/>
                <a:ext cx="11492915" cy="392344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用内径为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90mm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的圆柱形玻璃杯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已装满水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向一个内底面积为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100mm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06466"/>
                  </a:rPr>
                  <a:t>、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内高为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81mm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的长方体铁盒里倒水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当铁盒装满水时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1_029e9"/>
                  </a:rPr>
                  <a:t>玻璃杯中水的高度下降多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结果保留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设玻璃杯中水的高度下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降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则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π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90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spc="375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400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答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玻璃杯中水的高度下降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了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400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mm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642" name="yt_shape_12642" descr="{&quot;rangeId&quot;:5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3923446"/>
              </a:xfrm>
              <a:prstGeom prst="rect">
                <a:avLst/>
              </a:prstGeom>
              <a:blipFill>
                <a:blip r:embed="rId2"/>
                <a:stretch>
                  <a:fillRect l="-1645" t="-1400" b="-17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0BEFFA7C-951C-D70B-00E8-1FA37E251735}"/>
              </a:ext>
            </a:extLst>
          </p:cNvPr>
          <p:cNvSpPr txBox="1"/>
          <p:nvPr/>
        </p:nvSpPr>
        <p:spPr>
          <a:xfrm>
            <a:off x="450108" y="2279658"/>
            <a:ext cx="54553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设玻璃杯中水的高度下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7C36D942-DCA2-E296-12ED-83D9F2FDA652}"/>
                  </a:ext>
                </a:extLst>
              </p:cNvPr>
              <p:cNvSpPr txBox="1"/>
              <p:nvPr/>
            </p:nvSpPr>
            <p:spPr>
              <a:xfrm>
                <a:off x="450108" y="2755146"/>
                <a:ext cx="4044061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π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375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100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100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81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5, 'hasSerialNum': 1, 'pageBreak': True}">
                <a:extLst>
                  <a:ext uri="{FF2B5EF4-FFF2-40B4-BE49-F238E27FC236}">
                    <a16:creationId xmlns:a16="http://schemas.microsoft.com/office/drawing/2014/main" id="{7C36D942-DCA2-E296-12ED-83D9F2FDA65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755146"/>
                <a:ext cx="4044061" cy="766077"/>
              </a:xfrm>
              <a:prstGeom prst="rect">
                <a:avLst/>
              </a:prstGeom>
              <a:blipFill>
                <a:blip r:embed="rId3"/>
                <a:stretch>
                  <a:fillRect l="-2413" r="-2413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7FBB981F-FA3D-D140-C0E7-73514B58E5E3}"/>
                  </a:ext>
                </a:extLst>
              </p:cNvPr>
              <p:cNvSpPr txBox="1"/>
              <p:nvPr/>
            </p:nvSpPr>
            <p:spPr>
              <a:xfrm>
                <a:off x="450108" y="3427611"/>
                <a:ext cx="1958086" cy="76861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400</m:t>
                        </m:r>
                      </m:num>
                      <m:den>
                        <m:r>
                          <m:rPr>
                            <m:sty m:val="p"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5, 'hasSerialNum': 1, 'pageBreak': True}">
                <a:extLst>
                  <a:ext uri="{FF2B5EF4-FFF2-40B4-BE49-F238E27FC236}">
                    <a16:creationId xmlns:a16="http://schemas.microsoft.com/office/drawing/2014/main" id="{7FBB981F-FA3D-D140-C0E7-73514B58E5E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427611"/>
                <a:ext cx="1958086" cy="768617"/>
              </a:xfrm>
              <a:prstGeom prst="rect">
                <a:avLst/>
              </a:prstGeom>
              <a:blipFill>
                <a:blip r:embed="rId4"/>
                <a:stretch>
                  <a:fillRect l="-4984" r="-4673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5C586B0E-1660-82F1-A84F-B42CD064C0F9}"/>
                  </a:ext>
                </a:extLst>
              </p:cNvPr>
              <p:cNvSpPr txBox="1"/>
              <p:nvPr/>
            </p:nvSpPr>
            <p:spPr>
              <a:xfrm>
                <a:off x="450108" y="4102616"/>
                <a:ext cx="5248973" cy="7296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答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玻璃杯中水的高度下降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了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400</m:t>
                        </m:r>
                      </m:num>
                      <m:den>
                        <m:r>
                          <m:rPr>
                            <m:sty m:val="p"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mm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5, 'hasSerialNum': 1, 'pageBreak': True}">
                <a:extLst>
                  <a:ext uri="{FF2B5EF4-FFF2-40B4-BE49-F238E27FC236}">
                    <a16:creationId xmlns:a16="http://schemas.microsoft.com/office/drawing/2014/main" id="{5C586B0E-1660-82F1-A84F-B42CD064C0F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102616"/>
                <a:ext cx="5248973" cy="729692"/>
              </a:xfrm>
              <a:prstGeom prst="rect">
                <a:avLst/>
              </a:prstGeom>
              <a:blipFill>
                <a:blip r:embed="rId5"/>
                <a:stretch>
                  <a:fillRect l="-1858" r="-1394" b="-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49" name="yt_shape_12649"/>
          <p:cNvSpPr txBox="1"/>
          <p:nvPr/>
        </p:nvSpPr>
        <p:spPr>
          <a:xfrm>
            <a:off x="540000" y="900000"/>
            <a:ext cx="2827697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行程问题</a:t>
            </a:r>
          </a:p>
        </p:txBody>
      </p:sp>
      <p:sp>
        <p:nvSpPr>
          <p:cNvPr id="12650" name="yt_shape_12650"/>
          <p:cNvSpPr txBox="1"/>
          <p:nvPr/>
        </p:nvSpPr>
        <p:spPr>
          <a:xfrm>
            <a:off x="540119" y="139956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小明和小刚从相距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千米的两地同时相向而行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小明每小时走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千米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2c239"/>
              </a:rPr>
              <a:t>小时后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两人相遇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设小刚的速度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千米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/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列方程得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651" name="yt_table_12651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7543148"/>
              </p:ext>
            </p:extLst>
          </p:nvPr>
        </p:nvGraphicFramePr>
        <p:xfrm>
          <a:off x="540056" y="2359000"/>
          <a:ext cx="3397250" cy="1901952"/>
        </p:xfrm>
        <a:graphic>
          <a:graphicData uri="http://schemas.openxmlformats.org/drawingml/2006/table">
            <a:tbl>
              <a:tblPr/>
              <a:tblGrid>
                <a:gridCol w="3397250">
                  <a:extLst>
                    <a:ext uri="{9D8B030D-6E8A-4147-A177-3AD203B41FA5}">
                      <a16:colId xmlns:a16="http://schemas.microsoft.com/office/drawing/2014/main" val="1061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4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45"/>
                  </a:ext>
                </a:extLst>
              </a:tr>
            </a:tbl>
          </a:graphicData>
        </a:graphic>
      </p:graphicFrame>
      <p:pic>
        <p:nvPicPr>
          <p:cNvPr id="3" name="yt_shape_1723550592611">
            <a:extLst>
              <a:ext uri="{FF2B5EF4-FFF2-40B4-BE49-F238E27FC236}">
                <a16:creationId xmlns:a16="http://schemas.microsoft.com/office/drawing/2014/main" id="{D75561DE-1DD7-9D76-F8CB-B3854C9C4F9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1AD06B4-21E5-D0F5-CCE2-6BE530E1510E}"/>
              </a:ext>
            </a:extLst>
          </p:cNvPr>
          <p:cNvSpPr txBox="1"/>
          <p:nvPr/>
        </p:nvSpPr>
        <p:spPr>
          <a:xfrm>
            <a:off x="7470032" y="182824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53" name="yt_shape_12653"/>
          <p:cNvSpPr txBox="1"/>
          <p:nvPr/>
        </p:nvSpPr>
        <p:spPr>
          <a:xfrm>
            <a:off x="540119" y="900001"/>
            <a:ext cx="11492915" cy="252900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贵州省中考改编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扬州雕版印刷技艺历史悠久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元代数学家朱世杰的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《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5cac1,isEnd"/>
              </a:rPr>
              <a:t>算学启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蒙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一书曾刻于扬州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该书是中国较早的数学著作之一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书中记载一道问题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bcfb0,isEnd"/>
              </a:rPr>
              <a:t>今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有良马日行二百四十里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驽马日行一百五十里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驽马先行一十二日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626c2,isEnd"/>
              </a:rPr>
              <a:t>问良马几何日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追及之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题意是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快马每天走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240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慢马每天走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慢马先走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天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5184f,isEnd"/>
              </a:rPr>
              <a:t>试问快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马几天追上慢马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答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快马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天追上慢马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F22C54C-B245-2FBC-0CA7-F683C5F80901}"/>
              </a:ext>
            </a:extLst>
          </p:cNvPr>
          <p:cNvSpPr txBox="1"/>
          <p:nvPr/>
        </p:nvSpPr>
        <p:spPr>
          <a:xfrm>
            <a:off x="4412508" y="2755146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55" name="yt_image_12655" title="H_121.77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30027" y="2492896"/>
            <a:ext cx="1731945" cy="15464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657" name="yt_shape_12657"/>
          <p:cNvSpPr txBox="1"/>
          <p:nvPr/>
        </p:nvSpPr>
        <p:spPr>
          <a:xfrm>
            <a:off x="540000" y="4369134"/>
            <a:ext cx="10499669" cy="18689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设高铁的平均速度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为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15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 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km/h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则普通列车的平均速度为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km/h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由题意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296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高铁的平均速度为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296km/h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CAA3461-96D3-99B6-5EDE-B35EB613FEA8}"/>
              </a:ext>
            </a:extLst>
          </p:cNvPr>
          <p:cNvSpPr txBox="1"/>
          <p:nvPr/>
        </p:nvSpPr>
        <p:spPr>
          <a:xfrm>
            <a:off x="449989" y="4149080"/>
            <a:ext cx="105782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设高铁的平均速度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15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km/h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则普通列车的平均速度为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km/h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5697FFA-A29C-E997-553D-CFC8CC60C5D3}"/>
              </a:ext>
            </a:extLst>
          </p:cNvPr>
          <p:cNvSpPr txBox="1"/>
          <p:nvPr/>
        </p:nvSpPr>
        <p:spPr>
          <a:xfrm>
            <a:off x="449989" y="4624568"/>
            <a:ext cx="4907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由题意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0AAD2DF-A087-9CB7-D835-5061A11222CF}"/>
              </a:ext>
            </a:extLst>
          </p:cNvPr>
          <p:cNvSpPr txBox="1"/>
          <p:nvPr/>
        </p:nvSpPr>
        <p:spPr>
          <a:xfrm>
            <a:off x="449989" y="5100056"/>
            <a:ext cx="20866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296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3778C91-3FB9-7765-3E92-0363CF69C89E}"/>
              </a:ext>
            </a:extLst>
          </p:cNvPr>
          <p:cNvSpPr txBox="1"/>
          <p:nvPr/>
        </p:nvSpPr>
        <p:spPr>
          <a:xfrm>
            <a:off x="449989" y="5575544"/>
            <a:ext cx="44631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高铁的平均速度为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296km/h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A1C7930-DBCE-1738-7035-80AD03723E8D}"/>
              </a:ext>
            </a:extLst>
          </p:cNvPr>
          <p:cNvSpPr txBox="1"/>
          <p:nvPr/>
        </p:nvSpPr>
        <p:spPr>
          <a:xfrm>
            <a:off x="540000" y="980728"/>
            <a:ext cx="11316640" cy="14811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299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张家界市中考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中国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“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最美扶贫高铁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”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之一的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“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张吉怀高铁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”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开通后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  <a:sym typeface="_⨹_3_d37ac,isEnd"/>
              </a:rPr>
              <a:t>张家界</a:t>
            </a:r>
            <a:b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</a:b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到怀化的运行时间由原来的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小时缩短至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小时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运行里程缩短了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40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千米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  <a:sym typeface="_⨹_3_e7ac7,isEnd"/>
              </a:rPr>
              <a:t>已知高</a:t>
            </a:r>
            <a:b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</a:b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铁的平均速度比普通列车的平均速度每小时快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200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千米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求高铁的平均速度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  <a:sym typeface=",isEnd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61" name="yt_shape_12661"/>
          <p:cNvSpPr txBox="1"/>
          <p:nvPr/>
        </p:nvSpPr>
        <p:spPr>
          <a:xfrm>
            <a:off x="540000" y="900000"/>
            <a:ext cx="3976345" cy="57631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2660" name="yt_image_12660" title="H_50.49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936999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663" name="yt_shape_12663"/>
          <p:cNvSpPr txBox="1"/>
          <p:nvPr/>
        </p:nvSpPr>
        <p:spPr>
          <a:xfrm>
            <a:off x="540119" y="1591869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一个密封的瓶子里装着一些水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已知瓶子的底面积为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10cm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dd7bf"/>
              </a:rPr>
              <a:t>请你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根据图中标明的数据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计算瓶子的容积是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665" name="yt_table_12665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21054783"/>
              </p:ext>
            </p:extLst>
          </p:nvPr>
        </p:nvGraphicFramePr>
        <p:xfrm>
          <a:off x="540056" y="2551304"/>
          <a:ext cx="4504056" cy="950976"/>
        </p:xfrm>
        <a:graphic>
          <a:graphicData uri="http://schemas.openxmlformats.org/drawingml/2006/table">
            <a:tbl>
              <a:tblPr/>
              <a:tblGrid>
                <a:gridCol w="2718118">
                  <a:extLst>
                    <a:ext uri="{9D8B030D-6E8A-4147-A177-3AD203B41FA5}">
                      <a16:colId xmlns:a16="http://schemas.microsoft.com/office/drawing/2014/main" val="10619"/>
                    </a:ext>
                  </a:extLst>
                </a:gridCol>
                <a:gridCol w="1785938">
                  <a:extLst>
                    <a:ext uri="{9D8B030D-6E8A-4147-A177-3AD203B41FA5}">
                      <a16:colId xmlns:a16="http://schemas.microsoft.com/office/drawing/2014/main" val="1062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80cm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70cm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4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60cm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50cm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47"/>
                  </a:ext>
                </a:extLst>
              </a:tr>
            </a:tbl>
          </a:graphicData>
        </a:graphic>
      </p:graphicFrame>
      <p:pic>
        <p:nvPicPr>
          <p:cNvPr id="12664" name="yt_image_12664_skip" title="H_105.75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811195" y="2551304"/>
            <a:ext cx="2838913" cy="1343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D439DF7-3998-5E1C-83DC-E92613BD5BD7}"/>
              </a:ext>
            </a:extLst>
          </p:cNvPr>
          <p:cNvSpPr txBox="1"/>
          <p:nvPr/>
        </p:nvSpPr>
        <p:spPr>
          <a:xfrm>
            <a:off x="6546107" y="202055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67" name="yt_shape_12667"/>
          <p:cNvSpPr txBox="1"/>
          <p:nvPr/>
        </p:nvSpPr>
        <p:spPr>
          <a:xfrm>
            <a:off x="540119" y="900000"/>
            <a:ext cx="11492915" cy="282917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一架飞机在两个城市间飞行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无风时每小时飞行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552km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在一次往返飞行中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f6857"/>
              </a:rPr>
              <a:t>飞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机顺风飞行用了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逆风飞行用了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求这次飞行的风速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设这次飞行的风速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为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km/h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依题意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552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552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这次飞行的风速为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24km/h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6707469-AB72-6761-D40C-20CDB1155B16}"/>
              </a:ext>
            </a:extLst>
          </p:cNvPr>
          <p:cNvSpPr txBox="1"/>
          <p:nvPr/>
        </p:nvSpPr>
        <p:spPr>
          <a:xfrm>
            <a:off x="450108" y="1804170"/>
            <a:ext cx="62173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设这次飞行的风速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km/h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依题意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0E3ADD4-7433-077F-7A39-7C68B484E827}"/>
              </a:ext>
            </a:extLst>
          </p:cNvPr>
          <p:cNvSpPr txBox="1"/>
          <p:nvPr/>
        </p:nvSpPr>
        <p:spPr>
          <a:xfrm>
            <a:off x="450108" y="2279658"/>
            <a:ext cx="4450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552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552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1094EF2-AE64-4F0D-0736-3AAD66C533FD}"/>
              </a:ext>
            </a:extLst>
          </p:cNvPr>
          <p:cNvSpPr txBox="1"/>
          <p:nvPr/>
        </p:nvSpPr>
        <p:spPr>
          <a:xfrm>
            <a:off x="450108" y="2755146"/>
            <a:ext cx="1781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8AA3D42-6FAA-8C86-D492-092951F166FC}"/>
              </a:ext>
            </a:extLst>
          </p:cNvPr>
          <p:cNvSpPr txBox="1"/>
          <p:nvPr/>
        </p:nvSpPr>
        <p:spPr>
          <a:xfrm>
            <a:off x="450108" y="3230634"/>
            <a:ext cx="43107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这次飞行的风速为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24km/h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71" name="yt_shape_12671"/>
          <p:cNvSpPr txBox="1"/>
          <p:nvPr/>
        </p:nvSpPr>
        <p:spPr>
          <a:xfrm>
            <a:off x="540119" y="900000"/>
            <a:ext cx="11492915" cy="137229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安庆四中月考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将内半径为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6_51dd6"/>
              </a:rPr>
              <a:t>的圆柱形水桶里的水往另一个小的圆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柱形水桶里倒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直到倒满为止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已知小圆柱的内半径为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高是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15cm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108d7"/>
              </a:rPr>
              <a:t>当小水桶倒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满水时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大水桶的水面下降了多少厘米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</p:txBody>
      </p:sp>
      <p:pic>
        <p:nvPicPr>
          <p:cNvPr id="12672" name="yt_image_12672" title="H_119.2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64363" y="2475451"/>
            <a:ext cx="3263272" cy="1514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674" name="yt_shape_12674"/>
          <p:cNvSpPr txBox="1"/>
          <p:nvPr/>
        </p:nvSpPr>
        <p:spPr>
          <a:xfrm>
            <a:off x="540000" y="4040380"/>
            <a:ext cx="4608634" cy="18689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设大水桶的水面下降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了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则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大水桶的水面下降了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75cm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31753E5-8B4E-353A-A90B-A7C650E90F76}"/>
              </a:ext>
            </a:extLst>
          </p:cNvPr>
          <p:cNvSpPr txBox="1"/>
          <p:nvPr/>
        </p:nvSpPr>
        <p:spPr>
          <a:xfrm>
            <a:off x="449989" y="3993574"/>
            <a:ext cx="47441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设大水桶的水面下降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了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16A6A23-5A6D-6689-A21A-13E2FA2DD943}"/>
              </a:ext>
            </a:extLst>
          </p:cNvPr>
          <p:cNvSpPr txBox="1"/>
          <p:nvPr/>
        </p:nvSpPr>
        <p:spPr>
          <a:xfrm>
            <a:off x="449989" y="4469062"/>
            <a:ext cx="33598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·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·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·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438D685-29E0-6A91-9ED0-5F458C631706}"/>
              </a:ext>
            </a:extLst>
          </p:cNvPr>
          <p:cNvSpPr txBox="1"/>
          <p:nvPr/>
        </p:nvSpPr>
        <p:spPr>
          <a:xfrm>
            <a:off x="449989" y="4944551"/>
            <a:ext cx="20866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3A49783-DB07-ADA4-F045-6E52C0F8892B}"/>
              </a:ext>
            </a:extLst>
          </p:cNvPr>
          <p:cNvSpPr txBox="1"/>
          <p:nvPr/>
        </p:nvSpPr>
        <p:spPr>
          <a:xfrm>
            <a:off x="449989" y="5420038"/>
            <a:ext cx="46663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大水桶的水面下降了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75cm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1743</Words>
  <Application>Microsoft Office PowerPoint</Application>
  <PresentationFormat>宽屏</PresentationFormat>
  <Paragraphs>107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5" baseType="lpstr">
      <vt:lpstr>等线</vt:lpstr>
      <vt:lpstr>等线 Light</vt:lpstr>
      <vt:lpstr>黑体</vt:lpstr>
      <vt:lpstr>楷体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玲 杨</cp:lastModifiedBy>
  <cp:revision>9</cp:revision>
  <dcterms:created xsi:type="dcterms:W3CDTF">2024-08-13T11:53:27Z</dcterms:created>
  <dcterms:modified xsi:type="dcterms:W3CDTF">2024-08-14T14:50:01Z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