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17"/>
  </p:notesMasterIdLst>
  <p:sldIdLst>
    <p:sldId id="363" r:id="rId3"/>
    <p:sldId id="365" r:id="rId4"/>
    <p:sldId id="366" r:id="rId5"/>
    <p:sldId id="368" r:id="rId6"/>
    <p:sldId id="369" r:id="rId7"/>
    <p:sldId id="370" r:id="rId8"/>
    <p:sldId id="371" r:id="rId9"/>
    <p:sldId id="373" r:id="rId10"/>
    <p:sldId id="375" r:id="rId11"/>
    <p:sldId id="377" r:id="rId12"/>
    <p:sldId id="378" r:id="rId13"/>
    <p:sldId id="384" r:id="rId14"/>
    <p:sldId id="380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A3DCEB-67A7-47B4-A72A-31039A0A4AAC}" type="datetimeFigureOut">
              <a:rPr lang="zh-CN" altLang="en-US" smtClean="0"/>
              <a:t>2024/8/14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47139C-4976-45F9-B010-C8DE21F36A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58668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7139C-4976-45F9-B010-C8DE21F36AA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7783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7139C-4976-45F9-B010-C8DE21F36AA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7918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2" name="yt_shape_13142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141" name="yt_image_13141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44" name="yt_shape_13144"/>
          <p:cNvSpPr txBox="1"/>
          <p:nvPr/>
        </p:nvSpPr>
        <p:spPr>
          <a:xfrm>
            <a:off x="540000" y="1603297"/>
            <a:ext cx="282769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积分问题</a:t>
            </a:r>
          </a:p>
        </p:txBody>
      </p:sp>
      <p:sp>
        <p:nvSpPr>
          <p:cNvPr id="13145" name="yt_shape_13145"/>
          <p:cNvSpPr txBox="1"/>
          <p:nvPr/>
        </p:nvSpPr>
        <p:spPr>
          <a:xfrm>
            <a:off x="540119" y="2102862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一次足球赛共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即每队均赛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胜一场记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平一场记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19d21"/>
              </a:rPr>
              <a:t>负一场记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某中学足球队胜的场数是负的场数的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结果共得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5f5aa"/>
              </a:rPr>
              <a:t>这个足球队平的场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46" name="yt_table_1314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4262455"/>
              </p:ext>
            </p:extLst>
          </p:nvPr>
        </p:nvGraphicFramePr>
        <p:xfrm>
          <a:off x="540056" y="3542428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686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87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88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6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3"/>
                  </a:ext>
                </a:extLst>
              </a:tr>
            </a:tbl>
          </a:graphicData>
        </a:graphic>
      </p:graphicFrame>
      <p:pic>
        <p:nvPicPr>
          <p:cNvPr id="3" name="yt_shape_1723550714954">
            <a:extLst>
              <a:ext uri="{FF2B5EF4-FFF2-40B4-BE49-F238E27FC236}">
                <a16:creationId xmlns:a16="http://schemas.microsoft.com/office/drawing/2014/main" id="{2375259F-C71A-D084-1C0D-43A52C42A0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8798DD1-CBE2-7D77-F26B-1BD9B3B47758}"/>
              </a:ext>
            </a:extLst>
          </p:cNvPr>
          <p:cNvSpPr txBox="1"/>
          <p:nvPr/>
        </p:nvSpPr>
        <p:spPr>
          <a:xfrm>
            <a:off x="1669308" y="300703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75" name="yt_shape_13175"/>
          <p:cNvSpPr txBox="1"/>
          <p:nvPr/>
        </p:nvSpPr>
        <p:spPr>
          <a:xfrm>
            <a:off x="540000" y="900000"/>
            <a:ext cx="96180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滨州市中考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某运动员在一场篮球比赛中的技术统计如下表所示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3176" name="yt_table_13176" title="H_164.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1007142"/>
              </p:ext>
            </p:extLst>
          </p:nvPr>
        </p:nvGraphicFramePr>
        <p:xfrm>
          <a:off x="540000" y="1340768"/>
          <a:ext cx="11111995" cy="179222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365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79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573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292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30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42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4996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2354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298448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技术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上场时间</a:t>
                      </a:r>
                    </a:p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分钟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出手投篮</a:t>
                      </a:r>
                    </a:p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次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投中</a:t>
                      </a:r>
                    </a:p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1_cacb4"/>
                        </a:rPr>
                        <a:t>次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罚球</a:t>
                      </a:r>
                    </a:p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得分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篮板</a:t>
                      </a:r>
                    </a:p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1_ab0e0"/>
                        </a:rPr>
                        <a:t>个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助攻</a:t>
                      </a:r>
                    </a:p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1_979d8"/>
                        </a:rPr>
                        <a:t>次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个人总</a:t>
                      </a:r>
                    </a:p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得分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3776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数据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3180" name="yt_shape_13180"/>
              <p:cNvSpPr txBox="1"/>
              <p:nvPr/>
            </p:nvSpPr>
            <p:spPr>
              <a:xfrm>
                <a:off x="540119" y="3212976"/>
                <a:ext cx="11492915" cy="251132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注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表中出手投篮次数和投中次数均不包括罚球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根据以上信息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求本场比赛中该运动员投中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分球和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分球各几个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设本场比赛中该运动员投中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球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球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依题意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1_95136"/>
                  </a:rPr>
                  <a:t>得</a:t>
                </a:r>
                <a:b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altLang="zh-CN" sz="2400" b="0" i="1" smtClean="0">
                              <a:solidFill>
                                <a:srgbClr val="FE0000">
                                  <a:alpha val="0"/>
                                </a:srgbClr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48" charset="0"/>
                                </a:rPr>
                              </m:ctrlPr>
                            </m:eqArrPr>
                            <m:e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</m:t>
                              </m:r>
                              <m:r>
                                <a:rPr lang="en-US" altLang="zh-CN" sz="2400" b="0" i="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10+2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  <m:r>
                                <a:rPr lang="en-US" altLang="zh-CN" sz="2400" b="0" i="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+3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𝑦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=60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，</m:t>
                              </m:r>
                            </m:e>
                            <m:e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  <m:r>
                                <a:rPr lang="zh-CN" altLang="zh-CN" sz="2400" b="0" i="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＋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𝑦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=22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，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>
          <p:sp>
            <p:nvSpPr>
              <p:cNvPr id="13180" name="yt_shape_131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212976"/>
                <a:ext cx="11492915" cy="2511329"/>
              </a:xfrm>
              <a:prstGeom prst="rect">
                <a:avLst/>
              </a:prstGeom>
              <a:blipFill>
                <a:blip r:embed="rId2"/>
                <a:stretch>
                  <a:fillRect l="-1645" t="-41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EA2BFD4-6A9D-612D-CD93-47B77D769BB5}"/>
              </a:ext>
            </a:extLst>
          </p:cNvPr>
          <p:cNvSpPr txBox="1"/>
          <p:nvPr/>
        </p:nvSpPr>
        <p:spPr>
          <a:xfrm>
            <a:off x="450108" y="4005064"/>
            <a:ext cx="92509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设本场比赛中该运动员投中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球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球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依题意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95136"/>
              </a:rPr>
              <a:t>得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DACC1D1-0B22-84CB-CED7-AB271C4916DF}"/>
                  </a:ext>
                </a:extLst>
              </p:cNvPr>
              <p:cNvSpPr txBox="1"/>
              <p:nvPr/>
            </p:nvSpPr>
            <p:spPr>
              <a:xfrm>
                <a:off x="450108" y="4291035"/>
                <a:ext cx="3113914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48" charset="0"/>
                                </a:rPr>
                              </m:ctrlPr>
                            </m:eqArrPr>
                            <m:e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</m:t>
                              </m:r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10+2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+3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𝑦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=60</m:t>
                              </m:r>
                              <m:r>
                                <m:rPr>
                                  <m:nor/>
                                </m:rPr>
                                <a:rPr kumimoji="0" lang="zh-CN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，</m:t>
                              </m:r>
                            </m:e>
                            <m:e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  <m:r>
                                <a:rPr kumimoji="0" lang="zh-CN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＋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𝑦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=22</m:t>
                              </m:r>
                              <m:r>
                                <m:rPr>
                                  <m:nor/>
                                </m:rPr>
                                <a:rPr kumimoji="0" lang="zh-CN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，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DACC1D1-0B22-84CB-CED7-AB271C4916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291035"/>
                <a:ext cx="3113914" cy="115418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182" name="yt_shape_13182"/>
              <p:cNvSpPr txBox="1"/>
              <p:nvPr/>
            </p:nvSpPr>
            <p:spPr>
              <a:xfrm>
                <a:off x="540000" y="5713670"/>
                <a:ext cx="7078861" cy="14994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本场比赛中该运动员投中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分球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分球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182" name="yt_shape_131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713670"/>
                <a:ext cx="7078861" cy="1499449"/>
              </a:xfrm>
              <a:prstGeom prst="rect">
                <a:avLst/>
              </a:prstGeom>
              <a:blipFill>
                <a:blip r:embed="rId4"/>
                <a:stretch>
                  <a:fillRect l="-2670" r="-16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D4B8D4F-00F0-FF12-613A-5EB15473E001}"/>
                  </a:ext>
                </a:extLst>
              </p:cNvPr>
              <p:cNvSpPr txBox="1"/>
              <p:nvPr/>
            </p:nvSpPr>
            <p:spPr>
              <a:xfrm>
                <a:off x="449989" y="5157192"/>
                <a:ext cx="215030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D4B8D4F-00F0-FF12-613A-5EB15473E0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57192"/>
                <a:ext cx="2150301" cy="1154189"/>
              </a:xfrm>
              <a:prstGeom prst="rect">
                <a:avLst/>
              </a:prstGeom>
              <a:blipFill>
                <a:blip r:embed="rId5"/>
                <a:stretch>
                  <a:fillRect l="-45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91ABCD3D-CADE-6A56-D821-13219EBD1FB7}"/>
              </a:ext>
            </a:extLst>
          </p:cNvPr>
          <p:cNvSpPr txBox="1"/>
          <p:nvPr/>
        </p:nvSpPr>
        <p:spPr>
          <a:xfrm>
            <a:off x="449989" y="6165304"/>
            <a:ext cx="7190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本场比赛中该运动员投中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分球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分球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86" name="yt_shape_13186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185" name="yt_image_13185" title="H_50.94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88" name="yt_shape_13188"/>
          <p:cNvSpPr txBox="1"/>
          <p:nvPr/>
        </p:nvSpPr>
        <p:spPr>
          <a:xfrm>
            <a:off x="540119" y="1597583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新情境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互联网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时代的到来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一种新型打车方式受到大众欢迎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b457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该打车方式的总费用由里程费和耗时费组成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其中里程费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公里计算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4fce9"/>
              </a:rPr>
              <a:t>耗时费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分钟计算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总费用不足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元计价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48854"/>
              </a:rPr>
              <a:t>小刚两人用该打车方式出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按上述计价规则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其行驶里程数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耗时以及打车总费用如下表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3189" name="yt_table_13189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8949925"/>
              </p:ext>
            </p:extLst>
          </p:nvPr>
        </p:nvGraphicFramePr>
        <p:xfrm>
          <a:off x="540000" y="3653165"/>
          <a:ext cx="11111998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018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322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322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287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里程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数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s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公里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耗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t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分钟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车费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小敏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小刚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92" name="yt_shape_13192"/>
              <p:cNvSpPr txBox="1"/>
              <p:nvPr/>
            </p:nvSpPr>
            <p:spPr>
              <a:xfrm>
                <a:off x="540119" y="900000"/>
                <a:ext cx="11492915" cy="543296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q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&amp;8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+8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𝑞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𝑞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𝑞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若小华也用该打车方式打车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平均车速为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公里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/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行驶了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公里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5c11f"/>
                  </a:rPr>
                  <a:t>那么小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华的打车总费用为多少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小华的里程数是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11km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时间为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12min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则总费用是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q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总费用是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192" name="yt_shape_13192" descr="{&quot;rangeId&quot;:22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432962"/>
              </a:xfrm>
              <a:prstGeom prst="rect">
                <a:avLst/>
              </a:prstGeom>
              <a:blipFill>
                <a:blip r:embed="rId3"/>
                <a:stretch>
                  <a:fillRect l="-1645" t="-1010" b="-25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8641705-EB38-A232-CDD6-4B66DC824EF5}"/>
                  </a:ext>
                </a:extLst>
              </p:cNvPr>
              <p:cNvSpPr txBox="1"/>
              <p:nvPr/>
            </p:nvSpPr>
            <p:spPr>
              <a:xfrm>
                <a:off x="450108" y="1328682"/>
                <a:ext cx="595191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&amp;8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+8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𝑞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𝑞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2, 'mathAnswerShape': 1, 'IsSplitBraceMath': 1}">
                <a:extLst>
                  <a:ext uri="{FF2B5EF4-FFF2-40B4-BE49-F238E27FC236}">
                    <a16:creationId xmlns:a16="http://schemas.microsoft.com/office/drawing/2014/main" id="{B8641705-EB38-A232-CDD6-4B66DC824E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328682"/>
                <a:ext cx="5951918" cy="1154189"/>
              </a:xfrm>
              <a:prstGeom prst="rect">
                <a:avLst/>
              </a:prstGeom>
              <a:blipFill>
                <a:blip r:embed="rId4"/>
                <a:stretch>
                  <a:fillRect l="-16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E4E1192-3395-7D16-77EB-F9D14999745D}"/>
                  </a:ext>
                </a:extLst>
              </p:cNvPr>
              <p:cNvSpPr txBox="1"/>
              <p:nvPr/>
            </p:nvSpPr>
            <p:spPr>
              <a:xfrm>
                <a:off x="450108" y="2060848"/>
                <a:ext cx="2013967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𝑞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E4E1192-3395-7D16-77EB-F9D1499974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060848"/>
                <a:ext cx="2013967" cy="1611643"/>
              </a:xfrm>
              <a:prstGeom prst="rect">
                <a:avLst/>
              </a:prstGeom>
              <a:blipFill>
                <a:blip r:embed="rId5"/>
                <a:stretch>
                  <a:fillRect l="-48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87D79AD1-4F38-71D9-778A-7B1F89C6A336}"/>
              </a:ext>
            </a:extLst>
          </p:cNvPr>
          <p:cNvSpPr txBox="1"/>
          <p:nvPr/>
        </p:nvSpPr>
        <p:spPr>
          <a:xfrm>
            <a:off x="450108" y="4624337"/>
            <a:ext cx="651719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小华的里程数是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11km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时间为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12min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C2309D3-4C6F-578F-F3D8-DA8E3CF86959}"/>
              </a:ext>
            </a:extLst>
          </p:cNvPr>
          <p:cNvSpPr txBox="1"/>
          <p:nvPr/>
        </p:nvSpPr>
        <p:spPr>
          <a:xfrm>
            <a:off x="450108" y="5099825"/>
            <a:ext cx="50836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则总费用是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D5D0332-C203-A82F-FF87-E3F3B9E83DEB}"/>
              </a:ext>
            </a:extLst>
          </p:cNvPr>
          <p:cNvSpPr txBox="1"/>
          <p:nvPr/>
        </p:nvSpPr>
        <p:spPr>
          <a:xfrm>
            <a:off x="450108" y="5575313"/>
            <a:ext cx="2770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总费用是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98" name="yt_shape_13198"/>
          <p:cNvSpPr txBox="1"/>
          <p:nvPr/>
        </p:nvSpPr>
        <p:spPr>
          <a:xfrm>
            <a:off x="3439033" y="900000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 dirty="0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</a:rPr>
              <a:t> </a:t>
            </a:r>
          </a:p>
        </p:txBody>
      </p:sp>
      <p:pic>
        <p:nvPicPr>
          <p:cNvPr id="13197" name="yt_image_13197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0404" y="949399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00" name="yt_shape_13200"/>
          <p:cNvSpPr txBox="1"/>
          <p:nvPr/>
        </p:nvSpPr>
        <p:spPr>
          <a:xfrm>
            <a:off x="4095452" y="1378425"/>
            <a:ext cx="400109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题变式与拓展</a:t>
            </a:r>
          </a:p>
        </p:txBody>
      </p:sp>
      <p:sp>
        <p:nvSpPr>
          <p:cNvPr id="13201" name="yt_shape_13201"/>
          <p:cNvSpPr txBox="1"/>
          <p:nvPr/>
        </p:nvSpPr>
        <p:spPr>
          <a:xfrm>
            <a:off x="540119" y="185772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【变式一】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一列火车匀速行驶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完全通过一条长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的隧道需要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的时间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ed33"/>
              </a:rPr>
              <a:t>隧道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的顶上有一盏灯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垂直向下发光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灯光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照在火车上的时间是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08afa"/>
              </a:rPr>
              <a:t>则这列火车的长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02" name="yt_table_1320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2921185"/>
              </p:ext>
            </p:extLst>
          </p:nvPr>
        </p:nvGraphicFramePr>
        <p:xfrm>
          <a:off x="540056" y="3297294"/>
          <a:ext cx="9670416" cy="475488"/>
        </p:xfrm>
        <a:graphic>
          <a:graphicData uri="http://schemas.openxmlformats.org/drawingml/2006/table">
            <a:tbl>
              <a:tblPr/>
              <a:tblGrid>
                <a:gridCol w="2659380">
                  <a:extLst>
                    <a:ext uri="{9D8B030D-6E8A-4147-A177-3AD203B41FA5}">
                      <a16:colId xmlns:a16="http://schemas.microsoft.com/office/drawing/2014/main" val="10696"/>
                    </a:ext>
                  </a:extLst>
                </a:gridCol>
                <a:gridCol w="2641918">
                  <a:extLst>
                    <a:ext uri="{9D8B030D-6E8A-4147-A177-3AD203B41FA5}">
                      <a16:colId xmlns:a16="http://schemas.microsoft.com/office/drawing/2014/main" val="10697"/>
                    </a:ext>
                  </a:extLst>
                </a:gridCol>
                <a:gridCol w="2641918">
                  <a:extLst>
                    <a:ext uri="{9D8B030D-6E8A-4147-A177-3AD203B41FA5}">
                      <a16:colId xmlns:a16="http://schemas.microsoft.com/office/drawing/2014/main" val="10698"/>
                    </a:ext>
                  </a:extLst>
                </a:gridCol>
                <a:gridCol w="1727200">
                  <a:extLst>
                    <a:ext uri="{9D8B030D-6E8A-4147-A177-3AD203B41FA5}">
                      <a16:colId xmlns:a16="http://schemas.microsoft.com/office/drawing/2014/main" val="106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7"/>
                  </a:ext>
                </a:extLst>
              </a:tr>
            </a:tbl>
          </a:graphicData>
        </a:graphic>
      </p:graphicFrame>
      <p:sp>
        <p:nvSpPr>
          <p:cNvPr id="13204" name="yt_shape_13204"/>
          <p:cNvSpPr txBox="1"/>
          <p:nvPr/>
        </p:nvSpPr>
        <p:spPr>
          <a:xfrm>
            <a:off x="540119" y="38234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【变式二】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火车用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秒通过了一个长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266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米的隧道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aa223"/>
              </a:rPr>
              <a:t>即从车头进入入口到车尾离开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这列火车又以相同的速度用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秒通过了长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米的隧道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dc0c5"/>
              </a:rPr>
              <a:t>则这列火车的长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05" name="yt_table_1320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2985953"/>
              </p:ext>
            </p:extLst>
          </p:nvPr>
        </p:nvGraphicFramePr>
        <p:xfrm>
          <a:off x="540056" y="5263031"/>
          <a:ext cx="7096761" cy="950976"/>
        </p:xfrm>
        <a:graphic>
          <a:graphicData uri="http://schemas.openxmlformats.org/drawingml/2006/table">
            <a:tbl>
              <a:tblPr/>
              <a:tblGrid>
                <a:gridCol w="5301298">
                  <a:extLst>
                    <a:ext uri="{9D8B030D-6E8A-4147-A177-3AD203B41FA5}">
                      <a16:colId xmlns:a16="http://schemas.microsoft.com/office/drawing/2014/main" val="10700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7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140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160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170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B5C2056C-3A6C-755D-839C-C5F1C9934598}"/>
              </a:ext>
            </a:extLst>
          </p:cNvPr>
          <p:cNvSpPr txBox="1"/>
          <p:nvPr/>
        </p:nvSpPr>
        <p:spPr>
          <a:xfrm>
            <a:off x="1669308" y="276189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AD0D43A-B74A-E615-3739-B3ED57AC3762}"/>
              </a:ext>
            </a:extLst>
          </p:cNvPr>
          <p:cNvSpPr txBox="1"/>
          <p:nvPr/>
        </p:nvSpPr>
        <p:spPr>
          <a:xfrm>
            <a:off x="1669308" y="472763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49" name="yt_shape_13149"/>
              <p:cNvSpPr txBox="1"/>
              <p:nvPr/>
            </p:nvSpPr>
            <p:spPr>
              <a:xfrm>
                <a:off x="540119" y="900000"/>
                <a:ext cx="11492915" cy="293984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教师与学生下棋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双方约定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无论谁胜一局得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教师每负一局扣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0a841"/>
                  </a:rPr>
                  <a:t>学生负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局不扣分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局无平局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双方积分相等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则学生胜了几局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设学生胜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了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老师胜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了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学生胜了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老师胜了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149" name="yt_shape_13149" descr="{&quot;rangeId&quot;:3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939844"/>
              </a:xfrm>
              <a:prstGeom prst="rect">
                <a:avLst/>
              </a:prstGeom>
              <a:blipFill>
                <a:blip r:embed="rId2"/>
                <a:stretch>
                  <a:fillRect l="-1645" t="-1867" b="-53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BF97A92-CD31-AE78-87CF-3C0BA23C4394}"/>
              </a:ext>
            </a:extLst>
          </p:cNvPr>
          <p:cNvSpPr txBox="1"/>
          <p:nvPr/>
        </p:nvSpPr>
        <p:spPr>
          <a:xfrm>
            <a:off x="450108" y="1804170"/>
            <a:ext cx="6431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设学生胜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了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老师胜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了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0AD28C2-6ADA-F0C7-7DC1-047692B5DC48}"/>
                  </a:ext>
                </a:extLst>
              </p:cNvPr>
              <p:cNvSpPr txBox="1"/>
              <p:nvPr/>
            </p:nvSpPr>
            <p:spPr>
              <a:xfrm>
                <a:off x="450108" y="2279658"/>
                <a:ext cx="421043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3, 'mathAnswerShape': 1, 'IsSplitBraceMath': 1}">
                <a:extLst>
                  <a:ext uri="{FF2B5EF4-FFF2-40B4-BE49-F238E27FC236}">
                    <a16:creationId xmlns:a16="http://schemas.microsoft.com/office/drawing/2014/main" id="{70AD28C2-6ADA-F0C7-7DC1-047692B5DC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79658"/>
                <a:ext cx="4210431" cy="115418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260AA271-64CC-279D-0404-B1097982BB7E}"/>
              </a:ext>
            </a:extLst>
          </p:cNvPr>
          <p:cNvSpPr txBox="1"/>
          <p:nvPr/>
        </p:nvSpPr>
        <p:spPr>
          <a:xfrm>
            <a:off x="450108" y="3340235"/>
            <a:ext cx="490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学生胜了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老师胜了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2" name="yt_shape_13152"/>
          <p:cNvSpPr txBox="1"/>
          <p:nvPr/>
        </p:nvSpPr>
        <p:spPr>
          <a:xfrm>
            <a:off x="540000" y="900000"/>
            <a:ext cx="282769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行程问题</a:t>
            </a:r>
          </a:p>
        </p:txBody>
      </p:sp>
      <p:sp>
        <p:nvSpPr>
          <p:cNvPr id="13153" name="yt_shape_13153"/>
          <p:cNvSpPr txBox="1"/>
          <p:nvPr/>
        </p:nvSpPr>
        <p:spPr>
          <a:xfrm>
            <a:off x="540119" y="139956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李明同学早上骑自行车上学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中途因道路施工步行一段路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到学校用时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7095"/>
              </a:rPr>
              <a:t>.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他骑自行车的平均速度是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步行的速度是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02e29"/>
              </a:rPr>
              <a:t>已知李明家与学校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2900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设骑自行车用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步行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了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f31ff"/>
              </a:rPr>
              <a:t>则列出的方程组是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154" name="yt_table_13154" title="H_239.0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18874777"/>
                  </p:ext>
                </p:extLst>
              </p:nvPr>
            </p:nvGraphicFramePr>
            <p:xfrm>
              <a:off x="540056" y="3319263"/>
              <a:ext cx="8552180" cy="3036062"/>
            </p:xfrm>
            <a:graphic>
              <a:graphicData uri="http://schemas.openxmlformats.org/drawingml/2006/table">
                <a:tbl>
                  <a:tblPr/>
                  <a:tblGrid>
                    <a:gridCol w="4756912">
                      <a:extLst>
                        <a:ext uri="{9D8B030D-6E8A-4147-A177-3AD203B41FA5}">
                          <a16:colId xmlns:a16="http://schemas.microsoft.com/office/drawing/2014/main" val="10690"/>
                        </a:ext>
                      </a:extLst>
                    </a:gridCol>
                    <a:gridCol w="3795268">
                      <a:extLst>
                        <a:ext uri="{9D8B030D-6E8A-4147-A177-3AD203B41FA5}">
                          <a16:colId xmlns:a16="http://schemas.microsoft.com/office/drawing/2014/main" val="1069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＝</m:t>
                                      </m:r>
                                      <m:f>
                                        <m:f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4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1</m:t>
                                          </m:r>
                                        </m:num>
                                        <m:den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4</m:t>
                                          </m:r>
                                        </m:den>
                                      </m:f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&amp;250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+80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=2900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=15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&amp;80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+250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=2900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4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＝</m:t>
                                      </m:r>
                                      <m:f>
                                        <m:f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4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1</m:t>
                                          </m:r>
                                        </m:num>
                                        <m:den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4</m:t>
                                          </m:r>
                                        </m:den>
                                      </m:f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&amp;80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+250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＝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2900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=15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&amp;250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+80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=2900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45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3154" name="yt_table_13154" descr="{&quot;rangeId&quot;:5,&quot;type&quot;:&quot;Option&quot;}" title="H_239.0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18874777"/>
                  </p:ext>
                </p:extLst>
              </p:nvPr>
            </p:nvGraphicFramePr>
            <p:xfrm>
              <a:off x="540056" y="3319263"/>
              <a:ext cx="8552180" cy="3036062"/>
            </p:xfrm>
            <a:graphic>
              <a:graphicData uri="http://schemas.openxmlformats.org/drawingml/2006/table">
                <a:tbl>
                  <a:tblPr/>
                  <a:tblGrid>
                    <a:gridCol w="4756912">
                      <a:extLst>
                        <a:ext uri="{9D8B030D-6E8A-4147-A177-3AD203B41FA5}">
                          <a16:colId xmlns:a16="http://schemas.microsoft.com/office/drawing/2014/main" val="10690"/>
                        </a:ext>
                      </a:extLst>
                    </a:gridCol>
                    <a:gridCol w="3795268">
                      <a:extLst>
                        <a:ext uri="{9D8B030D-6E8A-4147-A177-3AD203B41FA5}">
                          <a16:colId xmlns:a16="http://schemas.microsoft.com/office/drawing/2014/main" val="10691"/>
                        </a:ext>
                      </a:extLst>
                    </a:gridCol>
                  </a:tblGrid>
                  <a:tr h="151803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9770" b="-996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5361" b="-996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44"/>
                      </a:ext>
                    </a:extLst>
                  </a:tr>
                  <a:tr h="151803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402" r="-7977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5361" t="-10040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4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3550715036">
            <a:extLst>
              <a:ext uri="{FF2B5EF4-FFF2-40B4-BE49-F238E27FC236}">
                <a16:creationId xmlns:a16="http://schemas.microsoft.com/office/drawing/2014/main" id="{870078C9-87E9-A448-F861-CEDC28C5BA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E11B979-4F2A-C336-DD99-F53589D104A8}"/>
              </a:ext>
            </a:extLst>
          </p:cNvPr>
          <p:cNvSpPr txBox="1"/>
          <p:nvPr/>
        </p:nvSpPr>
        <p:spPr>
          <a:xfrm>
            <a:off x="1059708" y="277922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56" name="yt_shape_13156"/>
              <p:cNvSpPr txBox="1"/>
              <p:nvPr/>
            </p:nvSpPr>
            <p:spPr>
              <a:xfrm>
                <a:off x="540119" y="900000"/>
                <a:ext cx="11492915" cy="388189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学校组织学生乘汽车去自然保护区野营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先以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60km/h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的速度走平路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dc1cc"/>
                  </a:rPr>
                  <a:t>后又以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30km/h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的速度爬坡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共用了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原路返回时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汽车以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40km/h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的速度下坡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64930"/>
                  </a:rPr>
                  <a:t>又以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50km/h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的速度走平路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共用了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问平路和坡路各有多远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设平路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有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坡路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有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60</m:t>
                                </m:r>
                              </m:den>
                            </m:f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30</m:t>
                                </m:r>
                              </m:den>
                            </m:f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50</m:t>
                                </m:r>
                              </m:den>
                            </m:f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40</m:t>
                                </m:r>
                              </m:den>
                            </m:f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平路和坡路分别有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150km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120km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156" name="yt_shape_13156" descr="{&quot;rangeId&quot;:6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881897"/>
              </a:xfrm>
              <a:prstGeom prst="rect">
                <a:avLst/>
              </a:prstGeom>
              <a:blipFill>
                <a:blip r:embed="rId2"/>
                <a:stretch>
                  <a:fillRect l="-1645" t="-1415" b="-40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E89B821-EF24-812B-2B50-48FE58696510}"/>
              </a:ext>
            </a:extLst>
          </p:cNvPr>
          <p:cNvSpPr txBox="1"/>
          <p:nvPr/>
        </p:nvSpPr>
        <p:spPr>
          <a:xfrm>
            <a:off x="450108" y="2279658"/>
            <a:ext cx="6142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设平路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坡路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E8FA7D9-AC9C-FCF7-1661-1BC35D26526F}"/>
                  </a:ext>
                </a:extLst>
              </p:cNvPr>
              <p:cNvSpPr txBox="1"/>
              <p:nvPr/>
            </p:nvSpPr>
            <p:spPr>
              <a:xfrm>
                <a:off x="450108" y="2755146"/>
                <a:ext cx="4534471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60</m:t>
                                </m:r>
                              </m:den>
                            </m:f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30</m:t>
                                </m:r>
                              </m:den>
                            </m:f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50</m:t>
                                </m:r>
                              </m:den>
                            </m:f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40</m:t>
                                </m:r>
                              </m:den>
                            </m:f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6, 'mathAnswerShape': 1, 'IsSplitBraceMath': 1}">
                <a:extLst>
                  <a:ext uri="{FF2B5EF4-FFF2-40B4-BE49-F238E27FC236}">
                    <a16:creationId xmlns:a16="http://schemas.microsoft.com/office/drawing/2014/main" id="{DE8FA7D9-AC9C-FCF7-1661-1BC35D2652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4534471" cy="161164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12C392FA-6BA7-90A9-356C-AF51836FCDF5}"/>
              </a:ext>
            </a:extLst>
          </p:cNvPr>
          <p:cNvSpPr txBox="1"/>
          <p:nvPr/>
        </p:nvSpPr>
        <p:spPr>
          <a:xfrm>
            <a:off x="450108" y="4273177"/>
            <a:ext cx="5377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平路和坡路分别有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120km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9" name="yt_shape_13159"/>
          <p:cNvSpPr txBox="1"/>
          <p:nvPr/>
        </p:nvSpPr>
        <p:spPr>
          <a:xfrm>
            <a:off x="540000" y="900000"/>
            <a:ext cx="5232202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不能正确理解题意而出错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EEEC3E2-F90B-7A9E-12A6-46B9907DAAD1}"/>
              </a:ext>
            </a:extLst>
          </p:cNvPr>
          <p:cNvSpPr txBox="1"/>
          <p:nvPr/>
        </p:nvSpPr>
        <p:spPr>
          <a:xfrm>
            <a:off x="449989" y="853194"/>
            <a:ext cx="5361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【易错点】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不能正确理解题意而出错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60" name="yt_shape_13160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乙两人在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米的环形跑道上练习竞走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d1046,isEnd"/>
              </a:rPr>
              <a:t>当他们从某处同时出发背向行走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秒相遇一次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同向行走时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分钟相遇一次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8b201,isEnd"/>
              </a:rPr>
              <a:t>乙两人的速度分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别为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甲走的更快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113D19F-87AB-FE6E-1F4A-DB39EB1704EC}"/>
              </a:ext>
            </a:extLst>
          </p:cNvPr>
          <p:cNvSpPr txBox="1"/>
          <p:nvPr/>
        </p:nvSpPr>
        <p:spPr>
          <a:xfrm>
            <a:off x="1364508" y="1804170"/>
            <a:ext cx="1635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08EA058-6AA9-FEFA-A0C7-CF975D91594B}"/>
              </a:ext>
            </a:extLst>
          </p:cNvPr>
          <p:cNvSpPr txBox="1"/>
          <p:nvPr/>
        </p:nvSpPr>
        <p:spPr>
          <a:xfrm>
            <a:off x="3429846" y="1804170"/>
            <a:ext cx="1635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62" name="yt_shape_13162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161" name="yt_image_13161" title="H_50.49">
            <a:extLst>
              <a:ext uri="">
                <a16:creationId xmlns:p14="http://schemas.microsoft.com/office/powerpoint/2010/main"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64" name="yt_shape_13164"/>
          <p:cNvSpPr txBox="1"/>
          <p:nvPr/>
        </p:nvSpPr>
        <p:spPr>
          <a:xfrm>
            <a:off x="540120" y="159186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阜阳十一中月考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小红和小军三人玩飞镖游戏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各投四支飞镖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66c49"/>
              </a:rPr>
              <a:t>规定在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同一圆环内得分相同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中靶和得分情况如图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则小红的得分是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66" name="yt_table_1316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1000632"/>
              </p:ext>
            </p:extLst>
          </p:nvPr>
        </p:nvGraphicFramePr>
        <p:xfrm>
          <a:off x="540056" y="4020878"/>
          <a:ext cx="93338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692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693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694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6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6"/>
                  </a:ext>
                </a:extLst>
              </a:tr>
            </a:tbl>
          </a:graphicData>
        </a:graphic>
      </p:graphicFrame>
      <p:pic>
        <p:nvPicPr>
          <p:cNvPr id="13165" name="yt_image_13165_skip" title="H_115.74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68862" y="2551304"/>
            <a:ext cx="4652852" cy="1469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4CBA039-D37F-1107-241F-D1F4EC8BA484}"/>
              </a:ext>
            </a:extLst>
          </p:cNvPr>
          <p:cNvSpPr txBox="1"/>
          <p:nvPr/>
        </p:nvSpPr>
        <p:spPr>
          <a:xfrm>
            <a:off x="9289308" y="20205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68" name="yt_shape_13168"/>
          <p:cNvSpPr txBox="1"/>
          <p:nvPr/>
        </p:nvSpPr>
        <p:spPr>
          <a:xfrm>
            <a:off x="540119" y="900001"/>
            <a:ext cx="11492915" cy="188092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某船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码头顺流而下到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达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码头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然后逆流返回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达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两码头之间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2d1b,isEnd"/>
              </a:rPr>
              <a:t>C</a:t>
            </a:r>
            <a:b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码头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一共航行了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已知此船在静水中的速度为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水流速度为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6355,isEnd"/>
              </a:rPr>
              <a:t>5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两码头之间的航程为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两码头之间的航程为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br>
              <a:rPr lang="zh-CN" altLang="zh-CN" sz="100" b="0" i="0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09410E1-B465-D2AB-959F-0DE0AA20FF66}"/>
              </a:ext>
            </a:extLst>
          </p:cNvPr>
          <p:cNvSpPr txBox="1"/>
          <p:nvPr/>
        </p:nvSpPr>
        <p:spPr>
          <a:xfrm>
            <a:off x="10667257" y="180417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170" name="yt_shape_13170"/>
              <p:cNvSpPr txBox="1"/>
              <p:nvPr/>
            </p:nvSpPr>
            <p:spPr>
              <a:xfrm>
                <a:off x="540119" y="3348272"/>
                <a:ext cx="11492915" cy="32265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设孙悟空的速度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/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分钟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风速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/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分钟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依题意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1_e4229"/>
                  </a:rPr>
                  <a:t>得</a:t>
                </a:r>
                <a:b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altLang="zh-CN" sz="2400" b="0" i="1" smtClean="0">
                              <a:solidFill>
                                <a:srgbClr val="FE0000">
                                  <a:alpha val="0"/>
                                </a:srgbClr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48" charset="0"/>
                                </a:rPr>
                              </m:ctrlPr>
                            </m:eqArrPr>
                            <m:e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&amp;4</m:t>
                              </m:r>
                              <m:r>
                                <a:rPr lang="zh-CN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（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  <m:r>
                                <a:rPr lang="zh-CN" altLang="zh-CN" sz="2400" b="0" i="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＋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𝑦</m:t>
                              </m:r>
                              <m:r>
                                <a:rPr lang="zh-CN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）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=1000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，</m:t>
                              </m:r>
                            </m:e>
                            <m:e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&amp;4</m:t>
                              </m:r>
                              <m:r>
                                <a:rPr lang="zh-CN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（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  <m:r>
                                <a:rPr lang="en-US" altLang="zh-CN" sz="2400" b="0" i="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𝑦</m:t>
                              </m:r>
                              <m:r>
                                <a:rPr lang="zh-CN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）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=600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，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风速为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/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分钟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170" name="yt_shape_131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348272"/>
                <a:ext cx="11492915" cy="3226589"/>
              </a:xfrm>
              <a:prstGeom prst="rect">
                <a:avLst/>
              </a:prstGeom>
              <a:blipFill>
                <a:blip r:embed="rId3"/>
                <a:stretch>
                  <a:fillRect l="-1645" t="-1509" b="-49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DB5F12D-8605-33BE-AA0E-6767DE1D0EE8}"/>
              </a:ext>
            </a:extLst>
          </p:cNvPr>
          <p:cNvSpPr txBox="1"/>
          <p:nvPr/>
        </p:nvSpPr>
        <p:spPr>
          <a:xfrm>
            <a:off x="450108" y="3301466"/>
            <a:ext cx="88096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设孙悟空的速度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分钟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风速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分钟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依题意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e4229"/>
              </a:rPr>
              <a:t>得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0C8B67E-40C5-78C0-3BD9-F24977CA4956}"/>
                  </a:ext>
                </a:extLst>
              </p:cNvPr>
              <p:cNvSpPr txBox="1"/>
              <p:nvPr/>
            </p:nvSpPr>
            <p:spPr>
              <a:xfrm>
                <a:off x="450108" y="3573016"/>
                <a:ext cx="3089593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48" charset="0"/>
                                </a:rPr>
                              </m:ctrlPr>
                            </m:eqArrPr>
                            <m:e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&amp;4</m:t>
                              </m:r>
                              <m:r>
                                <a:rPr kumimoji="0" lang="zh-CN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（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  <m:r>
                                <a:rPr kumimoji="0" lang="zh-CN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＋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𝑦</m:t>
                              </m:r>
                              <m:r>
                                <a:rPr kumimoji="0" lang="zh-CN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）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=1000</m:t>
                              </m:r>
                              <m:r>
                                <m:rPr>
                                  <m:nor/>
                                </m:rPr>
                                <a:rPr kumimoji="0" lang="zh-CN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，</m:t>
                              </m:r>
                            </m:e>
                            <m:e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&amp;4</m:t>
                              </m:r>
                              <m:r>
                                <a:rPr kumimoji="0" lang="zh-CN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（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𝑦</m:t>
                              </m:r>
                              <m:r>
                                <a:rPr kumimoji="0" lang="zh-CN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）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=600</m:t>
                              </m:r>
                              <m:r>
                                <m:rPr>
                                  <m:nor/>
                                </m:rPr>
                                <a:rPr kumimoji="0" lang="zh-CN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，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0C8B67E-40C5-78C0-3BD9-F24977CA49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573016"/>
                <a:ext cx="3089593" cy="132856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E6A4EA3-1419-EFEF-40B0-6B024DDC806E}"/>
                  </a:ext>
                </a:extLst>
              </p:cNvPr>
              <p:cNvSpPr txBox="1"/>
              <p:nvPr/>
            </p:nvSpPr>
            <p:spPr>
              <a:xfrm>
                <a:off x="450108" y="4797152"/>
                <a:ext cx="231857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E6A4EA3-1419-EFEF-40B0-6B024DDC80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797152"/>
                <a:ext cx="2318576" cy="1154189"/>
              </a:xfrm>
              <a:prstGeom prst="rect">
                <a:avLst/>
              </a:prstGeom>
              <a:blipFill>
                <a:blip r:embed="rId5"/>
                <a:stretch>
                  <a:fillRect l="-42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821A51E4-818E-F114-8D1D-E05B1D626101}"/>
              </a:ext>
            </a:extLst>
          </p:cNvPr>
          <p:cNvSpPr txBox="1"/>
          <p:nvPr/>
        </p:nvSpPr>
        <p:spPr>
          <a:xfrm>
            <a:off x="450108" y="6072479"/>
            <a:ext cx="3159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风速为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分钟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A5D9625-C5B1-A694-18E4-CAD3E3EC4189}"/>
              </a:ext>
            </a:extLst>
          </p:cNvPr>
          <p:cNvSpPr txBox="1"/>
          <p:nvPr/>
        </p:nvSpPr>
        <p:spPr>
          <a:xfrm>
            <a:off x="450108" y="908720"/>
            <a:ext cx="11492915" cy="24413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趣味数学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我国古典文学名著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《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西游记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》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讲述了孙悟空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、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猪八戒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、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5_c4376,isEnd"/>
              </a:rPr>
              <a:t>沙和尚保护</a:t>
            </a:r>
            <a:b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唐僧西天取经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沿途降妖除魔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历经九九八十一难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3_869a8,isEnd"/>
              </a:rPr>
              <a:t>到达西天取得真经修成正果的</a:t>
            </a:r>
            <a:b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故事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现请你欣赏下列描述孙悟空追妖精的数学诗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悟空顺风探妖踪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5_ff914,isEnd"/>
              </a:rPr>
              <a:t>千里只行四</a:t>
            </a:r>
            <a:b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分钟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归时四分行六百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风速多少才称雄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？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解释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孙悟空顺风去查妖精的行踪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3745e,isEnd"/>
              </a:rPr>
              <a:t>4</a:t>
            </a:r>
            <a:b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分钟就飞跃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1000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逆风返回时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分钟走了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600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问风速是多少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？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解答上述问题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,isEnd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1655</Words>
  <Application>Microsoft Office PowerPoint</Application>
  <PresentationFormat>宽屏</PresentationFormat>
  <Paragraphs>130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11</cp:revision>
  <dcterms:created xsi:type="dcterms:W3CDTF">2024-08-13T11:53:27Z</dcterms:created>
  <dcterms:modified xsi:type="dcterms:W3CDTF">2024-08-14T15:11:34Z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