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2" r:id="rId7"/>
    <p:sldId id="375" r:id="rId8"/>
    <p:sldId id="376" r:id="rId9"/>
    <p:sldId id="377" r:id="rId10"/>
    <p:sldId id="380" r:id="rId11"/>
    <p:sldId id="382" r:id="rId12"/>
    <p:sldId id="383" r:id="rId13"/>
    <p:sldId id="386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3" name="yt_shape_1085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52" name="yt_image_1085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5" name="yt_shape_10855"/>
          <p:cNvSpPr txBox="1"/>
          <p:nvPr/>
        </p:nvSpPr>
        <p:spPr>
          <a:xfrm>
            <a:off x="540000" y="1603297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有理数加减混合算式的读法与写法</a:t>
            </a:r>
          </a:p>
        </p:txBody>
      </p:sp>
      <p:sp>
        <p:nvSpPr>
          <p:cNvPr id="10856" name="yt_shape_10856"/>
          <p:cNvSpPr txBox="1"/>
          <p:nvPr/>
        </p:nvSpPr>
        <p:spPr>
          <a:xfrm>
            <a:off x="540000" y="2102862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的读法正确的是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7" name="yt_table_1085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13945"/>
              </p:ext>
            </p:extLst>
          </p:nvPr>
        </p:nvGraphicFramePr>
        <p:xfrm>
          <a:off x="540056" y="2582165"/>
          <a:ext cx="3911600" cy="1901952"/>
        </p:xfrm>
        <a:graphic>
          <a:graphicData uri="http://schemas.openxmlformats.org/drawingml/2006/table">
            <a:tbl>
              <a:tblPr/>
              <a:tblGrid>
                <a:gridCol w="391160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pic>
        <p:nvPicPr>
          <p:cNvPr id="3" name="yt_shape_1723550205527">
            <a:extLst>
              <a:ext uri="{FF2B5EF4-FFF2-40B4-BE49-F238E27FC236}">
                <a16:creationId xmlns:a16="http://schemas.microsoft.com/office/drawing/2014/main" id="{8A841FA6-1B52-225E-5FE1-70CB368729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5213C3-AD05-6677-8257-892703B2F277}"/>
              </a:ext>
            </a:extLst>
          </p:cNvPr>
          <p:cNvSpPr txBox="1"/>
          <p:nvPr/>
        </p:nvSpPr>
        <p:spPr>
          <a:xfrm>
            <a:off x="67745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59" name="yt_shape_10859"/>
          <p:cNvSpPr txBox="1"/>
          <p:nvPr/>
        </p:nvSpPr>
        <p:spPr>
          <a:xfrm>
            <a:off x="540119" y="4714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马鞍山市当涂县期末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8b43,isEnd"/>
              </a:rPr>
              <a:t>写成省略括号的形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69DE36-E6FD-9C6C-8EA5-6CEF3F850AB9}"/>
              </a:ext>
            </a:extLst>
          </p:cNvPr>
          <p:cNvSpPr txBox="1"/>
          <p:nvPr/>
        </p:nvSpPr>
        <p:spPr>
          <a:xfrm>
            <a:off x="1364508" y="5143265"/>
            <a:ext cx="2607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4" name="yt_shape_10914"/>
              <p:cNvSpPr txBox="1"/>
              <p:nvPr/>
            </p:nvSpPr>
            <p:spPr>
              <a:xfrm>
                <a:off x="540000" y="900000"/>
                <a:ext cx="7279044" cy="4667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能用简便方法的要用简便方法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）＋［（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4" name="yt_shape_10914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79044" cy="4667368"/>
              </a:xfrm>
              <a:prstGeom prst="rect">
                <a:avLst/>
              </a:prstGeom>
              <a:blipFill>
                <a:blip r:embed="rId2"/>
                <a:stretch>
                  <a:fillRect l="-2596" t="-1176" r="-1508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767E209-B37A-31D3-918A-D143A0E4DA44}"/>
              </a:ext>
            </a:extLst>
          </p:cNvPr>
          <p:cNvSpPr txBox="1"/>
          <p:nvPr/>
        </p:nvSpPr>
        <p:spPr>
          <a:xfrm>
            <a:off x="449989" y="1804170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3586A4-2719-5D4D-082F-3A6F0D511072}"/>
              </a:ext>
            </a:extLst>
          </p:cNvPr>
          <p:cNvSpPr txBox="1"/>
          <p:nvPr/>
        </p:nvSpPr>
        <p:spPr>
          <a:xfrm>
            <a:off x="1631504" y="227965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521358-2606-65C2-ADA2-DE29612662AD}"/>
              </a:ext>
            </a:extLst>
          </p:cNvPr>
          <p:cNvSpPr txBox="1"/>
          <p:nvPr/>
        </p:nvSpPr>
        <p:spPr>
          <a:xfrm>
            <a:off x="1631504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4C6B31-2D1D-8C1C-5FCD-30744DA9A8F4}"/>
                  </a:ext>
                </a:extLst>
              </p:cNvPr>
              <p:cNvSpPr txBox="1"/>
              <p:nvPr/>
            </p:nvSpPr>
            <p:spPr>
              <a:xfrm>
                <a:off x="449989" y="3903099"/>
                <a:ext cx="738873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）＋［（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604C6B31-2D1D-8C1C-5FCD-30744DA9A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3099"/>
                <a:ext cx="7388733" cy="766077"/>
              </a:xfrm>
              <a:prstGeom prst="rect">
                <a:avLst/>
              </a:prstGeom>
              <a:blipFill>
                <a:blip r:embed="rId3"/>
                <a:stretch>
                  <a:fillRect l="-1320" r="-123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49885EC-A441-D3F9-DEB1-D3FF2ACA008B}"/>
              </a:ext>
            </a:extLst>
          </p:cNvPr>
          <p:cNvSpPr txBox="1"/>
          <p:nvPr/>
        </p:nvSpPr>
        <p:spPr>
          <a:xfrm>
            <a:off x="1631504" y="4575565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A51999-091A-3E56-4AB3-59B805030121}"/>
              </a:ext>
            </a:extLst>
          </p:cNvPr>
          <p:cNvSpPr txBox="1"/>
          <p:nvPr/>
        </p:nvSpPr>
        <p:spPr>
          <a:xfrm>
            <a:off x="1631504" y="505105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1" name="yt_shape_10921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某自行车厂一周计划生产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辆自行车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97d9"/>
              </a:rPr>
              <a:t>平均每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由于各种原因实际每天生产量与计划量相比有出入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9932"/>
              </a:rPr>
              <a:t>下表是某周的生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超产为正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减产为负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2" name="yt_table_1092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43792"/>
              </p:ext>
            </p:extLst>
          </p:nvPr>
        </p:nvGraphicFramePr>
        <p:xfrm>
          <a:off x="540000" y="2475451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49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7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7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73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598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924" name="yt_shape_10924"/>
          <p:cNvSpPr txBox="1"/>
          <p:nvPr/>
        </p:nvSpPr>
        <p:spPr>
          <a:xfrm>
            <a:off x="540000" y="3879057"/>
            <a:ext cx="78483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根据记录可知前三天共生产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产量最多的一天比产量最少的一天多生产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843816-1990-10E0-11BC-EC674446709D}"/>
              </a:ext>
            </a:extLst>
          </p:cNvPr>
          <p:cNvSpPr txBox="1"/>
          <p:nvPr/>
        </p:nvSpPr>
        <p:spPr>
          <a:xfrm>
            <a:off x="5174389" y="383225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4B87BF-F3A5-F581-B1DF-F027D0A28876}"/>
              </a:ext>
            </a:extLst>
          </p:cNvPr>
          <p:cNvSpPr txBox="1"/>
          <p:nvPr/>
        </p:nvSpPr>
        <p:spPr>
          <a:xfrm>
            <a:off x="7003189" y="430773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" name="yt_shape_1092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该厂实行计件工资制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一周结算一次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每辆车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超额完成任务后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ee7c"/>
              </a:rPr>
              <a:t>超额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部分每辆奖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少生产一辆扣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那么该厂工人这一周的工资总额是多少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84720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该厂工人这一周的工资总额为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84720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DEEB59-E455-699A-479A-4236292F90E8}"/>
              </a:ext>
            </a:extLst>
          </p:cNvPr>
          <p:cNvSpPr txBox="1"/>
          <p:nvPr/>
        </p:nvSpPr>
        <p:spPr>
          <a:xfrm>
            <a:off x="450108" y="1804170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BCCD47-A9F9-BB5D-BC93-C04C5A08BBC4}"/>
              </a:ext>
            </a:extLst>
          </p:cNvPr>
          <p:cNvSpPr txBox="1"/>
          <p:nvPr/>
        </p:nvSpPr>
        <p:spPr>
          <a:xfrm>
            <a:off x="450108" y="2279658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14F003-74C0-3653-3B0A-0F296653FD1A}"/>
              </a:ext>
            </a:extLst>
          </p:cNvPr>
          <p:cNvSpPr txBox="1"/>
          <p:nvPr/>
        </p:nvSpPr>
        <p:spPr>
          <a:xfrm>
            <a:off x="450108" y="2755146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该厂工人这一周的工资总额为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0" name="yt_shape_1093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29" name="yt_image_1092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2" name="yt_shape_10932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合肥五十中月考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7b6f,isEnd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58084C-33CC-7FD6-99AB-AD6E45C0BA28}"/>
              </a:ext>
            </a:extLst>
          </p:cNvPr>
          <p:cNvSpPr txBox="1"/>
          <p:nvPr/>
        </p:nvSpPr>
        <p:spPr>
          <a:xfrm>
            <a:off x="3498108" y="202626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0" name="yt_shape_10860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加、减混合运算</a:t>
            </a:r>
          </a:p>
        </p:txBody>
      </p:sp>
      <p:sp>
        <p:nvSpPr>
          <p:cNvPr id="10861" name="yt_shape_10861"/>
          <p:cNvSpPr txBox="1"/>
          <p:nvPr/>
        </p:nvSpPr>
        <p:spPr>
          <a:xfrm>
            <a:off x="540000" y="1399565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62" name="yt_table_108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013972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sp>
        <p:nvSpPr>
          <p:cNvPr id="10864" name="yt_shape_10864"/>
          <p:cNvSpPr txBox="1"/>
          <p:nvPr/>
        </p:nvSpPr>
        <p:spPr>
          <a:xfrm>
            <a:off x="540000" y="2405039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65" name="yt_table_108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915818"/>
              </p:ext>
            </p:extLst>
          </p:nvPr>
        </p:nvGraphicFramePr>
        <p:xfrm>
          <a:off x="540056" y="2884342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pic>
        <p:nvPicPr>
          <p:cNvPr id="3" name="yt_shape_1723550205607">
            <a:extLst>
              <a:ext uri="{FF2B5EF4-FFF2-40B4-BE49-F238E27FC236}">
                <a16:creationId xmlns:a16="http://schemas.microsoft.com/office/drawing/2014/main" id="{65460CBA-5505-13E7-955D-00BD495FF0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64A567-AE3C-144D-4E18-0755D7903522}"/>
              </a:ext>
            </a:extLst>
          </p:cNvPr>
          <p:cNvSpPr txBox="1"/>
          <p:nvPr/>
        </p:nvSpPr>
        <p:spPr>
          <a:xfrm>
            <a:off x="6164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530B49-314B-F64A-026D-8EC78C392728}"/>
              </a:ext>
            </a:extLst>
          </p:cNvPr>
          <p:cNvSpPr txBox="1"/>
          <p:nvPr/>
        </p:nvSpPr>
        <p:spPr>
          <a:xfrm>
            <a:off x="38789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40000" y="900000"/>
            <a:ext cx="6617196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73E9DD-DDEC-9FE6-2FCD-1FEB73F51256}"/>
              </a:ext>
            </a:extLst>
          </p:cNvPr>
          <p:cNvSpPr txBox="1"/>
          <p:nvPr/>
        </p:nvSpPr>
        <p:spPr>
          <a:xfrm>
            <a:off x="449989" y="180417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B5744B-AE26-288C-4C52-CAD59C7C1ED7}"/>
              </a:ext>
            </a:extLst>
          </p:cNvPr>
          <p:cNvSpPr txBox="1"/>
          <p:nvPr/>
        </p:nvSpPr>
        <p:spPr>
          <a:xfrm>
            <a:off x="1631504" y="2279658"/>
            <a:ext cx="495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011302-8C8B-E106-96C3-05B2CFCA1242}"/>
              </a:ext>
            </a:extLst>
          </p:cNvPr>
          <p:cNvSpPr txBox="1"/>
          <p:nvPr/>
        </p:nvSpPr>
        <p:spPr>
          <a:xfrm>
            <a:off x="1631504" y="27551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B7BB75-7689-E9D3-757C-A82AC741165C}"/>
              </a:ext>
            </a:extLst>
          </p:cNvPr>
          <p:cNvSpPr txBox="1"/>
          <p:nvPr/>
        </p:nvSpPr>
        <p:spPr>
          <a:xfrm>
            <a:off x="1631504" y="32306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78491C-EFB1-E8D5-A0DF-314B74F75A8B}"/>
              </a:ext>
            </a:extLst>
          </p:cNvPr>
          <p:cNvSpPr txBox="1"/>
          <p:nvPr/>
        </p:nvSpPr>
        <p:spPr>
          <a:xfrm>
            <a:off x="449989" y="4181610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61171E-48FB-6F4A-B6B8-AFA17BF89B6F}"/>
              </a:ext>
            </a:extLst>
          </p:cNvPr>
          <p:cNvSpPr txBox="1"/>
          <p:nvPr/>
        </p:nvSpPr>
        <p:spPr>
          <a:xfrm>
            <a:off x="1631504" y="4657098"/>
            <a:ext cx="571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DED969-DACD-933A-4890-A989B1338024}"/>
              </a:ext>
            </a:extLst>
          </p:cNvPr>
          <p:cNvSpPr txBox="1"/>
          <p:nvPr/>
        </p:nvSpPr>
        <p:spPr>
          <a:xfrm>
            <a:off x="1631504" y="513258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3D9A1E-FE89-511A-3C4B-5E0879923640}"/>
              </a:ext>
            </a:extLst>
          </p:cNvPr>
          <p:cNvSpPr txBox="1"/>
          <p:nvPr/>
        </p:nvSpPr>
        <p:spPr>
          <a:xfrm>
            <a:off x="1631504" y="560807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2" name="yt_shape_10872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计算器的使用</a:t>
            </a:r>
          </a:p>
        </p:txBody>
      </p:sp>
      <p:sp>
        <p:nvSpPr>
          <p:cNvPr id="10873" name="yt_shape_10873"/>
          <p:cNvSpPr txBox="1"/>
          <p:nvPr/>
        </p:nvSpPr>
        <p:spPr>
          <a:xfrm>
            <a:off x="540000" y="1399565"/>
            <a:ext cx="8438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75" name="yt_table_108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915860"/>
              </p:ext>
            </p:extLst>
          </p:nvPr>
        </p:nvGraphicFramePr>
        <p:xfrm>
          <a:off x="540056" y="2809496"/>
          <a:ext cx="7962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pic>
        <p:nvPicPr>
          <p:cNvPr id="10874" name="yt_image_10874_skip" title="H_6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4284" y="1916832"/>
            <a:ext cx="392184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205692">
            <a:extLst>
              <a:ext uri="{FF2B5EF4-FFF2-40B4-BE49-F238E27FC236}">
                <a16:creationId xmlns:a16="http://schemas.microsoft.com/office/drawing/2014/main" id="{22797DD7-ED8B-0FC1-96C5-55D6A77E35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6FA71A-8FEE-9238-2D91-2FEAD0AF9650}"/>
              </a:ext>
            </a:extLst>
          </p:cNvPr>
          <p:cNvSpPr txBox="1"/>
          <p:nvPr/>
        </p:nvSpPr>
        <p:spPr>
          <a:xfrm>
            <a:off x="7993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7" name="yt_shape_10877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加、减混合运算的应用</a:t>
            </a:r>
          </a:p>
        </p:txBody>
      </p:sp>
      <p:sp>
        <p:nvSpPr>
          <p:cNvPr id="10878" name="yt_shape_1087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一天早晨的气温是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中午上升了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半夜又下降了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b415"/>
              </a:rPr>
              <a:t>半夜的气温是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79" name="yt_table_108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537995"/>
              </p:ext>
            </p:extLst>
          </p:nvPr>
        </p:nvGraphicFramePr>
        <p:xfrm>
          <a:off x="540056" y="2359000"/>
          <a:ext cx="4538980" cy="950976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sp>
        <p:nvSpPr>
          <p:cNvPr id="10881" name="yt_shape_10881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某银行储蓄所办理了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笔储蓄业务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774f"/>
              </a:rPr>
              <a:t>120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那么银行现存款增加了多少元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882" name="yt_shape_10882"/>
          <p:cNvSpPr txBox="1"/>
          <p:nvPr/>
        </p:nvSpPr>
        <p:spPr>
          <a:xfrm>
            <a:off x="540000" y="4319989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883" name="yt_shape_10883"/>
          <p:cNvSpPr txBox="1"/>
          <p:nvPr/>
        </p:nvSpPr>
        <p:spPr>
          <a:xfrm>
            <a:off x="540000" y="4799292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银行现存款增加了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205770">
            <a:extLst>
              <a:ext uri="{FF2B5EF4-FFF2-40B4-BE49-F238E27FC236}">
                <a16:creationId xmlns:a16="http://schemas.microsoft.com/office/drawing/2014/main" id="{5703923A-FD56-E241-CE51-10B39F763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B055C6-E323-2028-E822-79C00976FD75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5FA09A-E751-C276-F3BB-8F2044B90D1E}"/>
              </a:ext>
            </a:extLst>
          </p:cNvPr>
          <p:cNvSpPr txBox="1"/>
          <p:nvPr/>
        </p:nvSpPr>
        <p:spPr>
          <a:xfrm>
            <a:off x="449989" y="4273183"/>
            <a:ext cx="795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95F3FE-B02A-258B-AA5A-7AA91B4F702F}"/>
              </a:ext>
            </a:extLst>
          </p:cNvPr>
          <p:cNvSpPr txBox="1"/>
          <p:nvPr/>
        </p:nvSpPr>
        <p:spPr>
          <a:xfrm>
            <a:off x="449989" y="4752486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银行现存款增加了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4" name="yt_shape_10884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运用加法运算律时出现符号错误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18D9DA-3D71-73BC-7339-73B1BEB29FFB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运用加法运算律时出现符号错误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5" name="yt_shape_10885"/>
              <p:cNvSpPr txBox="1"/>
              <p:nvPr/>
            </p:nvSpPr>
            <p:spPr>
              <a:xfrm>
                <a:off x="540000" y="900000"/>
                <a:ext cx="5520742" cy="38481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请指出下面计算错在哪一步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4638404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4638404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4638404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4638404" algn="l"/>
                  </a:tabLst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1200" b="0" i="0" u="none" dirty="0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885" name="yt_shape_10885" descr="{&quot;rangeId&quot;:1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20742" cy="3848169"/>
              </a:xfrm>
              <a:prstGeom prst="rect">
                <a:avLst/>
              </a:prstGeom>
              <a:blipFill>
                <a:blip r:embed="rId2"/>
                <a:stretch>
                  <a:fillRect l="-3425" t="-1426" r="-2320" b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96" name="yt_table_108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985972"/>
              </p:ext>
            </p:extLst>
          </p:nvPr>
        </p:nvGraphicFramePr>
        <p:xfrm>
          <a:off x="540056" y="4897728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C5B8638-B9A0-844A-0FBF-5F403783F932}"/>
              </a:ext>
            </a:extLst>
          </p:cNvPr>
          <p:cNvSpPr txBox="1"/>
          <p:nvPr/>
        </p:nvSpPr>
        <p:spPr>
          <a:xfrm>
            <a:off x="5098189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AD5D1F2-AE98-2F3A-08C2-58EC76E62F31}"/>
              </a:ext>
            </a:extLst>
          </p:cNvPr>
          <p:cNvSpPr/>
          <p:nvPr/>
        </p:nvSpPr>
        <p:spPr>
          <a:xfrm>
            <a:off x="479376" y="1422294"/>
            <a:ext cx="5520742" cy="3421764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9" name="yt_shape_1089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98" name="yt_image_10898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01" name="yt_shape_10901"/>
              <p:cNvSpPr txBox="1"/>
              <p:nvPr/>
            </p:nvSpPr>
            <p:spPr>
              <a:xfrm>
                <a:off x="540120" y="1591869"/>
                <a:ext cx="11492915" cy="11083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1_714f9"/>
                  </a:rPr>
                  <a:t>中可以填入的使该题能用简便方法进行计算的数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901" name="yt_shape_10901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108317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03" name="yt_table_10903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1043846"/>
                  </p:ext>
                </p:extLst>
              </p:nvPr>
            </p:nvGraphicFramePr>
            <p:xfrm>
              <a:off x="540056" y="2750974"/>
              <a:ext cx="8457566" cy="643065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903" name="yt_table_10903" descr="{&quot;rangeId&quot;:16,&quot;type&quot;:&quot;Option&quot;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1043846"/>
                  </p:ext>
                </p:extLst>
              </p:nvPr>
            </p:nvGraphicFramePr>
            <p:xfrm>
              <a:off x="540056" y="2750974"/>
              <a:ext cx="8457566" cy="643065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281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7360" r="-14492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6316" r="-5817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6095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04" name="yt_shape_10904"/>
          <p:cNvSpPr txBox="1"/>
          <p:nvPr/>
        </p:nvSpPr>
        <p:spPr>
          <a:xfrm>
            <a:off x="540000" y="3444685"/>
            <a:ext cx="78288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的和比它们的绝对值的和小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05" name="yt_table_109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015585"/>
              </p:ext>
            </p:extLst>
          </p:nvPr>
        </p:nvGraphicFramePr>
        <p:xfrm>
          <a:off x="540056" y="3923988"/>
          <a:ext cx="851471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19583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60BEC79-F4E7-E20E-E764-2F2EC4216D03}"/>
              </a:ext>
            </a:extLst>
          </p:cNvPr>
          <p:cNvSpPr txBox="1"/>
          <p:nvPr/>
        </p:nvSpPr>
        <p:spPr>
          <a:xfrm>
            <a:off x="1669309" y="22182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CEDFAB-4E6D-1162-C881-8EA9BF50A091}"/>
              </a:ext>
            </a:extLst>
          </p:cNvPr>
          <p:cNvSpPr txBox="1"/>
          <p:nvPr/>
        </p:nvSpPr>
        <p:spPr>
          <a:xfrm>
            <a:off x="7372886" y="33978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7" name="yt_shape_1090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如图是根据幻方改编的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幻圆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0567d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分别填入图中的圆圈内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竖以及内外两圈上的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2f62"/>
              </a:rPr>
              <a:t>个数字之和都相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09" name="yt_table_1090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928865"/>
              </p:ext>
            </p:extLst>
          </p:nvPr>
        </p:nvGraphicFramePr>
        <p:xfrm>
          <a:off x="540056" y="2339566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</a:tbl>
          </a:graphicData>
        </a:graphic>
      </p:graphicFrame>
      <p:pic>
        <p:nvPicPr>
          <p:cNvPr id="10908" name="yt_image_10908_skip" title="H_181.4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132856"/>
            <a:ext cx="226875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3E0DD6-99E9-38C5-1A52-F1AB05569ECE}"/>
              </a:ext>
            </a:extLst>
          </p:cNvPr>
          <p:cNvSpPr txBox="1"/>
          <p:nvPr/>
        </p:nvSpPr>
        <p:spPr>
          <a:xfrm>
            <a:off x="8025657" y="1804170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911" name="yt_shape_10911"/>
          <p:cNvSpPr txBox="1"/>
          <p:nvPr/>
        </p:nvSpPr>
        <p:spPr>
          <a:xfrm>
            <a:off x="540119" y="451286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贵港港北四中月考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请你输入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按如图所示的程序运算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8fb7,isEnd"/>
              </a:rPr>
              <a:t>则输出的结果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912" name="yt_image_10912" title="H_59.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0679" y="5624662"/>
            <a:ext cx="4670641" cy="75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2B85F26-179B-7D41-362A-97D52B5F3362}"/>
              </a:ext>
            </a:extLst>
          </p:cNvPr>
          <p:cNvSpPr txBox="1"/>
          <p:nvPr/>
        </p:nvSpPr>
        <p:spPr>
          <a:xfrm>
            <a:off x="1059708" y="494154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1471</Words>
  <Application>Microsoft Office PowerPoint</Application>
  <PresentationFormat>宽屏</PresentationFormat>
  <Paragraphs>146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2024-08-14T12:53:58Z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