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2" r:id="rId6"/>
    <p:sldId id="376" r:id="rId7"/>
    <p:sldId id="378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利用数轴表示有理数</a:t>
            </a:r>
          </a:p>
        </p:txBody>
      </p:sp>
      <p:sp>
        <p:nvSpPr>
          <p:cNvPr id="11517" name="yt_shape_11517"/>
          <p:cNvSpPr txBox="1"/>
          <p:nvPr/>
        </p:nvSpPr>
        <p:spPr>
          <a:xfrm>
            <a:off x="540000" y="1399565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21" name="yt_table_115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302731"/>
              </p:ext>
            </p:extLst>
          </p:nvPr>
        </p:nvGraphicFramePr>
        <p:xfrm>
          <a:off x="540056" y="1878868"/>
          <a:ext cx="4086543" cy="950976"/>
        </p:xfrm>
        <a:graphic>
          <a:graphicData uri="http://schemas.openxmlformats.org/drawingml/2006/table">
            <a:tbl>
              <a:tblPr/>
              <a:tblGrid>
                <a:gridCol w="252603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156051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grpSp>
        <p:nvGrpSpPr>
          <p:cNvPr id="11518" name="yt_shape_11518_skip" title="H_70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72264" y="1988840"/>
            <a:ext cx="1997384" cy="900063"/>
            <a:chOff x="0" y="0"/>
            <a:chExt cx="1997384" cy="900063"/>
          </a:xfrm>
        </p:grpSpPr>
        <p:pic>
          <p:nvPicPr>
            <p:cNvPr id="2" name="yt_image_115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7384" cy="504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20" name="yt_shape_11520" descr="{&quot;rangeId&quot;:0,&quot;IgnoreLineSpacing&quot;:1}"/>
            <p:cNvSpPr txBox="1"/>
            <p:nvPr/>
          </p:nvSpPr>
          <p:spPr>
            <a:xfrm>
              <a:off x="465411" y="5400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3550340719">
            <a:extLst>
              <a:ext uri="{FF2B5EF4-FFF2-40B4-BE49-F238E27FC236}">
                <a16:creationId xmlns:a16="http://schemas.microsoft.com/office/drawing/2014/main" id="{52407FF8-5499-523E-7461-CEE3803337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00E2B36-5D2C-B9A9-5657-AE88F685379E}"/>
              </a:ext>
            </a:extLst>
          </p:cNvPr>
          <p:cNvSpPr txBox="1"/>
          <p:nvPr/>
        </p:nvSpPr>
        <p:spPr>
          <a:xfrm>
            <a:off x="5860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23" name="yt_shape_11523"/>
          <p:cNvSpPr txBox="1"/>
          <p:nvPr/>
        </p:nvSpPr>
        <p:spPr>
          <a:xfrm>
            <a:off x="540000" y="3375149"/>
            <a:ext cx="53540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1524" name="yt_shape_11524" title="H_67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7269" y="4006816"/>
            <a:ext cx="1997461" cy="862344"/>
            <a:chOff x="0" y="0"/>
            <a:chExt cx="1997461" cy="862344"/>
          </a:xfrm>
        </p:grpSpPr>
        <p:pic>
          <p:nvPicPr>
            <p:cNvPr id="5" name="yt_image_1152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97461" cy="466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26" name="yt_shape_11526" descr="{&quot;rangeId&quot;:0,&quot;IgnoreLineSpacing&quot;:1}"/>
            <p:cNvSpPr txBox="1"/>
            <p:nvPr/>
          </p:nvSpPr>
          <p:spPr>
            <a:xfrm>
              <a:off x="465449" y="502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FB8A409-FB0B-F625-C598-9CFC29E25C86}"/>
              </a:ext>
            </a:extLst>
          </p:cNvPr>
          <p:cNvSpPr txBox="1"/>
          <p:nvPr/>
        </p:nvSpPr>
        <p:spPr>
          <a:xfrm>
            <a:off x="5142639" y="332834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8" name="yt_shape_11528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利用数轴表示相反数</a:t>
            </a:r>
          </a:p>
        </p:txBody>
      </p:sp>
      <p:sp>
        <p:nvSpPr>
          <p:cNvPr id="11529" name="yt_shape_1152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上面有三个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8697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1" name="yt_table_115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849404"/>
              </p:ext>
            </p:extLst>
          </p:nvPr>
        </p:nvGraphicFramePr>
        <p:xfrm>
          <a:off x="540056" y="2359000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pic>
        <p:nvPicPr>
          <p:cNvPr id="11530" name="yt_image_11530_skip" title="H_18.5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8211" y="2359000"/>
            <a:ext cx="3301998" cy="22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3" name="yt_shape_11533"/>
          <p:cNvSpPr txBox="1"/>
          <p:nvPr/>
        </p:nvSpPr>
        <p:spPr>
          <a:xfrm>
            <a:off x="540000" y="2885171"/>
            <a:ext cx="5655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如图所示在数轴上表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534" name="yt_image_1153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2652" y="3516838"/>
            <a:ext cx="3926694" cy="53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6" name="yt_shape_11536"/>
          <p:cNvSpPr txBox="1"/>
          <p:nvPr/>
        </p:nvSpPr>
        <p:spPr>
          <a:xfrm>
            <a:off x="540000" y="4106360"/>
            <a:ext cx="40395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的相反数如图所示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538" name="yt_shape_11538"/>
          <p:cNvSpPr txBox="1"/>
          <p:nvPr/>
        </p:nvSpPr>
        <p:spPr>
          <a:xfrm>
            <a:off x="540000" y="4738027"/>
            <a:ext cx="3028201" cy="4592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50" b="0" i="0" u="none" spc="-25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550" b="0" i="0" u="none" spc="2297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37" name="yt_image_115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738027"/>
            <a:ext cx="2996629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340801">
            <a:extLst>
              <a:ext uri="{FF2B5EF4-FFF2-40B4-BE49-F238E27FC236}">
                <a16:creationId xmlns:a16="http://schemas.microsoft.com/office/drawing/2014/main" id="{A7FCD6EF-D999-466A-8FC5-679DC4FD65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35E923-7EE4-91CE-105B-13BA6CB7B4A7}"/>
              </a:ext>
            </a:extLst>
          </p:cNvPr>
          <p:cNvSpPr txBox="1"/>
          <p:nvPr/>
        </p:nvSpPr>
        <p:spPr>
          <a:xfrm>
            <a:off x="7382721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9EABFE-2C62-35CB-524F-6C840C78CACC}"/>
              </a:ext>
            </a:extLst>
          </p:cNvPr>
          <p:cNvSpPr txBox="1"/>
          <p:nvPr/>
        </p:nvSpPr>
        <p:spPr>
          <a:xfrm>
            <a:off x="449989" y="4059554"/>
            <a:ext cx="418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" name="yt_shape_11540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用数轴表示绝对值</a:t>
            </a:r>
          </a:p>
        </p:txBody>
      </p:sp>
      <p:sp>
        <p:nvSpPr>
          <p:cNvPr id="11541" name="yt_shape_11541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表示的数的绝对值是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8fe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表示的数的绝对值的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542" name="yt_image_115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2614" y="2511364"/>
            <a:ext cx="3646771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4" name="yt_shape_11544"/>
          <p:cNvSpPr txBox="1"/>
          <p:nvPr/>
        </p:nvSpPr>
        <p:spPr>
          <a:xfrm>
            <a:off x="540000" y="2835268"/>
            <a:ext cx="7699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340870">
            <a:extLst>
              <a:ext uri="{FF2B5EF4-FFF2-40B4-BE49-F238E27FC236}">
                <a16:creationId xmlns:a16="http://schemas.microsoft.com/office/drawing/2014/main" id="{AB33DBEA-ABF1-E78C-3D78-5054760810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63335C-6724-0C91-D5CD-0AA7D1BFAF90}"/>
              </a:ext>
            </a:extLst>
          </p:cNvPr>
          <p:cNvSpPr txBox="1"/>
          <p:nvPr/>
        </p:nvSpPr>
        <p:spPr>
          <a:xfrm>
            <a:off x="6979496" y="1828247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F65DD4-ECCE-7AAB-ECC1-B12B545DD049}"/>
              </a:ext>
            </a:extLst>
          </p:cNvPr>
          <p:cNvSpPr txBox="1"/>
          <p:nvPr/>
        </p:nvSpPr>
        <p:spPr>
          <a:xfrm>
            <a:off x="6398352" y="278846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5" name="yt_shape_11545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用数轴比较有理数的大小</a:t>
            </a:r>
          </a:p>
        </p:txBody>
      </p:sp>
      <p:sp>
        <p:nvSpPr>
          <p:cNvPr id="11546" name="yt_shape_1154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c3cf"/>
              </a:rPr>
              <a:t>则这四个数中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最大的一个是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50" name="yt_table_115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580601"/>
              </p:ext>
            </p:extLst>
          </p:nvPr>
        </p:nvGraphicFramePr>
        <p:xfrm>
          <a:off x="540056" y="2359000"/>
          <a:ext cx="7754304" cy="475488"/>
        </p:xfrm>
        <a:graphic>
          <a:graphicData uri="http://schemas.openxmlformats.org/drawingml/2006/table">
            <a:tbl>
              <a:tblPr/>
              <a:tblGrid>
                <a:gridCol w="2184718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167255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214979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1252538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grpSp>
        <p:nvGrpSpPr>
          <p:cNvPr id="11547" name="yt_shape_11547_skip" title="H_67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53237" y="2060848"/>
            <a:ext cx="1997461" cy="862344"/>
            <a:chOff x="0" y="0"/>
            <a:chExt cx="1997461" cy="862344"/>
          </a:xfrm>
        </p:grpSpPr>
        <p:pic>
          <p:nvPicPr>
            <p:cNvPr id="3" name="yt_image_1154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7461" cy="466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9" name="yt_shape_11549" descr="{&quot;rangeId&quot;:0,&quot;IgnoreLineSpacing&quot;:1}"/>
            <p:cNvSpPr txBox="1"/>
            <p:nvPr/>
          </p:nvSpPr>
          <p:spPr>
            <a:xfrm>
              <a:off x="465449" y="5023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11552" name="yt_shape_11552"/>
          <p:cNvSpPr txBox="1"/>
          <p:nvPr/>
        </p:nvSpPr>
        <p:spPr>
          <a:xfrm>
            <a:off x="540119" y="29587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两点分别表示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511a"/>
              </a:rPr>
              <a:t>的大小关系是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56" name="yt_table_1155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416307"/>
              </p:ext>
            </p:extLst>
          </p:nvPr>
        </p:nvGraphicFramePr>
        <p:xfrm>
          <a:off x="540056" y="3918184"/>
          <a:ext cx="7463473" cy="950976"/>
        </p:xfrm>
        <a:graphic>
          <a:graphicData uri="http://schemas.openxmlformats.org/drawingml/2006/table">
            <a:tbl>
              <a:tblPr/>
              <a:tblGrid>
                <a:gridCol w="4351973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311150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grpSp>
        <p:nvGrpSpPr>
          <p:cNvPr id="11553" name="yt_shape_11553_skip" title="H_65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6847" y="3985528"/>
            <a:ext cx="2006240" cy="829197"/>
            <a:chOff x="0" y="0"/>
            <a:chExt cx="2006240" cy="829197"/>
          </a:xfrm>
        </p:grpSpPr>
        <p:pic>
          <p:nvPicPr>
            <p:cNvPr id="2" name="yt_image_1155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6240" cy="4331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5" name="yt_shape_11555" descr="{&quot;rangeId&quot;:0,&quot;IgnoreLineSpacing&quot;:1}"/>
            <p:cNvSpPr txBox="1"/>
            <p:nvPr/>
          </p:nvSpPr>
          <p:spPr>
            <a:xfrm>
              <a:off x="469839" y="4691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5" name="yt_shape_1723550340949">
            <a:extLst>
              <a:ext uri="{FF2B5EF4-FFF2-40B4-BE49-F238E27FC236}">
                <a16:creationId xmlns:a16="http://schemas.microsoft.com/office/drawing/2014/main" id="{92AC27C9-0031-1E3C-52BA-F57BC57F20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5AABCAF-8D15-2ED7-D63E-3CB46729DC06}"/>
              </a:ext>
            </a:extLst>
          </p:cNvPr>
          <p:cNvSpPr txBox="1"/>
          <p:nvPr/>
        </p:nvSpPr>
        <p:spPr>
          <a:xfrm>
            <a:off x="2888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DC1ED7-5ADD-1561-02C5-C5901A730D88}"/>
              </a:ext>
            </a:extLst>
          </p:cNvPr>
          <p:cNvSpPr txBox="1"/>
          <p:nvPr/>
        </p:nvSpPr>
        <p:spPr>
          <a:xfrm>
            <a:off x="1059708" y="33874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58" name="yt_shape_11558"/>
          <p:cNvSpPr txBox="1"/>
          <p:nvPr/>
        </p:nvSpPr>
        <p:spPr>
          <a:xfrm>
            <a:off x="540119" y="50184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c36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这四个数中绝对值最小的数对应的点是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0" name="yt_table_115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772704"/>
              </p:ext>
            </p:extLst>
          </p:nvPr>
        </p:nvGraphicFramePr>
        <p:xfrm>
          <a:off x="540056" y="5977848"/>
          <a:ext cx="7754304" cy="475488"/>
        </p:xfrm>
        <a:graphic>
          <a:graphicData uri="http://schemas.openxmlformats.org/drawingml/2006/table">
            <a:tbl>
              <a:tblPr/>
              <a:tblGrid>
                <a:gridCol w="2208986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2143032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126160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1276126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pic>
        <p:nvPicPr>
          <p:cNvPr id="11559" name="yt_image_11559_skip" title="H_36.7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41534" y="5977848"/>
            <a:ext cx="2908589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7C8BEF1-B6E6-3BD7-860C-5E8541617185}"/>
              </a:ext>
            </a:extLst>
          </p:cNvPr>
          <p:cNvSpPr txBox="1"/>
          <p:nvPr/>
        </p:nvSpPr>
        <p:spPr>
          <a:xfrm>
            <a:off x="8003432" y="54470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2" name="yt_shape_11562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用数轴说明覆盖整点问题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数轴上表示整数的点称为整点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某数轴的单位长度是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d60b,isEnd"/>
              </a:rPr>
              <a:t>若在该数轴上随意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盖住的整点有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341026">
            <a:extLst>
              <a:ext uri="{FF2B5EF4-FFF2-40B4-BE49-F238E27FC236}">
                <a16:creationId xmlns:a16="http://schemas.microsoft.com/office/drawing/2014/main" id="{D2B77FED-F810-27DA-5E90-94DF42231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D39D37-4C1F-0A98-815E-D9A4ADC86323}"/>
              </a:ext>
            </a:extLst>
          </p:cNvPr>
          <p:cNvSpPr txBox="1"/>
          <p:nvPr/>
        </p:nvSpPr>
        <p:spPr>
          <a:xfrm>
            <a:off x="8460632" y="182824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4" name="yt_shape_11564"/>
          <p:cNvSpPr txBox="1"/>
          <p:nvPr/>
        </p:nvSpPr>
        <p:spPr>
          <a:xfrm>
            <a:off x="540000" y="900000"/>
            <a:ext cx="38728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数轴上的动点问题</a:t>
            </a:r>
          </a:p>
        </p:txBody>
      </p:sp>
      <p:sp>
        <p:nvSpPr>
          <p:cNvPr id="11565" name="yt_shape_1156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它们分别表示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b58e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566" name="yt_shape_11566"/>
          <p:cNvSpPr txBox="1"/>
          <p:nvPr/>
        </p:nvSpPr>
        <p:spPr>
          <a:xfrm>
            <a:off x="540000" y="2359000"/>
            <a:ext cx="33486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567" name="yt_shape_11567"/>
          <p:cNvSpPr txBox="1"/>
          <p:nvPr/>
        </p:nvSpPr>
        <p:spPr>
          <a:xfrm>
            <a:off x="540000" y="2838303"/>
            <a:ext cx="730969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568" name="yt_shape_11568"/>
          <p:cNvSpPr txBox="1"/>
          <p:nvPr/>
        </p:nvSpPr>
        <p:spPr>
          <a:xfrm>
            <a:off x="540119" y="4277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若有两只电子蚂蚁甲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两点同时出发相向而行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a8a"/>
              </a:rPr>
              <a:t>4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当这两只电子蚂蚁在数轴上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处相遇时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6e7f"/>
              </a:rPr>
              <a:t>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569" name="yt_shape_11569"/>
          <p:cNvSpPr txBox="1"/>
          <p:nvPr/>
        </p:nvSpPr>
        <p:spPr>
          <a:xfrm>
            <a:off x="540000" y="5717435"/>
            <a:ext cx="697626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341106">
            <a:extLst>
              <a:ext uri="{FF2B5EF4-FFF2-40B4-BE49-F238E27FC236}">
                <a16:creationId xmlns:a16="http://schemas.microsoft.com/office/drawing/2014/main" id="{390CD885-8FF8-5A71-37BD-2C1FAC4CE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254C19-B1FE-9B33-8DBC-88F47894CC36}"/>
              </a:ext>
            </a:extLst>
          </p:cNvPr>
          <p:cNvSpPr txBox="1"/>
          <p:nvPr/>
        </p:nvSpPr>
        <p:spPr>
          <a:xfrm>
            <a:off x="449989" y="2791497"/>
            <a:ext cx="616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F0319B-CB3D-BE56-5C95-BA02B37A1264}"/>
              </a:ext>
            </a:extLst>
          </p:cNvPr>
          <p:cNvSpPr txBox="1"/>
          <p:nvPr/>
        </p:nvSpPr>
        <p:spPr>
          <a:xfrm>
            <a:off x="449989" y="3266985"/>
            <a:ext cx="741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5D469-1547-2D30-2995-73643850B918}"/>
              </a:ext>
            </a:extLst>
          </p:cNvPr>
          <p:cNvSpPr txBox="1"/>
          <p:nvPr/>
        </p:nvSpPr>
        <p:spPr>
          <a:xfrm>
            <a:off x="449989" y="3742474"/>
            <a:ext cx="5002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E798A8-75B1-E55B-4AD3-437EC1E4DF8F}"/>
              </a:ext>
            </a:extLst>
          </p:cNvPr>
          <p:cNvSpPr txBox="1"/>
          <p:nvPr/>
        </p:nvSpPr>
        <p:spPr>
          <a:xfrm>
            <a:off x="449989" y="5670629"/>
            <a:ext cx="708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DD4A4E-0437-B871-DB0F-E19205A2F496}"/>
              </a:ext>
            </a:extLst>
          </p:cNvPr>
          <p:cNvSpPr txBox="1"/>
          <p:nvPr/>
        </p:nvSpPr>
        <p:spPr>
          <a:xfrm>
            <a:off x="449989" y="6146117"/>
            <a:ext cx="5863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925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