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6" r:id="rId4"/>
    <p:sldId id="367" r:id="rId5"/>
    <p:sldId id="368" r:id="rId6"/>
    <p:sldId id="370" r:id="rId7"/>
    <p:sldId id="371" r:id="rId8"/>
    <p:sldId id="373" r:id="rId9"/>
    <p:sldId id="374" r:id="rId10"/>
    <p:sldId id="375" r:id="rId11"/>
    <p:sldId id="378" r:id="rId12"/>
    <p:sldId id="256" r:id="rId13"/>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56" d="100"/>
          <a:sy n="56" d="100"/>
        </p:scale>
        <p:origin x="280"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2024/8/15</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_0_0">
    <p:spTree>
      <p:nvGrpSpPr>
        <p:cNvPr id="1" name="YT"/>
        <p:cNvGrpSpPr/>
        <p:nvPr/>
      </p:nvGrpSpPr>
      <p:grpSpPr>
        <a:xfrm>
          <a:off x="0" y="0"/>
          <a:ext cx="0" cy="0"/>
          <a:chOff x="0" y="0"/>
          <a:chExt cx="0" cy="0"/>
        </a:xfrm>
      </p:grpSpPr>
      <p:sp>
        <p:nvSpPr>
          <p:cNvPr id="14659" name="yt_shape_14659"/>
          <p:cNvSpPr txBox="1"/>
          <p:nvPr/>
        </p:nvSpPr>
        <p:spPr>
          <a:xfrm>
            <a:off x="540000" y="900000"/>
            <a:ext cx="4137992"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55">
                <a:solidFill>
                  <a:srgbClr val="1EE3CF"/>
                </a:solidFill>
                <a:effectLst/>
                <a:latin typeface="Times New Roman" pitchFamily="32"/>
                <a:ea typeface="宋体" pitchFamily="32"/>
              </a:rPr>
              <a:t> </a:t>
            </a:r>
          </a:p>
        </p:txBody>
      </p:sp>
      <p:pic>
        <p:nvPicPr>
          <p:cNvPr id="14658" name="yt_image_14658" title="H_50.9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5471" cy="646938"/>
          </a:xfrm>
          <a:prstGeom prst="rect">
            <a:avLst/>
          </a:prstGeom>
          <a:noFill/>
          <a:extLst>
            <a:ext uri="{909E8E84-426E-40DD-AFC4-6F175D3DCCD1}">
              <a14:hiddenFill xmlns:a14="http://schemas.microsoft.com/office/drawing/2010/main">
                <a:solidFill>
                  <a:srgbClr val="FFFFFF"/>
                </a:solidFill>
              </a14:hiddenFill>
            </a:ext>
          </a:extLst>
        </p:spPr>
      </p:pic>
      <p:sp>
        <p:nvSpPr>
          <p:cNvPr id="14661" name="yt_shape_14661"/>
          <p:cNvSpPr txBox="1"/>
          <p:nvPr/>
        </p:nvSpPr>
        <p:spPr>
          <a:xfrm>
            <a:off x="540119" y="1597583"/>
            <a:ext cx="11492915" cy="892167"/>
          </a:xfrm>
          <a:prstGeom prst="rect">
            <a:avLst/>
          </a:prstGeom>
        </p:spPr>
        <p:txBody>
          <a:bodyPr vert="horz" wrap="square" lIns="0" tIns="0" rIns="0" bIns="0" rtlCol="0">
            <a:noAutofit/>
          </a:bodyPr>
          <a:lstStyle/>
          <a:p>
            <a:pPr indent="609523" eaLnBrk="1" latinLnBrk="0" hangingPunct="0">
              <a:lnSpc>
                <a:spcPct val="129999"/>
              </a:lnSpc>
            </a:pPr>
            <a:r>
              <a:rPr lang="zh-CN" altLang="zh-CN" sz="2400" b="0" i="0" u="none">
                <a:solidFill>
                  <a:srgbClr val="000000"/>
                </a:solidFill>
                <a:effectLst/>
                <a:latin typeface="Times New Roman" pitchFamily="24"/>
                <a:ea typeface="宋体" pitchFamily="24"/>
              </a:rPr>
              <a:t>统计图表示的数据是否从</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开始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横轴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纵轴上</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Times New Roman" pitchFamily="24"/>
                <a:ea typeface="宋体" pitchFamily="24"/>
                <a:sym typeface="_⨹_5_6718e,isEnd"/>
              </a:rPr>
              <a:t>是否一致都</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会导致直观上的差异</a:t>
            </a:r>
            <a:r>
              <a:rPr lang="en-US"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93F5B7EA-3163-4739-99B6-FC553BA51543}"/>
              </a:ext>
            </a:extLst>
          </p:cNvPr>
          <p:cNvSpPr txBox="1"/>
          <p:nvPr/>
        </p:nvSpPr>
        <p:spPr>
          <a:xfrm>
            <a:off x="4717308" y="1550777"/>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7EFA93B7-651E-EDEC-9FA2-30CB373CE1A2}"/>
              </a:ext>
            </a:extLst>
          </p:cNvPr>
          <p:cNvSpPr txBox="1"/>
          <p:nvPr/>
        </p:nvSpPr>
        <p:spPr>
          <a:xfrm>
            <a:off x="8222507" y="1550777"/>
            <a:ext cx="170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单位长度</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14663" name="yt_shape_14663"/>
          <p:cNvSpPr txBox="1"/>
          <p:nvPr/>
        </p:nvSpPr>
        <p:spPr>
          <a:xfrm>
            <a:off x="540000" y="2661733"/>
            <a:ext cx="4156331"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98">
                <a:solidFill>
                  <a:srgbClr val="1EE3CF"/>
                </a:solidFill>
                <a:effectLst/>
                <a:latin typeface="Times New Roman" pitchFamily="32"/>
                <a:ea typeface="宋体" pitchFamily="32"/>
              </a:rPr>
              <a:t> </a:t>
            </a:r>
          </a:p>
        </p:txBody>
      </p:sp>
      <p:pic>
        <p:nvPicPr>
          <p:cNvPr id="14662" name="yt_image_14662">
            <a:extLst>
              <a:ext uri="">
                <a16:creationId xmlns:p14="http://schemas.microsoft.com/office/powerpoint/2010/main" xmlns:mc="http://schemas.openxmlformats.org/markup-compatibility/2006"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540000" y="2661733"/>
            <a:ext cx="4113603" cy="652653"/>
          </a:xfrm>
          <a:prstGeom prst="rect">
            <a:avLst/>
          </a:prstGeom>
          <a:noFill/>
          <a:extLst>
            <a:ext uri="{909E8E84-426E-40DD-AFC4-6F175D3DCCD1}">
              <a14:hiddenFill xmlns:a14="http://schemas.microsoft.com/office/drawing/2010/main">
                <a:solidFill>
                  <a:srgbClr val="FFFFFF"/>
                </a:solidFill>
              </a14:hiddenFill>
            </a:ext>
          </a:extLst>
        </p:spPr>
      </p:pic>
      <p:sp>
        <p:nvSpPr>
          <p:cNvPr id="14665" name="yt_shape_14665"/>
          <p:cNvSpPr txBox="1"/>
          <p:nvPr/>
        </p:nvSpPr>
        <p:spPr>
          <a:xfrm>
            <a:off x="540000" y="3365030"/>
            <a:ext cx="4982133"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从图表中的数据获取信息</a:t>
            </a:r>
          </a:p>
        </p:txBody>
      </p:sp>
      <p:sp>
        <p:nvSpPr>
          <p:cNvPr id="14666" name="yt_shape_14666"/>
          <p:cNvSpPr txBox="1"/>
          <p:nvPr/>
        </p:nvSpPr>
        <p:spPr>
          <a:xfrm>
            <a:off x="540119" y="3864595"/>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如图是某只股票从星期一至星期五每天的最高股价与最低股价的折线统计图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cc020"/>
              </a:rPr>
              <a:t>则</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这五天中最高股价与最低股价之差最大的一天是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670" name="yt_table_14670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843253216"/>
              </p:ext>
            </p:extLst>
          </p:nvPr>
        </p:nvGraphicFramePr>
        <p:xfrm>
          <a:off x="540056" y="4824030"/>
          <a:ext cx="4827906" cy="950976"/>
        </p:xfrm>
        <a:graphic>
          <a:graphicData uri="http://schemas.openxmlformats.org/drawingml/2006/table">
            <a:tbl>
              <a:tblPr/>
              <a:tblGrid>
                <a:gridCol w="2880043">
                  <a:extLst>
                    <a:ext uri="{9D8B030D-6E8A-4147-A177-3AD203B41FA5}">
                      <a16:colId xmlns:a16="http://schemas.microsoft.com/office/drawing/2014/main" val="10920"/>
                    </a:ext>
                  </a:extLst>
                </a:gridCol>
                <a:gridCol w="1947863">
                  <a:extLst>
                    <a:ext uri="{9D8B030D-6E8A-4147-A177-3AD203B41FA5}">
                      <a16:colId xmlns:a16="http://schemas.microsoft.com/office/drawing/2014/main" val="10921"/>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星期二</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星期三</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98"/>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星期四</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星期五</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899"/>
                  </a:ext>
                </a:extLst>
              </a:tr>
            </a:tbl>
          </a:graphicData>
        </a:graphic>
      </p:graphicFrame>
      <p:grpSp>
        <p:nvGrpSpPr>
          <p:cNvPr id="14667" name="yt_shape_14667_skip" title="H_179.3211">
            <a:extLst>
              <a:ext uri="{FF2B5EF4-FFF2-40B4-BE49-F238E27FC236}">
                <a16:creationId xmlns:a16="http://schemas.microsoft.com/office/drawing/2014/main" id="{249740F1-2B05-4C5A-B423-6F681AEFABC2}"/>
              </a:ext>
            </a:extLst>
          </p:cNvPr>
          <p:cNvGrpSpPr/>
          <p:nvPr/>
        </p:nvGrpSpPr>
        <p:grpSpPr>
          <a:xfrm>
            <a:off x="9405432" y="4463990"/>
            <a:ext cx="2244546" cy="2205330"/>
            <a:chOff x="0" y="0"/>
            <a:chExt cx="2244546" cy="2205330"/>
          </a:xfrm>
        </p:grpSpPr>
        <p:pic>
          <p:nvPicPr>
            <p:cNvPr id="4" name="yt_image_14667">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0" y="0"/>
              <a:ext cx="2244546" cy="1881378"/>
            </a:xfrm>
            <a:prstGeom prst="rect">
              <a:avLst/>
            </a:prstGeom>
            <a:noFill/>
            <a:extLst>
              <a:ext uri="{909E8E84-426E-40DD-AFC4-6F175D3DCCD1}">
                <a14:hiddenFill xmlns:a14="http://schemas.microsoft.com/office/drawing/2010/main">
                  <a:solidFill>
                    <a:srgbClr val="FFFFFF"/>
                  </a:solidFill>
                </a14:hiddenFill>
              </a:ext>
            </a:extLst>
          </p:spPr>
        </p:pic>
        <p:sp>
          <p:nvSpPr>
            <p:cNvPr id="14669" name="yt_shape_14669" descr="{&quot;rangeId&quot;:0,&quot;IgnoreLineSpacing&quot;:1}"/>
            <p:cNvSpPr txBox="1"/>
            <p:nvPr/>
          </p:nvSpPr>
          <p:spPr>
            <a:xfrm>
              <a:off x="588992" y="1845330"/>
              <a:ext cx="1102562" cy="360000"/>
            </a:xfrm>
            <a:prstGeom prst="rect">
              <a:avLst/>
            </a:prstGeom>
          </p:spPr>
          <p:txBody>
            <a:bodyPr vert="horz" wrap="square" lIns="0" tIns="0" rIns="0" bIns="0" rtlCol="0">
              <a:noAutofit/>
            </a:bodyPr>
            <a:lstStyle/>
            <a:p>
              <a:pPr algn="l" eaLnBrk="1" latinLnBrk="0" hangingPunct="0">
                <a:lnSpc>
                  <a:spcPct val="100000"/>
                </a:lnSpc>
              </a:pPr>
              <a:r>
                <a:rPr lang="zh-CN" altLang="zh-CN" sz="2400" b="0" i="0" u="none" dirty="0">
                  <a:solidFill>
                    <a:srgbClr val="000000"/>
                  </a:solidFill>
                  <a:effectLst/>
                  <a:latin typeface="Times New Roman" pitchFamily="24"/>
                  <a:ea typeface="宋体" pitchFamily="24"/>
                </a:rPr>
                <a:t>第1题图</a:t>
              </a:r>
            </a:p>
          </p:txBody>
        </p:sp>
      </p:grpSp>
      <p:pic>
        <p:nvPicPr>
          <p:cNvPr id="5" name="yt_shape_1723551025858">
            <a:extLst>
              <a:ext uri="{FF2B5EF4-FFF2-40B4-BE49-F238E27FC236}">
                <a16:creationId xmlns:a16="http://schemas.microsoft.com/office/drawing/2014/main" id="{2504A607-2576-9EB1-A514-3AC2990F7A4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3415064"/>
            <a:ext cx="1276542" cy="344369"/>
          </a:xfrm>
          <a:prstGeom prst="rect">
            <a:avLst/>
          </a:prstGeom>
        </p:spPr>
      </p:pic>
      <p:sp>
        <p:nvSpPr>
          <p:cNvPr id="6" name="文本框 5">
            <a:extLst>
              <a:ext uri="{FF2B5EF4-FFF2-40B4-BE49-F238E27FC236}">
                <a16:creationId xmlns:a16="http://schemas.microsoft.com/office/drawing/2014/main" id="{46E30978-239F-8A56-0566-AA25D953778E}"/>
              </a:ext>
            </a:extLst>
          </p:cNvPr>
          <p:cNvSpPr txBox="1"/>
          <p:nvPr/>
        </p:nvSpPr>
        <p:spPr>
          <a:xfrm>
            <a:off x="7460507" y="429327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6"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27" name="yt_shape_14727"/>
          <p:cNvSpPr txBox="1"/>
          <p:nvPr/>
        </p:nvSpPr>
        <p:spPr>
          <a:xfrm>
            <a:off x="540119" y="900001"/>
            <a:ext cx="11492915" cy="1776390"/>
          </a:xfrm>
          <a:prstGeom prst="rect">
            <a:avLst/>
          </a:prstGeom>
        </p:spPr>
        <p:txBody>
          <a:bodyPr vert="horz" wrap="square" lIns="0" tIns="0" rIns="0" bIns="0" rtlCol="0">
            <a:noAutofit/>
          </a:bodyPr>
          <a:lstStyle/>
          <a:p>
            <a:pPr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8</a:t>
            </a:r>
            <a:r>
              <a:rPr lang="zh-CN" altLang="zh-CN" sz="2400" b="0" i="0" u="none" dirty="0">
                <a:solidFill>
                  <a:srgbClr val="000000"/>
                </a:solidFill>
                <a:effectLst/>
                <a:latin typeface="Times New Roman" pitchFamily="24"/>
                <a:ea typeface="宋体" pitchFamily="24"/>
              </a:rPr>
              <a:t>月份</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其他品牌的空调销售总量是</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200" u="sng" dirty="0">
                <a:solidFill>
                  <a:srgbClr val="000000"/>
                </a:solidFill>
                <a:uFill>
                  <a:solidFill>
                    <a:srgbClr val="000000"/>
                  </a:solidFill>
                </a:uFill>
                <a:latin typeface="Times New Roman"/>
              </a:rPr>
              <a:t> </a:t>
            </a:r>
            <a:r>
              <a:rPr lang="zh-CN" altLang="zh-CN" sz="2400" b="0" i="0" u="none" dirty="0">
                <a:solidFill>
                  <a:srgbClr val="000000"/>
                </a:solidFill>
                <a:effectLst/>
                <a:latin typeface="Times New Roman" pitchFamily="24"/>
                <a:ea typeface="宋体" pitchFamily="24"/>
              </a:rPr>
              <a:t>台</a:t>
            </a:r>
            <a:r>
              <a:rPr lang="zh-CN" altLang="zh-CN" sz="2400" b="0" i="0" u="none" dirty="0">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宋体" pitchFamily="24"/>
              </a:rPr>
              <a:t>3</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Times New Roman" pitchFamily="24"/>
                <a:ea typeface="宋体" pitchFamily="24"/>
              </a:rPr>
              <a:t>小明打算选购一台空调</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Times New Roman" pitchFamily="24"/>
                <a:ea typeface="宋体" pitchFamily="24"/>
              </a:rPr>
              <a:t>你建议小明购买哪种品牌的空调</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Times New Roman" pitchFamily="24"/>
                <a:ea typeface="宋体" pitchFamily="24"/>
                <a:sym typeface="_⨹_5_384fb,isEnd"/>
              </a:rPr>
              <a:t>请你写出一</a:t>
            </a:r>
            <a:br>
              <a:rPr lang="zh-CN" altLang="zh-CN" sz="2400" b="0" i="0" u="none" spc="150" dirty="0">
                <a:solidFill>
                  <a:srgbClr val="000000"/>
                </a:solidFill>
                <a:effectLst/>
                <a:latin typeface="Times New Roman" pitchFamily="24"/>
                <a:ea typeface="宋体" pitchFamily="24"/>
              </a:rPr>
            </a:br>
            <a:r>
              <a:rPr lang="zh-CN" altLang="zh-CN" sz="2400" b="0" i="0" u="none" spc="150" dirty="0">
                <a:solidFill>
                  <a:srgbClr val="000000"/>
                </a:solidFill>
                <a:effectLst/>
                <a:latin typeface="Times New Roman" pitchFamily="24"/>
                <a:ea typeface="宋体" pitchFamily="24"/>
              </a:rPr>
              <a:t>条理由</a:t>
            </a:r>
            <a:r>
              <a:rPr lang="en-US" altLang="zh-CN" sz="2400" b="0" i="0" u="none" spc="150" dirty="0">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3</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建议小明购</a:t>
            </a:r>
            <a:r>
              <a:rPr lang="zh-CN" altLang="zh-CN" sz="2400" b="0" i="0" u="none" spc="375" dirty="0">
                <a:solidFill>
                  <a:srgbClr val="FF0000">
                    <a:alpha val="0"/>
                  </a:srgbClr>
                </a:solidFill>
                <a:effectLst/>
                <a:latin typeface="Times New Roman" pitchFamily="24"/>
                <a:ea typeface="楷体" pitchFamily="24"/>
              </a:rPr>
              <a:t>买</a:t>
            </a:r>
            <a:r>
              <a:rPr lang="en-US" altLang="zh-CN" sz="2400" b="0" i="1" u="none" spc="375" dirty="0">
                <a:solidFill>
                  <a:srgbClr val="FF0000">
                    <a:alpha val="0"/>
                  </a:srgbClr>
                </a:solidFill>
                <a:effectLst/>
                <a:latin typeface="Times New Roman" pitchFamily="24"/>
                <a:ea typeface="宋体" pitchFamily="24"/>
              </a:rPr>
              <a:t>B</a:t>
            </a:r>
            <a:r>
              <a:rPr lang="zh-CN" altLang="zh-CN" sz="2400" b="0" i="0" u="none" dirty="0">
                <a:solidFill>
                  <a:srgbClr val="FF0000">
                    <a:alpha val="0"/>
                  </a:srgbClr>
                </a:solidFill>
                <a:effectLst/>
                <a:latin typeface="Times New Roman" pitchFamily="24"/>
                <a:ea typeface="楷体" pitchFamily="24"/>
              </a:rPr>
              <a:t>品牌的空调</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理由</a:t>
            </a:r>
            <a:r>
              <a:rPr lang="zh-CN" altLang="zh-CN" sz="2400" b="0" i="0" u="none" dirty="0">
                <a:solidFill>
                  <a:srgbClr val="FF0000">
                    <a:alpha val="0"/>
                  </a:srgbClr>
                </a:solidFill>
                <a:effectLst/>
                <a:latin typeface="宋体" pitchFamily="24"/>
                <a:ea typeface="宋体" pitchFamily="24"/>
                <a:sym typeface=",isEnd"/>
              </a:rPr>
              <a:t>：</a:t>
            </a:r>
          </a:p>
          <a:p>
            <a:pPr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由</a:t>
            </a:r>
            <a:r>
              <a:rPr lang="zh-CN" altLang="zh-CN" sz="2400" b="0" i="0" u="none" spc="375" dirty="0">
                <a:solidFill>
                  <a:srgbClr val="FF0000">
                    <a:alpha val="0"/>
                  </a:srgbClr>
                </a:solidFill>
                <a:effectLst/>
                <a:latin typeface="Times New Roman" pitchFamily="24"/>
                <a:ea typeface="楷体" pitchFamily="24"/>
              </a:rPr>
              <a:t>于</a:t>
            </a:r>
            <a:r>
              <a:rPr lang="en-US" altLang="zh-CN" sz="2400" b="0" i="1" u="none" spc="375" dirty="0">
                <a:solidFill>
                  <a:srgbClr val="FF0000">
                    <a:alpha val="0"/>
                  </a:srgbClr>
                </a:solidFill>
                <a:effectLst/>
                <a:latin typeface="Times New Roman" pitchFamily="24"/>
                <a:ea typeface="宋体" pitchFamily="24"/>
              </a:rPr>
              <a:t>B</a:t>
            </a:r>
            <a:r>
              <a:rPr lang="zh-CN" altLang="zh-CN" sz="2400" b="0" i="0" u="none" dirty="0">
                <a:solidFill>
                  <a:srgbClr val="FF0000">
                    <a:alpha val="0"/>
                  </a:srgbClr>
                </a:solidFill>
                <a:effectLst/>
                <a:latin typeface="Times New Roman" pitchFamily="24"/>
                <a:ea typeface="楷体" pitchFamily="24"/>
              </a:rPr>
              <a:t>品牌的销售量最大</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所以建议小明购</a:t>
            </a:r>
            <a:r>
              <a:rPr lang="zh-CN" altLang="zh-CN" sz="2400" b="0" i="0" u="none" spc="375" dirty="0">
                <a:solidFill>
                  <a:srgbClr val="FF0000">
                    <a:alpha val="0"/>
                  </a:srgbClr>
                </a:solidFill>
                <a:effectLst/>
                <a:latin typeface="Times New Roman" pitchFamily="24"/>
                <a:ea typeface="楷体" pitchFamily="24"/>
              </a:rPr>
              <a:t>买</a:t>
            </a:r>
            <a:r>
              <a:rPr lang="en-US" altLang="zh-CN" sz="2400" b="0" i="1" u="none" spc="375" dirty="0">
                <a:solidFill>
                  <a:srgbClr val="FF0000">
                    <a:alpha val="0"/>
                  </a:srgbClr>
                </a:solidFill>
                <a:effectLst/>
                <a:latin typeface="Times New Roman" pitchFamily="24"/>
                <a:ea typeface="宋体" pitchFamily="24"/>
              </a:rPr>
              <a:t>B</a:t>
            </a:r>
            <a:r>
              <a:rPr lang="zh-CN" altLang="zh-CN" sz="2400" b="0" i="0" u="none" dirty="0">
                <a:solidFill>
                  <a:srgbClr val="FF0000">
                    <a:alpha val="0"/>
                  </a:srgbClr>
                </a:solidFill>
                <a:effectLst/>
                <a:latin typeface="Times New Roman" pitchFamily="24"/>
                <a:ea typeface="楷体" pitchFamily="24"/>
              </a:rPr>
              <a:t>品牌的空调</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答案不唯一</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sym typeface=",isEnd"/>
              </a:rPr>
              <a:t>.</a:t>
            </a:r>
          </a:p>
        </p:txBody>
      </p:sp>
      <p:sp>
        <p:nvSpPr>
          <p:cNvPr id="5" name="文本框 4">
            <a:extLst>
              <a:ext uri="{FF2B5EF4-FFF2-40B4-BE49-F238E27FC236}">
                <a16:creationId xmlns:a16="http://schemas.microsoft.com/office/drawing/2014/main" id="{0A032E18-596C-94B6-4E20-EA23B54EECF9}"/>
              </a:ext>
            </a:extLst>
          </p:cNvPr>
          <p:cNvSpPr txBox="1"/>
          <p:nvPr/>
        </p:nvSpPr>
        <p:spPr>
          <a:xfrm>
            <a:off x="6241308" y="836712"/>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221</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　</a:t>
            </a:r>
            <a:endParaRPr lang="zh-CN" altLang="en-US" dirty="0">
              <a:solidFill>
                <a:srgbClr val="FF0000"/>
              </a:solidFill>
            </a:endParaRPr>
          </a:p>
        </p:txBody>
      </p:sp>
      <p:sp>
        <p:nvSpPr>
          <p:cNvPr id="6" name="文本框 5">
            <a:extLst>
              <a:ext uri="{FF2B5EF4-FFF2-40B4-BE49-F238E27FC236}">
                <a16:creationId xmlns:a16="http://schemas.microsoft.com/office/drawing/2014/main" id="{E05A8538-1DA1-1D70-1266-38021E4EB8D0}"/>
              </a:ext>
            </a:extLst>
          </p:cNvPr>
          <p:cNvSpPr txBox="1"/>
          <p:nvPr/>
        </p:nvSpPr>
        <p:spPr>
          <a:xfrm>
            <a:off x="450108" y="2291513"/>
            <a:ext cx="64046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建议小明购</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买</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品牌的空调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理由</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C3BAD5E5-A3E8-F990-1A56-11429EDF1D18}"/>
              </a:ext>
            </a:extLst>
          </p:cNvPr>
          <p:cNvSpPr txBox="1"/>
          <p:nvPr/>
        </p:nvSpPr>
        <p:spPr>
          <a:xfrm>
            <a:off x="450108" y="2767001"/>
            <a:ext cx="10343262"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由</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于</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品牌的销售量最大</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所以建议小明购</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买</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品牌的空调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答案不唯一</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build="allAtOnce"/>
      <p:bldP spid="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672" name="yt_shape_14672"/>
          <p:cNvSpPr txBox="1"/>
          <p:nvPr/>
        </p:nvSpPr>
        <p:spPr>
          <a:xfrm>
            <a:off x="540119"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如图是某校七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八</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九年级参加植树活动的人数统计图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9_31a33"/>
              </a:rPr>
              <a:t>根据图中所提供的信</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下列判断正确的是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676" name="yt_table_14676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830006724"/>
              </p:ext>
            </p:extLst>
          </p:nvPr>
        </p:nvGraphicFramePr>
        <p:xfrm>
          <a:off x="540056" y="1859435"/>
          <a:ext cx="6350000" cy="1901952"/>
        </p:xfrm>
        <a:graphic>
          <a:graphicData uri="http://schemas.openxmlformats.org/drawingml/2006/table">
            <a:tbl>
              <a:tblPr/>
              <a:tblGrid>
                <a:gridCol w="6350000">
                  <a:extLst>
                    <a:ext uri="{9D8B030D-6E8A-4147-A177-3AD203B41FA5}">
                      <a16:colId xmlns:a16="http://schemas.microsoft.com/office/drawing/2014/main" val="10922"/>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七年级参加植树活动的学生最多</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00"/>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九年级参加植树活动的男生是女生的</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倍</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01"/>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八年级参加植树活动的女生比男生多</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02"/>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八年级参加植树活动的学生比九年级多</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03"/>
                  </a:ext>
                </a:extLst>
              </a:tr>
            </a:tbl>
          </a:graphicData>
        </a:graphic>
      </p:graphicFrame>
      <p:grpSp>
        <p:nvGrpSpPr>
          <p:cNvPr id="14673" name="yt_shape_14673_skip" title="H_206.9511">
            <a:extLst>
              <a:ext uri="{FF2B5EF4-FFF2-40B4-BE49-F238E27FC236}">
                <a16:creationId xmlns:a16="http://schemas.microsoft.com/office/drawing/2014/main" id="{249740F1-2B05-4C5A-B423-6F681AEFABC2}"/>
              </a:ext>
            </a:extLst>
          </p:cNvPr>
          <p:cNvGrpSpPr/>
          <p:nvPr/>
        </p:nvGrpSpPr>
        <p:grpSpPr>
          <a:xfrm>
            <a:off x="8824921" y="1859435"/>
            <a:ext cx="2825184" cy="2628279"/>
            <a:chOff x="0" y="0"/>
            <a:chExt cx="2825184" cy="2628279"/>
          </a:xfrm>
        </p:grpSpPr>
        <p:pic>
          <p:nvPicPr>
            <p:cNvPr id="2" name="yt_image_14673">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0" y="0"/>
              <a:ext cx="2825184" cy="2232279"/>
            </a:xfrm>
            <a:prstGeom prst="rect">
              <a:avLst/>
            </a:prstGeom>
            <a:noFill/>
            <a:extLst>
              <a:ext uri="{909E8E84-426E-40DD-AFC4-6F175D3DCCD1}">
                <a14:hiddenFill xmlns:a14="http://schemas.microsoft.com/office/drawing/2010/main">
                  <a:solidFill>
                    <a:srgbClr val="FFFFFF"/>
                  </a:solidFill>
                </a14:hiddenFill>
              </a:ext>
            </a:extLst>
          </p:spPr>
        </p:pic>
        <p:sp>
          <p:nvSpPr>
            <p:cNvPr id="14675" name="yt_shape_14675" descr="{&quot;rangeId&quot;:0,&quot;IgnoreLineSpacing&quot;:1}"/>
            <p:cNvSpPr txBox="1"/>
            <p:nvPr/>
          </p:nvSpPr>
          <p:spPr>
            <a:xfrm>
              <a:off x="879311" y="2268279"/>
              <a:ext cx="1102562" cy="360000"/>
            </a:xfrm>
            <a:prstGeom prst="rect">
              <a:avLst/>
            </a:prstGeom>
          </p:spPr>
          <p:txBody>
            <a:bodyPr vert="horz" wrap="square" lIns="0" tIns="0" rIns="0" bIns="0" rtlCol="0">
              <a:noAutofit/>
            </a:bodyPr>
            <a:lstStyle/>
            <a:p>
              <a:pPr algn="l" eaLnBrk="1" latinLnBrk="0" hangingPunct="0">
                <a:lnSpc>
                  <a:spcPct val="100000"/>
                </a:lnSpc>
              </a:pPr>
              <a:r>
                <a:rPr lang="zh-CN" altLang="zh-CN" sz="2400" b="0" i="0" u="none">
                  <a:solidFill>
                    <a:srgbClr val="000000"/>
                  </a:solidFill>
                  <a:effectLst/>
                  <a:latin typeface="Times New Roman" pitchFamily="24"/>
                  <a:ea typeface="宋体" pitchFamily="24"/>
                </a:rPr>
                <a:t>第2题图</a:t>
              </a:r>
            </a:p>
          </p:txBody>
        </p:sp>
      </p:grpSp>
      <p:sp>
        <p:nvSpPr>
          <p:cNvPr id="3" name="文本框 2">
            <a:extLst>
              <a:ext uri="{FF2B5EF4-FFF2-40B4-BE49-F238E27FC236}">
                <a16:creationId xmlns:a16="http://schemas.microsoft.com/office/drawing/2014/main" id="{77C25C4F-85B7-7C29-6296-3B23DB9AB1A6}"/>
              </a:ext>
            </a:extLst>
          </p:cNvPr>
          <p:cNvSpPr txBox="1"/>
          <p:nvPr/>
        </p:nvSpPr>
        <p:spPr>
          <a:xfrm>
            <a:off x="4107708" y="13286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678" name="yt_shape_14678"/>
          <p:cNvSpPr txBox="1"/>
          <p:nvPr/>
        </p:nvSpPr>
        <p:spPr>
          <a:xfrm>
            <a:off x="540000" y="900000"/>
            <a:ext cx="9618018"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某班在</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献爱心</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活动中每个同学都捐了图书</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捐书的情况如下表</a:t>
            </a:r>
            <a:r>
              <a:rPr lang="zh-CN" altLang="zh-CN" sz="2400" b="0" i="0" u="none">
                <a:solidFill>
                  <a:srgbClr val="000000"/>
                </a:solidFill>
                <a:effectLst/>
                <a:latin typeface="宋体" pitchFamily="24"/>
                <a:ea typeface="宋体" pitchFamily="24"/>
              </a:rPr>
              <a:t>：</a:t>
            </a:r>
          </a:p>
        </p:txBody>
      </p:sp>
      <p:graphicFrame>
        <p:nvGraphicFramePr>
          <p:cNvPr id="14679" name="yt_table_14679"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47802052"/>
              </p:ext>
            </p:extLst>
          </p:nvPr>
        </p:nvGraphicFramePr>
        <p:xfrm>
          <a:off x="540000" y="1531667"/>
          <a:ext cx="11111996" cy="1133856"/>
        </p:xfrm>
        <a:graphic>
          <a:graphicData uri="http://schemas.openxmlformats.org/drawingml/2006/table">
            <a:tbl>
              <a:tblPr>
                <a:tableStyleId>{5940675A-B579-460E-94D1-54222C63F5DA}</a:tableStyleId>
              </a:tblPr>
              <a:tblGrid>
                <a:gridCol w="3512821">
                  <a:extLst>
                    <a:ext uri="{9D8B030D-6E8A-4147-A177-3AD203B41FA5}">
                      <a16:colId xmlns:a16="http://schemas.microsoft.com/office/drawing/2014/main" val="20000"/>
                    </a:ext>
                  </a:extLst>
                </a:gridCol>
                <a:gridCol w="1900310">
                  <a:extLst>
                    <a:ext uri="{9D8B030D-6E8A-4147-A177-3AD203B41FA5}">
                      <a16:colId xmlns:a16="http://schemas.microsoft.com/office/drawing/2014/main" val="20001"/>
                    </a:ext>
                  </a:extLst>
                </a:gridCol>
                <a:gridCol w="1900310">
                  <a:extLst>
                    <a:ext uri="{9D8B030D-6E8A-4147-A177-3AD203B41FA5}">
                      <a16:colId xmlns:a16="http://schemas.microsoft.com/office/drawing/2014/main" val="20002"/>
                    </a:ext>
                  </a:extLst>
                </a:gridCol>
                <a:gridCol w="1900310">
                  <a:extLst>
                    <a:ext uri="{9D8B030D-6E8A-4147-A177-3AD203B41FA5}">
                      <a16:colId xmlns:a16="http://schemas.microsoft.com/office/drawing/2014/main" val="20003"/>
                    </a:ext>
                  </a:extLst>
                </a:gridCol>
                <a:gridCol w="1898245">
                  <a:extLst>
                    <a:ext uri="{9D8B030D-6E8A-4147-A177-3AD203B41FA5}">
                      <a16:colId xmlns:a16="http://schemas.microsoft.com/office/drawing/2014/main" val="20004"/>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每人捐书的册数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rPr>
                        <a:t>相应的捐书人数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17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22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pic>
        <p:nvPicPr>
          <p:cNvPr id="14681" name="yt_image_14681" title="H_102.78">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43346" y="2935273"/>
            <a:ext cx="1305306" cy="1305306"/>
          </a:xfrm>
          <a:prstGeom prst="rect">
            <a:avLst/>
          </a:prstGeom>
          <a:noFill/>
          <a:extLst>
            <a:ext uri="{909E8E84-426E-40DD-AFC4-6F175D3DCCD1}">
              <a14:hiddenFill xmlns:a14="http://schemas.microsoft.com/office/drawing/2010/main">
                <a:solidFill>
                  <a:srgbClr val="FFFFFF"/>
                </a:solidFill>
              </a14:hiddenFill>
            </a:ext>
          </a:extLst>
        </p:spPr>
      </p:pic>
      <p:sp>
        <p:nvSpPr>
          <p:cNvPr id="14683" name="yt_shape_14683"/>
          <p:cNvSpPr txBox="1"/>
          <p:nvPr/>
        </p:nvSpPr>
        <p:spPr>
          <a:xfrm>
            <a:off x="540119" y="4291079"/>
            <a:ext cx="11492915" cy="2349041"/>
          </a:xfrm>
          <a:prstGeom prst="rect">
            <a:avLst/>
          </a:prstGeom>
        </p:spPr>
        <p:txBody>
          <a:bodyPr vert="horz" wrap="squar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宋体" pitchFamily="24"/>
              </a:rPr>
              <a:t>请你根据题目所给的条件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回答下列问题</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该班的学生共</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名</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全班一共捐了</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册图书</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若该班所捐图书拟按如图所示比例送给山区学校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1_6f1b6,isEnd"/>
              </a:rPr>
              <a:t>本市兄弟学校和本校其他</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班级</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则送给本市兄弟学校的书是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册</a:t>
            </a:r>
            <a:r>
              <a:rPr lang="en-US"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7942E1B2-E1F1-AC95-0B10-EA13603A7FE4}"/>
              </a:ext>
            </a:extLst>
          </p:cNvPr>
          <p:cNvSpPr txBox="1"/>
          <p:nvPr/>
        </p:nvSpPr>
        <p:spPr>
          <a:xfrm>
            <a:off x="3345708" y="4719762"/>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F85068D0-6FD2-1509-1735-010E116CBF16}"/>
              </a:ext>
            </a:extLst>
          </p:cNvPr>
          <p:cNvSpPr txBox="1"/>
          <p:nvPr/>
        </p:nvSpPr>
        <p:spPr>
          <a:xfrm>
            <a:off x="3345708" y="5195249"/>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405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8A5B2ABE-63C2-4305-2BA3-B40C22023397}"/>
              </a:ext>
            </a:extLst>
          </p:cNvPr>
          <p:cNvSpPr txBox="1"/>
          <p:nvPr/>
        </p:nvSpPr>
        <p:spPr>
          <a:xfrm>
            <a:off x="5326908" y="6146225"/>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81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687" name="yt_shape_14687"/>
          <p:cNvSpPr txBox="1"/>
          <p:nvPr/>
        </p:nvSpPr>
        <p:spPr>
          <a:xfrm>
            <a:off x="540000" y="900000"/>
            <a:ext cx="4058803"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不当统计图的误导</a:t>
            </a:r>
          </a:p>
        </p:txBody>
      </p:sp>
      <p:sp>
        <p:nvSpPr>
          <p:cNvPr id="14688" name="yt_shape_14688"/>
          <p:cNvSpPr txBox="1"/>
          <p:nvPr/>
        </p:nvSpPr>
        <p:spPr>
          <a:xfrm>
            <a:off x="540119" y="1399565"/>
            <a:ext cx="11492915" cy="89216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spc="150">
                <a:solidFill>
                  <a:srgbClr val="000000"/>
                </a:solidFill>
                <a:effectLst/>
                <a:latin typeface="Times New Roman" pitchFamily="24"/>
                <a:ea typeface="宋体" pitchFamily="24"/>
              </a:rPr>
              <a:t>4</a:t>
            </a:r>
            <a:r>
              <a:rPr lang="en-US"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Times New Roman" pitchFamily="24"/>
              </a:rPr>
              <a:t> </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楷体" pitchFamily="24"/>
              </a:rPr>
              <a:t>易错题</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甲</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乙两家汽车销售公司根据近几年的销售量</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sym typeface="_⨹_6_3571a"/>
              </a:rPr>
              <a:t>分别制作如下</a:t>
            </a:r>
            <a:br>
              <a:rPr lang="zh-CN" altLang="zh-CN" sz="2400" b="0" i="0" u="none" spc="150">
                <a:solidFill>
                  <a:srgbClr val="000000"/>
                </a:solidFill>
                <a:effectLst/>
                <a:latin typeface="Times New Roman" pitchFamily="24"/>
                <a:ea typeface="宋体" pitchFamily="24"/>
              </a:rPr>
            </a:br>
            <a:r>
              <a:rPr lang="zh-CN" altLang="zh-CN" sz="2400" b="0" i="0" u="none" spc="150">
                <a:solidFill>
                  <a:srgbClr val="000000"/>
                </a:solidFill>
                <a:effectLst/>
                <a:latin typeface="Times New Roman" pitchFamily="24"/>
                <a:ea typeface="宋体" pitchFamily="24"/>
              </a:rPr>
              <a:t>统计图</a:t>
            </a:r>
            <a:r>
              <a:rPr lang="zh-CN" altLang="zh-CN" sz="2400" b="0" i="0" u="none" spc="150">
                <a:solidFill>
                  <a:srgbClr val="000000"/>
                </a:solidFill>
                <a:effectLst/>
                <a:latin typeface="宋体" pitchFamily="24"/>
                <a:ea typeface="宋体" pitchFamily="24"/>
              </a:rPr>
              <a:t>：</a:t>
            </a:r>
          </a:p>
        </p:txBody>
      </p:sp>
      <p:pic>
        <p:nvPicPr>
          <p:cNvPr id="14689" name="yt_image_14689">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3917681" y="2494884"/>
            <a:ext cx="4356637" cy="2457450"/>
          </a:xfrm>
          <a:prstGeom prst="rect">
            <a:avLst/>
          </a:prstGeom>
          <a:noFill/>
          <a:extLst>
            <a:ext uri="{909E8E84-426E-40DD-AFC4-6F175D3DCCD1}">
              <a14:hiddenFill xmlns:a14="http://schemas.microsoft.com/office/drawing/2010/main">
                <a:solidFill>
                  <a:srgbClr val="FFFFFF"/>
                </a:solidFill>
              </a14:hiddenFill>
            </a:ext>
          </a:extLst>
        </p:spPr>
      </p:pic>
      <p:sp>
        <p:nvSpPr>
          <p:cNvPr id="14691" name="yt_shape_14691"/>
          <p:cNvSpPr txBox="1"/>
          <p:nvPr/>
        </p:nvSpPr>
        <p:spPr>
          <a:xfrm>
            <a:off x="540000" y="5002580"/>
            <a:ext cx="9079409"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宋体" pitchFamily="24"/>
              </a:rPr>
              <a:t>从</a:t>
            </a:r>
            <a:r>
              <a:rPr lang="en-US" altLang="zh-CN" sz="2400" b="0" i="0" u="none">
                <a:solidFill>
                  <a:srgbClr val="000000"/>
                </a:solidFill>
                <a:effectLst/>
                <a:latin typeface="Times New Roman" pitchFamily="24"/>
                <a:ea typeface="宋体" pitchFamily="24"/>
              </a:rPr>
              <a:t>2019</a:t>
            </a:r>
            <a:r>
              <a:rPr lang="zh-CN" altLang="zh-CN" sz="2400" b="0" i="0" u="none">
                <a:solidFill>
                  <a:srgbClr val="000000"/>
                </a:solidFill>
                <a:effectLst/>
                <a:latin typeface="Times New Roman" pitchFamily="24"/>
                <a:ea typeface="宋体" pitchFamily="24"/>
              </a:rPr>
              <a:t>年到</a:t>
            </a:r>
            <a:r>
              <a:rPr lang="en-US" altLang="zh-CN" sz="2400" b="0" i="0" u="none">
                <a:solidFill>
                  <a:srgbClr val="000000"/>
                </a:solidFill>
                <a:effectLst/>
                <a:latin typeface="Times New Roman" pitchFamily="24"/>
                <a:ea typeface="宋体" pitchFamily="24"/>
              </a:rPr>
              <a:t>2023</a:t>
            </a:r>
            <a:r>
              <a:rPr lang="zh-CN" altLang="zh-CN" sz="2400" b="0" i="0" u="none">
                <a:solidFill>
                  <a:srgbClr val="000000"/>
                </a:solidFill>
                <a:effectLst/>
                <a:latin typeface="Times New Roman" pitchFamily="24"/>
                <a:ea typeface="宋体" pitchFamily="24"/>
              </a:rPr>
              <a:t>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这两家公司中销售量增长较快的是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3" name="yt_shape_1723551025952">
            <a:extLst>
              <a:ext uri="{FF2B5EF4-FFF2-40B4-BE49-F238E27FC236}">
                <a16:creationId xmlns:a16="http://schemas.microsoft.com/office/drawing/2014/main" id="{78DC539D-E18F-4324-8BC2-DAC6D633DA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0034"/>
            <a:ext cx="1276542" cy="344369"/>
          </a:xfrm>
          <a:prstGeom prst="rect">
            <a:avLst/>
          </a:prstGeom>
        </p:spPr>
      </p:pic>
      <p:sp>
        <p:nvSpPr>
          <p:cNvPr id="2" name="文本框 1">
            <a:extLst>
              <a:ext uri="{FF2B5EF4-FFF2-40B4-BE49-F238E27FC236}">
                <a16:creationId xmlns:a16="http://schemas.microsoft.com/office/drawing/2014/main" id="{6C6EC6B2-7078-2002-A4B7-2518FA188C9C}"/>
              </a:ext>
            </a:extLst>
          </p:cNvPr>
          <p:cNvSpPr txBox="1"/>
          <p:nvPr/>
        </p:nvSpPr>
        <p:spPr>
          <a:xfrm>
            <a:off x="8069989" y="4955774"/>
            <a:ext cx="1399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甲公司</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692" name="yt_shape_14692"/>
          <p:cNvSpPr txBox="1"/>
          <p:nvPr/>
        </p:nvSpPr>
        <p:spPr>
          <a:xfrm>
            <a:off x="540119" y="900000"/>
            <a:ext cx="11492915" cy="1372299"/>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报纸上一则广告绘制了如图所示的统计图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并称</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3_a115f,isEnd"/>
              </a:rPr>
              <a:t>乙品牌牛奶每天销售量是甲品</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牌牛奶每天销售量的</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倍</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你认为这则广告信息</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选填</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合理</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cd565,isEnd"/>
              </a:rPr>
              <a:t>或</a:t>
            </a:r>
            <a:br>
              <a:rPr lang="zh-CN" altLang="zh-CN" sz="2400" b="0" i="0" u="none">
                <a:solidFill>
                  <a:srgbClr val="000000"/>
                </a:solidFill>
                <a:effectLst/>
                <a:latin typeface="Times New Roman" pitchFamily="24"/>
                <a:ea typeface="宋体" pitchFamily="24"/>
              </a:rPr>
            </a:b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不合理</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sym typeface=",isEnd"/>
              </a:rPr>
              <a:t>）</a:t>
            </a:r>
          </a:p>
        </p:txBody>
      </p:sp>
      <p:pic>
        <p:nvPicPr>
          <p:cNvPr id="14693" name="yt_image_14693" title="H_114.03">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164246" y="2475451"/>
            <a:ext cx="1863507" cy="144818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82232395-2D52-298A-831F-5A4E72BC5773}"/>
              </a:ext>
            </a:extLst>
          </p:cNvPr>
          <p:cNvSpPr txBox="1"/>
          <p:nvPr/>
        </p:nvSpPr>
        <p:spPr>
          <a:xfrm>
            <a:off x="7155707" y="1328682"/>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不合理</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696" name="yt_shape_14696"/>
          <p:cNvSpPr txBox="1"/>
          <p:nvPr/>
        </p:nvSpPr>
        <p:spPr>
          <a:xfrm>
            <a:off x="540000" y="900000"/>
            <a:ext cx="3976345" cy="576312"/>
          </a:xfrm>
          <a:prstGeom prst="rect">
            <a:avLst/>
          </a:prstGeom>
        </p:spPr>
        <p:txBody>
          <a:bodyPr vert="horz" wrap="none" lIns="0" tIns="0" rIns="0" bIns="0" rtlCol="0">
            <a:no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30207">
                <a:solidFill>
                  <a:srgbClr val="1EE3CF"/>
                </a:solidFill>
                <a:effectLst/>
                <a:latin typeface="Times New Roman" pitchFamily="32"/>
                <a:ea typeface="宋体" pitchFamily="32"/>
              </a:rPr>
              <a:t> </a:t>
            </a:r>
          </a:p>
        </p:txBody>
      </p:sp>
      <p:pic>
        <p:nvPicPr>
          <p:cNvPr id="14695" name="yt_image_14695" title="H_50.49">
            <a:extLst>
              <a:ext uri="">
                <a16:creationId xmlns:p14="http://schemas.microsoft.com/office/powerpoint/2010/main" xmlns:mc="http://schemas.openxmlformats.org/markup-compatibility/2006"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936999" cy="641223"/>
          </a:xfrm>
          <a:prstGeom prst="rect">
            <a:avLst/>
          </a:prstGeom>
          <a:noFill/>
          <a:extLst>
            <a:ext uri="{909E8E84-426E-40DD-AFC4-6F175D3DCCD1}">
              <a14:hiddenFill xmlns:a14="http://schemas.microsoft.com/office/drawing/2010/main">
                <a:solidFill>
                  <a:srgbClr val="FFFFFF"/>
                </a:solidFill>
              </a14:hiddenFill>
            </a:ext>
          </a:extLst>
        </p:spPr>
      </p:pic>
      <p:sp>
        <p:nvSpPr>
          <p:cNvPr id="14698" name="yt_shape_14698"/>
          <p:cNvSpPr txBox="1"/>
          <p:nvPr/>
        </p:nvSpPr>
        <p:spPr>
          <a:xfrm>
            <a:off x="540120" y="1591869"/>
            <a:ext cx="11492915"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河北省中考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小明调查了本班每位同学最喜欢的颜色</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0_1626b"/>
              </a:rPr>
              <a:t>并绘制了不完整的扇形</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图</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及条形图</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柱的高度从高到低排列</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条形图不小心被撕了一块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图</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sym typeface="_⨹_1_b3640"/>
              </a:rPr>
              <a:t>中</a:t>
            </a:r>
            <a:br>
              <a:rPr lang="zh-CN" altLang="zh-CN" sz="2400" b="0" i="0" u="none">
                <a:solidFill>
                  <a:srgbClr val="000000"/>
                </a:solidFill>
                <a:effectLst/>
                <a:latin typeface="Times New Roman" pitchFamily="24"/>
                <a:ea typeface="宋体" pitchFamily="24"/>
              </a:rPr>
            </a:b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应填的颜色是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700" name="yt_table_14700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71382066"/>
              </p:ext>
            </p:extLst>
          </p:nvPr>
        </p:nvGraphicFramePr>
        <p:xfrm>
          <a:off x="540056" y="5185760"/>
          <a:ext cx="8114666" cy="475488"/>
        </p:xfrm>
        <a:graphic>
          <a:graphicData uri="http://schemas.openxmlformats.org/drawingml/2006/table">
            <a:tbl>
              <a:tblPr/>
              <a:tblGrid>
                <a:gridCol w="2270443">
                  <a:extLst>
                    <a:ext uri="{9D8B030D-6E8A-4147-A177-3AD203B41FA5}">
                      <a16:colId xmlns:a16="http://schemas.microsoft.com/office/drawing/2014/main" val="10923"/>
                    </a:ext>
                  </a:extLst>
                </a:gridCol>
                <a:gridCol w="2252980">
                  <a:extLst>
                    <a:ext uri="{9D8B030D-6E8A-4147-A177-3AD203B41FA5}">
                      <a16:colId xmlns:a16="http://schemas.microsoft.com/office/drawing/2014/main" val="10924"/>
                    </a:ext>
                  </a:extLst>
                </a:gridCol>
                <a:gridCol w="2252980">
                  <a:extLst>
                    <a:ext uri="{9D8B030D-6E8A-4147-A177-3AD203B41FA5}">
                      <a16:colId xmlns:a16="http://schemas.microsoft.com/office/drawing/2014/main" val="10925"/>
                    </a:ext>
                  </a:extLst>
                </a:gridCol>
                <a:gridCol w="1338263">
                  <a:extLst>
                    <a:ext uri="{9D8B030D-6E8A-4147-A177-3AD203B41FA5}">
                      <a16:colId xmlns:a16="http://schemas.microsoft.com/office/drawing/2014/main" val="10926"/>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蓝</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粉</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黄</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dirty="0">
                          <a:solidFill>
                            <a:srgbClr val="000000"/>
                          </a:solidFill>
                          <a:effectLst/>
                          <a:latin typeface="Times New Roman" pitchFamily="24"/>
                          <a:ea typeface="宋体" pitchFamily="24"/>
                        </a:rPr>
                        <a:t>D</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宋体" pitchFamily="24"/>
                        </a:rPr>
                        <a:t>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04"/>
                  </a:ext>
                </a:extLst>
              </a:tr>
            </a:tbl>
          </a:graphicData>
        </a:graphic>
      </p:graphicFrame>
      <p:pic>
        <p:nvPicPr>
          <p:cNvPr id="14699" name="yt_image_14699_skip" title="H_158.04">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4082643" y="3031435"/>
            <a:ext cx="4025152" cy="200710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2FFDBAA3-60CC-B627-F827-CAC487DB2581}"/>
              </a:ext>
            </a:extLst>
          </p:cNvPr>
          <p:cNvSpPr txBox="1"/>
          <p:nvPr/>
        </p:nvSpPr>
        <p:spPr>
          <a:xfrm>
            <a:off x="4717309" y="2496039"/>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02" name="yt_shape_14702"/>
          <p:cNvSpPr txBox="1"/>
          <p:nvPr/>
        </p:nvSpPr>
        <p:spPr>
          <a:xfrm>
            <a:off x="540120"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某公司的生产量在</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a:t>
            </a:r>
            <a:r>
              <a:rPr lang="zh-CN" altLang="zh-CN" sz="2400" b="0" i="0" u="none">
                <a:solidFill>
                  <a:srgbClr val="000000"/>
                </a:solidFill>
                <a:effectLst/>
                <a:latin typeface="Times New Roman" pitchFamily="24"/>
                <a:ea typeface="宋体" pitchFamily="24"/>
              </a:rPr>
              <a:t>月份的增长变化情况如图所示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从图上看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6_a0ab5"/>
              </a:rPr>
              <a:t>下列结论正确</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4704" name="yt_table_14704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00478318"/>
              </p:ext>
            </p:extLst>
          </p:nvPr>
        </p:nvGraphicFramePr>
        <p:xfrm>
          <a:off x="540056" y="1859435"/>
          <a:ext cx="5892800" cy="1901952"/>
        </p:xfrm>
        <a:graphic>
          <a:graphicData uri="http://schemas.openxmlformats.org/drawingml/2006/table">
            <a:tbl>
              <a:tblPr/>
              <a:tblGrid>
                <a:gridCol w="5892800">
                  <a:extLst>
                    <a:ext uri="{9D8B030D-6E8A-4147-A177-3AD203B41FA5}">
                      <a16:colId xmlns:a16="http://schemas.microsoft.com/office/drawing/2014/main" val="10927"/>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a:t>
                      </a:r>
                      <a:r>
                        <a:rPr lang="zh-CN" altLang="zh-CN" sz="2400" b="0" i="0" u="none">
                          <a:solidFill>
                            <a:srgbClr val="000000"/>
                          </a:solidFill>
                          <a:effectLst/>
                          <a:latin typeface="Times New Roman" pitchFamily="24"/>
                          <a:ea typeface="宋体" pitchFamily="24"/>
                        </a:rPr>
                        <a:t>月份生产量最大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05"/>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这七个月中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每月的生产量不断增加</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06"/>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Times New Roman" pitchFamily="24"/>
                          <a:ea typeface="宋体" pitchFamily="24"/>
                        </a:rPr>
                        <a:t>月生产量逐月减少</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07"/>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这七个月中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生产量有增加有减少</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08"/>
                  </a:ext>
                </a:extLst>
              </a:tr>
            </a:tbl>
          </a:graphicData>
        </a:graphic>
      </p:graphicFrame>
      <p:pic>
        <p:nvPicPr>
          <p:cNvPr id="14703" name="yt_image_14703_skip" title="H_194.76">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8854142" y="1859435"/>
            <a:ext cx="2795956" cy="247345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141E8A88-C0E5-CA82-787F-AF48ACE1AAE0}"/>
              </a:ext>
            </a:extLst>
          </p:cNvPr>
          <p:cNvSpPr txBox="1"/>
          <p:nvPr/>
        </p:nvSpPr>
        <p:spPr>
          <a:xfrm>
            <a:off x="1669309" y="13286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06" name="yt_shape_14706"/>
          <p:cNvSpPr txBox="1"/>
          <p:nvPr/>
        </p:nvSpPr>
        <p:spPr>
          <a:xfrm>
            <a:off x="540119" y="900000"/>
            <a:ext cx="11492915" cy="1868910"/>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河南省中考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为了了解同学们每月零花钱的数额</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2_4c0b5,isEnd"/>
              </a:rPr>
              <a:t>校园小记者随机调查了本校</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部分同学</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根据调查结果</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绘制出了如图所示两个不完整的统计图表</a:t>
            </a:r>
            <a:r>
              <a:rPr lang="en-US"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Times New Roman" pitchFamily="24"/>
                <a:ea typeface="宋体" pitchFamily="24"/>
              </a:rPr>
              <a:t>请根据以上图表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解答下列问题</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这次被调查的同学共有</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人</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a</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m</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p:txBody>
      </p:sp>
      <p:pic>
        <p:nvPicPr>
          <p:cNvPr id="14710" name="yt_image_14710" title="H_145.53">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7222750" y="3885025"/>
            <a:ext cx="4561882" cy="1848231"/>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5EC4854C-16DC-8EEA-E42D-8FD23C0E0ABD}"/>
              </a:ext>
            </a:extLst>
          </p:cNvPr>
          <p:cNvSpPr txBox="1"/>
          <p:nvPr/>
        </p:nvSpPr>
        <p:spPr>
          <a:xfrm>
            <a:off x="4564908" y="2279658"/>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50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DECE3E64-75FC-95CC-14CE-58AFBDB79C47}"/>
              </a:ext>
            </a:extLst>
          </p:cNvPr>
          <p:cNvSpPr txBox="1"/>
          <p:nvPr/>
        </p:nvSpPr>
        <p:spPr>
          <a:xfrm>
            <a:off x="7193807" y="2279658"/>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28</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60492F02-7AC4-65C2-188C-BE9DE8B1EB37}"/>
              </a:ext>
            </a:extLst>
          </p:cNvPr>
          <p:cNvSpPr txBox="1"/>
          <p:nvPr/>
        </p:nvSpPr>
        <p:spPr>
          <a:xfrm>
            <a:off x="9033721" y="2279658"/>
            <a:ext cx="637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8</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14712" name="yt_shape_14712"/>
          <p:cNvSpPr txBox="1"/>
          <p:nvPr/>
        </p:nvSpPr>
        <p:spPr>
          <a:xfrm>
            <a:off x="540000" y="2798935"/>
            <a:ext cx="10002738" cy="1388778"/>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求扇形统计图中扇</a:t>
            </a:r>
            <a:r>
              <a:rPr lang="zh-CN" altLang="zh-CN" sz="2400" b="0" i="0" u="none" spc="375">
                <a:solidFill>
                  <a:srgbClr val="000000"/>
                </a:solidFill>
                <a:effectLst/>
                <a:latin typeface="Times New Roman" pitchFamily="24"/>
                <a:ea typeface="宋体" pitchFamily="24"/>
              </a:rPr>
              <a:t>形</a:t>
            </a:r>
            <a:r>
              <a:rPr lang="en-US" altLang="zh-CN" sz="2400" b="0" i="1" u="none" spc="375">
                <a:solidFill>
                  <a:srgbClr val="000000"/>
                </a:solidFill>
                <a:effectLst/>
                <a:latin typeface="Times New Roman" pitchFamily="24"/>
                <a:ea typeface="宋体" pitchFamily="24"/>
              </a:rPr>
              <a:t>C</a:t>
            </a:r>
            <a:r>
              <a:rPr lang="zh-CN" altLang="zh-CN" sz="2400" b="0" i="0" u="none">
                <a:solidFill>
                  <a:srgbClr val="000000"/>
                </a:solidFill>
                <a:effectLst/>
                <a:latin typeface="Times New Roman" pitchFamily="24"/>
                <a:ea typeface="宋体" pitchFamily="24"/>
              </a:rPr>
              <a:t>的中心角度数</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360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360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144</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即扇形统计图中扇</a:t>
            </a:r>
            <a:r>
              <a:rPr lang="zh-CN" altLang="zh-CN" sz="2400" b="0" i="0" u="none" spc="375">
                <a:solidFill>
                  <a:srgbClr val="FF0000">
                    <a:alpha val="0"/>
                  </a:srgbClr>
                </a:solidFill>
                <a:effectLst/>
                <a:latin typeface="Times New Roman" pitchFamily="24"/>
                <a:ea typeface="楷体" pitchFamily="24"/>
              </a:rPr>
              <a:t>形</a:t>
            </a:r>
            <a:r>
              <a:rPr lang="en-US" altLang="zh-CN" sz="2400" b="0" i="1" u="none" spc="375">
                <a:solidFill>
                  <a:srgbClr val="FF0000">
                    <a:alpha val="0"/>
                  </a:srgbClr>
                </a:solidFill>
                <a:effectLst/>
                <a:latin typeface="Times New Roman" pitchFamily="24"/>
                <a:ea typeface="宋体" pitchFamily="24"/>
              </a:rPr>
              <a:t>C</a:t>
            </a:r>
            <a:r>
              <a:rPr lang="zh-CN" altLang="zh-CN" sz="2400" b="0" i="0" u="none">
                <a:solidFill>
                  <a:srgbClr val="FF0000">
                    <a:alpha val="0"/>
                  </a:srgbClr>
                </a:solidFill>
                <a:effectLst/>
                <a:latin typeface="Times New Roman" pitchFamily="24"/>
                <a:ea typeface="楷体" pitchFamily="24"/>
              </a:rPr>
              <a:t>的圆心角度数为</a:t>
            </a:r>
            <a:r>
              <a:rPr lang="en-US" altLang="zh-CN" sz="2400" b="0" i="0" u="none">
                <a:solidFill>
                  <a:srgbClr val="FF0000">
                    <a:alpha val="0"/>
                  </a:srgbClr>
                </a:solidFill>
                <a:effectLst/>
                <a:latin typeface="Times New Roman" pitchFamily="24"/>
                <a:ea typeface="宋体" pitchFamily="24"/>
              </a:rPr>
              <a:t>144</a:t>
            </a:r>
            <a:r>
              <a:rPr lang="en-US" altLang="zh-CN" sz="2400" b="0" i="0" u="none">
                <a:solidFill>
                  <a:srgbClr val="FF0000">
                    <a:alpha val="0"/>
                  </a:srgbClr>
                </a:solidFill>
                <a:effectLst/>
                <a:latin typeface="宋体" pitchFamily="24"/>
                <a:ea typeface="宋体" pitchFamily="24"/>
              </a:rPr>
              <a:t>°.</a:t>
            </a:r>
          </a:p>
        </p:txBody>
      </p:sp>
      <p:sp>
        <p:nvSpPr>
          <p:cNvPr id="6" name="文本框 5">
            <a:extLst>
              <a:ext uri="{FF2B5EF4-FFF2-40B4-BE49-F238E27FC236}">
                <a16:creationId xmlns:a16="http://schemas.microsoft.com/office/drawing/2014/main" id="{B9CF09FB-F228-3CB4-90FD-B13CA420AA4C}"/>
              </a:ext>
            </a:extLst>
          </p:cNvPr>
          <p:cNvSpPr txBox="1"/>
          <p:nvPr/>
        </p:nvSpPr>
        <p:spPr>
          <a:xfrm>
            <a:off x="449989" y="3227617"/>
            <a:ext cx="100860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360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360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144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440364D9-8F74-E194-C6D5-AE81D5ADA2B6}"/>
              </a:ext>
            </a:extLst>
          </p:cNvPr>
          <p:cNvSpPr txBox="1"/>
          <p:nvPr/>
        </p:nvSpPr>
        <p:spPr>
          <a:xfrm>
            <a:off x="449989" y="3703105"/>
            <a:ext cx="626973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即扇形统计图中扇</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形</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C</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的圆心角度数为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144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4716" name="yt_shape_14716"/>
              <p:cNvSpPr txBox="1"/>
              <p:nvPr/>
            </p:nvSpPr>
            <p:spPr>
              <a:xfrm>
                <a:off x="540001" y="4183150"/>
                <a:ext cx="6420096" cy="1590692"/>
              </a:xfrm>
              <a:prstGeom prst="rect">
                <a:avLst/>
              </a:prstGeom>
            </p:spPr>
            <p:txBody>
              <a:bodyPr vert="horz" wrap="none" lIns="0" tIns="0" rIns="0" bIns="0" rtlCol="0">
                <a:noAutofit/>
              </a:bodyPr>
              <a:lstStyle/>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3</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该校共有</a:t>
                </a:r>
                <a:r>
                  <a:rPr lang="en-US" altLang="zh-CN" sz="2400" b="0" i="0" u="none" dirty="0">
                    <a:solidFill>
                      <a:srgbClr val="000000"/>
                    </a:solidFill>
                    <a:effectLst/>
                    <a:latin typeface="Times New Roman" pitchFamily="24"/>
                    <a:ea typeface="宋体" pitchFamily="24"/>
                  </a:rPr>
                  <a:t>1000</a:t>
                </a:r>
                <a:r>
                  <a:rPr lang="zh-CN" altLang="zh-CN" sz="2400" b="0" i="0" u="none" dirty="0">
                    <a:solidFill>
                      <a:srgbClr val="000000"/>
                    </a:solidFill>
                    <a:effectLst/>
                    <a:latin typeface="Times New Roman" pitchFamily="24"/>
                    <a:ea typeface="宋体" pitchFamily="24"/>
                  </a:rPr>
                  <a:t>人</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请估计每月零花钱的数</a:t>
                </a:r>
                <a:endParaRPr lang="en-US" altLang="zh-CN" sz="2400" b="0" i="0" u="none" dirty="0">
                  <a:solidFill>
                    <a:srgbClr val="000000"/>
                  </a:solidFill>
                  <a:effectLst/>
                  <a:latin typeface="Times New Roman" pitchFamily="24"/>
                  <a:ea typeface="宋体" pitchFamily="24"/>
                </a:endParaRPr>
              </a:p>
              <a:p>
                <a:pPr algn="l" eaLnBrk="1" latinLnBrk="0" hangingPunct="0">
                  <a:lnSpc>
                    <a:spcPct val="129999"/>
                  </a:lnSpc>
                </a:pPr>
                <a:r>
                  <a:rPr lang="zh-CN" altLang="zh-CN" sz="2400" b="0" i="0" u="none" spc="375" dirty="0">
                    <a:solidFill>
                      <a:srgbClr val="000000"/>
                    </a:solidFill>
                    <a:effectLst/>
                    <a:latin typeface="Times New Roman" pitchFamily="24"/>
                    <a:ea typeface="宋体" pitchFamily="24"/>
                  </a:rPr>
                  <a:t>额</a:t>
                </a:r>
                <a:r>
                  <a:rPr lang="en-US" altLang="zh-CN" sz="2400" b="0" i="1" u="none" spc="375" dirty="0">
                    <a:solidFill>
                      <a:srgbClr val="000000"/>
                    </a:solidFill>
                    <a:effectLst/>
                    <a:latin typeface="Times New Roman" pitchFamily="24"/>
                    <a:ea typeface="宋体" pitchFamily="24"/>
                  </a:rPr>
                  <a:t>x</a:t>
                </a:r>
                <a:r>
                  <a:rPr lang="zh-CN" altLang="zh-CN" sz="2400" b="0" i="0" u="none" dirty="0">
                    <a:solidFill>
                      <a:srgbClr val="000000"/>
                    </a:solidFill>
                    <a:effectLst/>
                    <a:latin typeface="Times New Roman" pitchFamily="24"/>
                    <a:ea typeface="宋体" pitchFamily="24"/>
                  </a:rPr>
                  <a:t>在</a:t>
                </a:r>
                <a:r>
                  <a:rPr lang="en-US" altLang="zh-CN" sz="2400" b="0" i="0" u="none" dirty="0">
                    <a:solidFill>
                      <a:srgbClr val="000000"/>
                    </a:solidFill>
                    <a:effectLst/>
                    <a:latin typeface="Times New Roman" pitchFamily="24"/>
                    <a:ea typeface="宋体" pitchFamily="24"/>
                  </a:rPr>
                  <a:t>60</a:t>
                </a:r>
                <a:r>
                  <a:rPr lang="en-US" altLang="zh-CN" sz="2400" b="0" i="0" u="none" spc="375" dirty="0">
                    <a:solidFill>
                      <a:srgbClr val="000000"/>
                    </a:solidFill>
                    <a:effectLst/>
                    <a:latin typeface="宋体" pitchFamily="24"/>
                    <a:ea typeface="宋体" pitchFamily="24"/>
                  </a:rPr>
                  <a:t>≤</a:t>
                </a:r>
                <a:r>
                  <a:rPr lang="en-US" altLang="zh-CN" sz="2400" b="0" i="1" u="none" spc="375" dirty="0">
                    <a:solidFill>
                      <a:srgbClr val="000000"/>
                    </a:solidFill>
                    <a:effectLst/>
                    <a:latin typeface="Times New Roman" pitchFamily="24"/>
                    <a:ea typeface="宋体" pitchFamily="24"/>
                  </a:rPr>
                  <a:t>x</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120</a:t>
                </a:r>
                <a:r>
                  <a:rPr lang="zh-CN" altLang="zh-CN" sz="2400" b="0" i="0" u="none" dirty="0">
                    <a:solidFill>
                      <a:srgbClr val="000000"/>
                    </a:solidFill>
                    <a:effectLst/>
                    <a:latin typeface="Times New Roman" pitchFamily="24"/>
                    <a:ea typeface="宋体" pitchFamily="24"/>
                  </a:rPr>
                  <a:t>范围的人数</a:t>
                </a:r>
                <a:r>
                  <a:rPr lang="en-US"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3</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1000</a:t>
                </a:r>
                <a:r>
                  <a:rPr lang="en-US" altLang="zh-CN" sz="2400" b="0" i="0" u="none" spc="375" dirty="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28</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50</m:t>
                        </m:r>
                      </m:den>
                    </m:f>
                  </m:oMath>
                </a14:m>
                <a:r>
                  <a:rPr lang="en-US" altLang="zh-CN" sz="1500" b="0" i="1" dirty="0">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560</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人</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即每月零花钱的数</a:t>
                </a:r>
                <a:r>
                  <a:rPr lang="zh-CN" altLang="zh-CN" sz="2400" b="0" i="0" u="none" spc="375" dirty="0">
                    <a:solidFill>
                      <a:srgbClr val="FF0000">
                        <a:alpha val="0"/>
                      </a:srgbClr>
                    </a:solidFill>
                    <a:effectLst/>
                    <a:latin typeface="Times New Roman" pitchFamily="24"/>
                    <a:ea typeface="楷体" pitchFamily="24"/>
                  </a:rPr>
                  <a:t>额</a:t>
                </a:r>
                <a:r>
                  <a:rPr lang="en-US" altLang="zh-CN" sz="2400" b="0" i="1" u="none" spc="375" dirty="0">
                    <a:solidFill>
                      <a:srgbClr val="FF0000">
                        <a:alpha val="0"/>
                      </a:srgbClr>
                    </a:solidFill>
                    <a:effectLst/>
                    <a:latin typeface="Times New Roman" pitchFamily="24"/>
                    <a:ea typeface="宋体" pitchFamily="24"/>
                  </a:rPr>
                  <a:t>x</a:t>
                </a:r>
                <a:r>
                  <a:rPr lang="zh-CN" altLang="zh-CN" sz="2400" b="0" i="0" u="none" dirty="0">
                    <a:solidFill>
                      <a:srgbClr val="FF0000">
                        <a:alpha val="0"/>
                      </a:srgbClr>
                    </a:solidFill>
                    <a:effectLst/>
                    <a:latin typeface="Times New Roman" pitchFamily="24"/>
                    <a:ea typeface="楷体" pitchFamily="24"/>
                  </a:rPr>
                  <a:t>在</a:t>
                </a:r>
                <a:r>
                  <a:rPr lang="en-US" altLang="zh-CN" sz="2400" b="0" i="0" u="none" dirty="0">
                    <a:solidFill>
                      <a:srgbClr val="FF0000">
                        <a:alpha val="0"/>
                      </a:srgbClr>
                    </a:solidFill>
                    <a:effectLst/>
                    <a:latin typeface="Times New Roman" pitchFamily="24"/>
                    <a:ea typeface="宋体" pitchFamily="24"/>
                  </a:rPr>
                  <a:t>60</a:t>
                </a:r>
                <a:r>
                  <a:rPr lang="en-US" altLang="zh-CN" sz="2400" b="0" i="0" u="none" spc="375" dirty="0">
                    <a:solidFill>
                      <a:srgbClr val="FF0000">
                        <a:alpha val="0"/>
                      </a:srgbClr>
                    </a:solidFill>
                    <a:effectLst/>
                    <a:latin typeface="宋体" pitchFamily="24"/>
                    <a:ea typeface="宋体" pitchFamily="24"/>
                  </a:rPr>
                  <a:t>≤</a:t>
                </a:r>
                <a:r>
                  <a:rPr lang="en-US" altLang="zh-CN" sz="2400" b="0" i="1" u="none" spc="375" dirty="0">
                    <a:solidFill>
                      <a:srgbClr val="FF0000">
                        <a:alpha val="0"/>
                      </a:srgbClr>
                    </a:solidFill>
                    <a:effectLst/>
                    <a:latin typeface="Times New Roman" pitchFamily="24"/>
                    <a:ea typeface="宋体"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120</a:t>
                </a:r>
                <a:r>
                  <a:rPr lang="zh-CN" altLang="zh-CN" sz="2400" b="0" i="0" u="none" dirty="0">
                    <a:solidFill>
                      <a:srgbClr val="FF0000">
                        <a:alpha val="0"/>
                      </a:srgbClr>
                    </a:solidFill>
                    <a:effectLst/>
                    <a:latin typeface="Times New Roman" pitchFamily="24"/>
                    <a:ea typeface="楷体" pitchFamily="24"/>
                  </a:rPr>
                  <a:t>范围的人数为</a:t>
                </a:r>
                <a:r>
                  <a:rPr lang="en-US" altLang="zh-CN" sz="2400" b="0" i="0" u="none" dirty="0">
                    <a:solidFill>
                      <a:srgbClr val="FF0000">
                        <a:alpha val="0"/>
                      </a:srgbClr>
                    </a:solidFill>
                    <a:effectLst/>
                    <a:latin typeface="Times New Roman" pitchFamily="24"/>
                    <a:ea typeface="宋体" pitchFamily="24"/>
                  </a:rPr>
                  <a:t>560</a:t>
                </a:r>
                <a:r>
                  <a:rPr lang="zh-CN" altLang="zh-CN" sz="2400" b="0" i="0" u="none" dirty="0">
                    <a:solidFill>
                      <a:srgbClr val="FF0000">
                        <a:alpha val="0"/>
                      </a:srgbClr>
                    </a:solidFill>
                    <a:effectLst/>
                    <a:latin typeface="Times New Roman" pitchFamily="24"/>
                    <a:ea typeface="楷体" pitchFamily="24"/>
                  </a:rPr>
                  <a:t>人</a:t>
                </a:r>
                <a:r>
                  <a:rPr lang="en-US" altLang="zh-CN" sz="2400" b="0" i="0" u="none" dirty="0">
                    <a:solidFill>
                      <a:srgbClr val="FF0000">
                        <a:alpha val="0"/>
                      </a:srgbClr>
                    </a:solidFill>
                    <a:effectLst/>
                    <a:latin typeface="宋体" pitchFamily="24"/>
                    <a:ea typeface="宋体" pitchFamily="24"/>
                  </a:rPr>
                  <a:t>.</a:t>
                </a:r>
              </a:p>
            </p:txBody>
          </p:sp>
        </mc:Choice>
        <mc:Fallback>
          <p:sp>
            <p:nvSpPr>
              <p:cNvPr id="14716" name="yt_shape_14716"/>
              <p:cNvSpPr txBox="1">
                <a:spLocks noRot="1" noChangeAspect="1" noMove="1" noResize="1" noEditPoints="1" noAdjustHandles="1" noChangeArrowheads="1" noChangeShapeType="1" noTextEdit="1"/>
              </p:cNvSpPr>
              <p:nvPr/>
            </p:nvSpPr>
            <p:spPr>
              <a:xfrm>
                <a:off x="540001" y="4183150"/>
                <a:ext cx="6420096" cy="1590692"/>
              </a:xfrm>
              <a:prstGeom prst="rect">
                <a:avLst/>
              </a:prstGeom>
              <a:blipFill>
                <a:blip r:embed="rId3"/>
                <a:stretch>
                  <a:fillRect l="-2944" t="-3065" r="-21652" b="-4099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4B0A8DF2-D92A-4E50-4C47-945E2DA9E6C8}"/>
                  </a:ext>
                </a:extLst>
              </p:cNvPr>
              <p:cNvSpPr txBox="1"/>
              <p:nvPr/>
            </p:nvSpPr>
            <p:spPr>
              <a:xfrm>
                <a:off x="449989" y="5043880"/>
                <a:ext cx="4647311" cy="76906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rPr>
                  <a:t>3</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rPr>
                  <a:t>1000</a:t>
                </a:r>
                <a:r>
                  <a:rPr kumimoji="0" lang="en-US" altLang="zh-CN" sz="2400" b="0" i="0" strike="noStrike" kern="1200" cap="none" spc="375" normalizeH="0" baseline="0" noProof="0" dirty="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28</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50</m:t>
                        </m:r>
                      </m:den>
                    </m:f>
                  </m:oMath>
                </a14:m>
                <a:r>
                  <a:rPr kumimoji="0" lang="en-US" altLang="zh-CN" sz="1500" b="0" i="1" strike="noStrike" kern="1200" cap="none" spc="0" normalizeH="0" baseline="0" noProof="0" dirty="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rPr>
                  <a:t>560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rPr>
                  <a:t>人</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rPr>
                  <a:t>.</a:t>
                </a:r>
                <a:endParaRPr lang="zh-CN" altLang="en-US" dirty="0">
                  <a:solidFill>
                    <a:srgbClr val="FF0000"/>
                  </a:solidFill>
                </a:endParaRPr>
              </a:p>
            </p:txBody>
          </p:sp>
        </mc:Choice>
        <mc:Fallback>
          <p:sp>
            <p:nvSpPr>
              <p:cNvPr id="8" name="文本框 7">
                <a:extLst>
                  <a:ext uri="{FF2B5EF4-FFF2-40B4-BE49-F238E27FC236}">
                    <a16:creationId xmlns:a16="http://schemas.microsoft.com/office/drawing/2014/main" id="{4B0A8DF2-D92A-4E50-4C47-945E2DA9E6C8}"/>
                  </a:ext>
                </a:extLst>
              </p:cNvPr>
              <p:cNvSpPr txBox="1">
                <a:spLocks noRot="1" noChangeAspect="1" noMove="1" noResize="1" noEditPoints="1" noAdjustHandles="1" noChangeArrowheads="1" noChangeShapeType="1" noTextEdit="1"/>
              </p:cNvSpPr>
              <p:nvPr/>
            </p:nvSpPr>
            <p:spPr>
              <a:xfrm>
                <a:off x="449989" y="5043880"/>
                <a:ext cx="4647311" cy="769062"/>
              </a:xfrm>
              <a:prstGeom prst="rect">
                <a:avLst/>
              </a:prstGeom>
              <a:blipFill>
                <a:blip r:embed="rId4"/>
                <a:stretch>
                  <a:fillRect l="-2100" r="-2100" b="-4724"/>
                </a:stretch>
              </a:blipFill>
            </p:spPr>
            <p:txBody>
              <a:bodyPr/>
              <a:lstStyle/>
              <a:p>
                <a:r>
                  <a:rPr lang="zh-CN" altLang="en-US">
                    <a:noFill/>
                  </a:rPr>
                  <a:t> </a:t>
                </a:r>
              </a:p>
            </p:txBody>
          </p:sp>
        </mc:Fallback>
      </mc:AlternateContent>
      <p:sp>
        <p:nvSpPr>
          <p:cNvPr id="9" name="文本框 8">
            <a:extLst>
              <a:ext uri="{FF2B5EF4-FFF2-40B4-BE49-F238E27FC236}">
                <a16:creationId xmlns:a16="http://schemas.microsoft.com/office/drawing/2014/main" id="{2626DD61-512B-41D3-BE44-84BF09C72113}"/>
              </a:ext>
            </a:extLst>
          </p:cNvPr>
          <p:cNvSpPr txBox="1"/>
          <p:nvPr/>
        </p:nvSpPr>
        <p:spPr>
          <a:xfrm>
            <a:off x="449989" y="5719330"/>
            <a:ext cx="7803262"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即每月零花钱的数</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额</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在</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60</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范围的人数为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560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人</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blinds(horizontal)">
                                      <p:cBhvr>
                                        <p:cTn id="3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P spid="8" grpId="0" build="allAtOnce"/>
      <p:bldP spid="9"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22" name="yt_shape_14722"/>
          <p:cNvSpPr txBox="1"/>
          <p:nvPr/>
        </p:nvSpPr>
        <p:spPr>
          <a:xfrm>
            <a:off x="540000" y="900000"/>
            <a:ext cx="4135299"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34">
                <a:solidFill>
                  <a:srgbClr val="1EE3CF"/>
                </a:solidFill>
                <a:effectLst/>
                <a:latin typeface="Times New Roman" pitchFamily="32"/>
                <a:ea typeface="宋体" pitchFamily="32"/>
              </a:rPr>
              <a:t> </a:t>
            </a:r>
          </a:p>
        </p:txBody>
      </p:sp>
      <p:pic>
        <p:nvPicPr>
          <p:cNvPr id="14721" name="yt_image_14721" title="H_50.9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2759" cy="646938"/>
          </a:xfrm>
          <a:prstGeom prst="rect">
            <a:avLst/>
          </a:prstGeom>
          <a:noFill/>
          <a:extLst>
            <a:ext uri="{909E8E84-426E-40DD-AFC4-6F175D3DCCD1}">
              <a14:hiddenFill xmlns:a14="http://schemas.microsoft.com/office/drawing/2010/main">
                <a:solidFill>
                  <a:srgbClr val="FFFFFF"/>
                </a:solidFill>
              </a14:hiddenFill>
            </a:ext>
          </a:extLst>
        </p:spPr>
      </p:pic>
      <p:sp>
        <p:nvSpPr>
          <p:cNvPr id="14724" name="yt_shape_14724"/>
          <p:cNvSpPr txBox="1"/>
          <p:nvPr/>
        </p:nvSpPr>
        <p:spPr>
          <a:xfrm>
            <a:off x="540120" y="1546795"/>
            <a:ext cx="11492915" cy="89216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青阳县期末</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今年</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至</a:t>
            </a:r>
            <a:r>
              <a:rPr lang="en-US" altLang="zh-CN" sz="2400" b="0" i="0" u="none">
                <a:solidFill>
                  <a:srgbClr val="000000"/>
                </a:solidFill>
                <a:effectLst/>
                <a:latin typeface="Times New Roman" pitchFamily="24"/>
                <a:ea typeface="宋体" pitchFamily="24"/>
              </a:rPr>
              <a:t>8</a:t>
            </a:r>
            <a:r>
              <a:rPr lang="zh-CN" altLang="zh-CN" sz="2400" b="0" i="0" u="none">
                <a:solidFill>
                  <a:srgbClr val="000000"/>
                </a:solidFill>
                <a:effectLst/>
                <a:latin typeface="Times New Roman" pitchFamily="24"/>
                <a:ea typeface="宋体" pitchFamily="24"/>
              </a:rPr>
              <a:t>月份期间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根</a:t>
            </a:r>
            <a:r>
              <a:rPr lang="zh-CN" altLang="zh-CN" sz="2400" b="0" i="0" u="none" spc="375">
                <a:solidFill>
                  <a:srgbClr val="000000"/>
                </a:solidFill>
                <a:effectLst/>
                <a:latin typeface="Times New Roman" pitchFamily="24"/>
                <a:ea typeface="宋体" pitchFamily="24"/>
              </a:rPr>
              <a:t>据</a:t>
            </a:r>
            <a:r>
              <a:rPr lang="en-US" altLang="zh-CN" sz="2400" b="0" i="1" u="none" spc="375">
                <a:solidFill>
                  <a:srgbClr val="000000"/>
                </a:solidFill>
                <a:effectLst/>
                <a:latin typeface="Times New Roman" pitchFamily="24"/>
                <a:ea typeface="宋体" pitchFamily="24"/>
              </a:rPr>
              <a:t>A</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B</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C</a:t>
            </a:r>
            <a:r>
              <a:rPr lang="zh-CN" altLang="zh-CN" sz="2400" b="0" i="0" u="none">
                <a:solidFill>
                  <a:srgbClr val="000000"/>
                </a:solidFill>
                <a:effectLst/>
                <a:latin typeface="Times New Roman" pitchFamily="24"/>
                <a:ea typeface="宋体" pitchFamily="24"/>
                <a:sym typeface="_⨹_12_be90a"/>
              </a:rPr>
              <a:t>三种品牌空调的销售情况制</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作统计图如下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根据统计图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回答下列问题</a:t>
            </a:r>
            <a:r>
              <a:rPr lang="zh-CN" altLang="zh-CN" sz="2400" b="0" i="0" u="none">
                <a:solidFill>
                  <a:srgbClr val="000000"/>
                </a:solidFill>
                <a:effectLst/>
                <a:latin typeface="宋体" pitchFamily="24"/>
                <a:ea typeface="宋体" pitchFamily="24"/>
              </a:rPr>
              <a:t>：</a:t>
            </a:r>
          </a:p>
        </p:txBody>
      </p:sp>
      <p:pic>
        <p:nvPicPr>
          <p:cNvPr id="14725" name="yt_image_14725" title="H_320.13">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6683650" y="2420888"/>
            <a:ext cx="4956966" cy="4065651"/>
          </a:xfrm>
          <a:prstGeom prst="rect">
            <a:avLst/>
          </a:prstGeom>
          <a:noFill/>
          <a:extLst>
            <a:ext uri="{909E8E84-426E-40DD-AFC4-6F175D3DCCD1}">
              <a14:hiddenFill xmlns:a14="http://schemas.microsoft.com/office/drawing/2010/main">
                <a:solidFill>
                  <a:srgbClr val="FFFFFF"/>
                </a:solidFill>
              </a14:hiddenFill>
            </a:ext>
          </a:extLst>
        </p:spPr>
      </p:pic>
      <p:sp>
        <p:nvSpPr>
          <p:cNvPr id="2" name="yt_shape_14727">
            <a:extLst>
              <a:ext uri="{FF2B5EF4-FFF2-40B4-BE49-F238E27FC236}">
                <a16:creationId xmlns:a16="http://schemas.microsoft.com/office/drawing/2014/main" id="{CB4D6518-A3CE-3AC2-58C4-619AD7CA5EAD}"/>
              </a:ext>
            </a:extLst>
          </p:cNvPr>
          <p:cNvSpPr txBox="1"/>
          <p:nvPr/>
        </p:nvSpPr>
        <p:spPr>
          <a:xfrm>
            <a:off x="540119" y="2564905"/>
            <a:ext cx="5843913" cy="2520280"/>
          </a:xfrm>
          <a:prstGeom prst="rect">
            <a:avLst/>
          </a:prstGeom>
        </p:spPr>
        <p:txBody>
          <a:bodyPr vert="horz" wrap="square" lIns="0" tIns="0" rIns="0" bIns="0" rtlCol="0">
            <a:noAutofit/>
          </a:bodyPr>
          <a:lstStyle/>
          <a:p>
            <a:pPr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3</a:t>
            </a:r>
            <a:r>
              <a:rPr lang="zh-CN" altLang="zh-CN" sz="2400" b="0" i="0" u="none" dirty="0">
                <a:solidFill>
                  <a:srgbClr val="000000"/>
                </a:solidFill>
                <a:effectLst/>
                <a:latin typeface="Times New Roman" pitchFamily="24"/>
                <a:ea typeface="宋体" pitchFamily="24"/>
              </a:rPr>
              <a:t>至</a:t>
            </a:r>
            <a:r>
              <a:rPr lang="en-US" altLang="zh-CN" sz="2400" b="0" i="0" u="none" dirty="0">
                <a:solidFill>
                  <a:srgbClr val="000000"/>
                </a:solidFill>
                <a:effectLst/>
                <a:latin typeface="Times New Roman" pitchFamily="24"/>
                <a:ea typeface="宋体" pitchFamily="24"/>
              </a:rPr>
              <a:t>8</a:t>
            </a:r>
            <a:r>
              <a:rPr lang="zh-CN" altLang="zh-CN" sz="2400" b="0" i="0" u="none" dirty="0">
                <a:solidFill>
                  <a:srgbClr val="000000"/>
                </a:solidFill>
                <a:effectLst/>
                <a:latin typeface="Times New Roman" pitchFamily="24"/>
                <a:ea typeface="宋体" pitchFamily="24"/>
              </a:rPr>
              <a:t>月份期间</a:t>
            </a:r>
            <a:r>
              <a:rPr lang="zh-CN" altLang="zh-CN" sz="2400" b="0" i="0" u="none" dirty="0">
                <a:solidFill>
                  <a:srgbClr val="000000"/>
                </a:solidFill>
                <a:effectLst/>
                <a:latin typeface="宋体" pitchFamily="24"/>
                <a:ea typeface="宋体" pitchFamily="24"/>
              </a:rPr>
              <a:t>，</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700" u="sng" dirty="0">
                <a:solidFill>
                  <a:srgbClr val="000000"/>
                </a:solidFill>
                <a:uFill>
                  <a:solidFill>
                    <a:srgbClr val="000000"/>
                  </a:solidFill>
                </a:uFill>
                <a:latin typeface="Times New Roman"/>
              </a:rPr>
              <a:t> </a:t>
            </a:r>
            <a:r>
              <a:rPr lang="zh-CN" altLang="zh-CN" sz="2400" b="0" i="0" u="none" dirty="0">
                <a:solidFill>
                  <a:srgbClr val="000000"/>
                </a:solidFill>
                <a:effectLst/>
                <a:latin typeface="Times New Roman" pitchFamily="24"/>
                <a:ea typeface="宋体" pitchFamily="24"/>
              </a:rPr>
              <a:t>品牌空调销售量最多</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填</a:t>
            </a:r>
            <a:r>
              <a:rPr lang="en-US" altLang="zh-CN" sz="2400" b="0" i="0" u="none" spc="375" dirty="0">
                <a:solidFill>
                  <a:srgbClr val="000000"/>
                </a:solidFill>
                <a:effectLst/>
                <a:latin typeface="宋体" pitchFamily="24"/>
                <a:ea typeface="宋体" pitchFamily="24"/>
              </a:rPr>
              <a:t>“</a:t>
            </a:r>
            <a:r>
              <a:rPr lang="en-US" altLang="zh-CN" sz="2400" b="0" i="1" u="none" spc="375" dirty="0">
                <a:solidFill>
                  <a:srgbClr val="000000"/>
                </a:solidFill>
                <a:effectLst/>
                <a:latin typeface="Times New Roman" pitchFamily="24"/>
                <a:ea typeface="宋体" pitchFamily="24"/>
              </a:rPr>
              <a:t>A</a:t>
            </a:r>
            <a:r>
              <a:rPr lang="en-US" altLang="zh-CN" sz="2400" b="0" i="0" u="none" dirty="0">
                <a:solidFill>
                  <a:srgbClr val="000000"/>
                </a:solidFill>
                <a:effectLst/>
                <a:latin typeface="宋体" pitchFamily="24"/>
                <a:ea typeface="宋体" pitchFamily="24"/>
              </a:rPr>
              <a:t>”</a:t>
            </a:r>
            <a:r>
              <a:rPr lang="en-US" altLang="zh-CN" sz="2400" b="0" i="0" u="none" spc="375" dirty="0">
                <a:solidFill>
                  <a:srgbClr val="000000"/>
                </a:solidFill>
                <a:effectLst/>
                <a:latin typeface="宋体" pitchFamily="24"/>
                <a:ea typeface="宋体" pitchFamily="24"/>
              </a:rPr>
              <a:t>“</a:t>
            </a:r>
            <a:r>
              <a:rPr lang="en-US" altLang="zh-CN" sz="2400" b="0" i="1" u="none" spc="375" dirty="0">
                <a:solidFill>
                  <a:srgbClr val="000000"/>
                </a:solidFill>
                <a:effectLst/>
                <a:latin typeface="Times New Roman" pitchFamily="24"/>
                <a:ea typeface="宋体" pitchFamily="24"/>
              </a:rPr>
              <a:t>B</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或</a:t>
            </a:r>
            <a:r>
              <a:rPr lang="en-US" altLang="zh-CN" sz="2400" b="0" i="0" u="none" spc="375" dirty="0">
                <a:solidFill>
                  <a:srgbClr val="000000"/>
                </a:solidFill>
                <a:effectLst/>
                <a:latin typeface="宋体" pitchFamily="24"/>
                <a:ea typeface="宋体" pitchFamily="24"/>
              </a:rPr>
              <a:t>“</a:t>
            </a:r>
            <a:r>
              <a:rPr lang="en-US" altLang="zh-CN" sz="2400" b="0" i="1" u="none" spc="375" dirty="0">
                <a:solidFill>
                  <a:srgbClr val="000000"/>
                </a:solidFill>
                <a:effectLst/>
                <a:latin typeface="Times New Roman" pitchFamily="24"/>
                <a:ea typeface="宋体" pitchFamily="24"/>
              </a:rPr>
              <a:t>C</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sym typeface="_⨹_1_a6f55,isEnd"/>
              </a:rPr>
              <a:t>8</a:t>
            </a:r>
            <a:br>
              <a:rPr lang="en-US"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月</a:t>
            </a:r>
            <a:r>
              <a:rPr lang="zh-CN" altLang="zh-CN" sz="2400" b="0" i="0" u="none" spc="375" dirty="0">
                <a:solidFill>
                  <a:srgbClr val="000000"/>
                </a:solidFill>
                <a:effectLst/>
                <a:latin typeface="Times New Roman" pitchFamily="24"/>
                <a:ea typeface="宋体" pitchFamily="24"/>
              </a:rPr>
              <a:t>份</a:t>
            </a:r>
            <a:r>
              <a:rPr lang="en-US" altLang="zh-CN" sz="2400" b="0" i="1" u="none" spc="375" dirty="0">
                <a:solidFill>
                  <a:srgbClr val="000000"/>
                </a:solidFill>
                <a:effectLst/>
                <a:latin typeface="Times New Roman" pitchFamily="24"/>
                <a:ea typeface="宋体" pitchFamily="24"/>
              </a:rPr>
              <a:t>C</a:t>
            </a:r>
            <a:r>
              <a:rPr lang="zh-CN" altLang="zh-CN" sz="2400" b="0" i="0" u="none" dirty="0">
                <a:solidFill>
                  <a:srgbClr val="000000"/>
                </a:solidFill>
                <a:effectLst/>
                <a:latin typeface="Times New Roman" pitchFamily="24"/>
                <a:ea typeface="宋体" pitchFamily="24"/>
              </a:rPr>
              <a:t>品牌空调销售量有</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200" u="sng" dirty="0">
                <a:solidFill>
                  <a:srgbClr val="000000"/>
                </a:solidFill>
                <a:uFill>
                  <a:solidFill>
                    <a:srgbClr val="000000"/>
                  </a:solidFill>
                </a:uFill>
                <a:latin typeface="Times New Roman"/>
              </a:rPr>
              <a:t> </a:t>
            </a:r>
            <a:r>
              <a:rPr lang="zh-CN" altLang="zh-CN" sz="2400" b="0" i="0" u="none" dirty="0">
                <a:solidFill>
                  <a:srgbClr val="000000"/>
                </a:solidFill>
                <a:effectLst/>
                <a:latin typeface="Times New Roman" pitchFamily="24"/>
                <a:ea typeface="宋体" pitchFamily="24"/>
              </a:rPr>
              <a:t>台</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扇形统计图中</a:t>
            </a:r>
            <a:r>
              <a:rPr lang="zh-CN" altLang="zh-CN" sz="2400" b="0" i="0" u="none" spc="375" dirty="0">
                <a:solidFill>
                  <a:srgbClr val="000000"/>
                </a:solidFill>
                <a:effectLst/>
                <a:latin typeface="宋体" pitchFamily="24"/>
                <a:ea typeface="宋体" pitchFamily="24"/>
              </a:rPr>
              <a:t>，</a:t>
            </a:r>
            <a:r>
              <a:rPr lang="en-US" altLang="zh-CN" sz="2400" b="0" i="1" u="none" spc="375" dirty="0">
                <a:solidFill>
                  <a:srgbClr val="000000"/>
                </a:solidFill>
                <a:effectLst/>
                <a:latin typeface="Times New Roman" pitchFamily="24"/>
                <a:ea typeface="宋体" pitchFamily="24"/>
              </a:rPr>
              <a:t>A</a:t>
            </a:r>
            <a:r>
              <a:rPr lang="zh-CN" altLang="zh-CN" sz="2400" b="0" i="0" u="none" dirty="0">
                <a:solidFill>
                  <a:srgbClr val="000000"/>
                </a:solidFill>
                <a:effectLst/>
                <a:latin typeface="Times New Roman" pitchFamily="24"/>
                <a:ea typeface="宋体" pitchFamily="24"/>
                <a:sym typeface="_⨹_12_7c526,isEnd"/>
              </a:rPr>
              <a:t>品牌所对应的扇形的圆心角</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是</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00" u="sng" dirty="0">
                <a:solidFill>
                  <a:srgbClr val="000000"/>
                </a:solidFill>
                <a:uFill>
                  <a:solidFill>
                    <a:srgbClr val="000000"/>
                  </a:solidFill>
                </a:uFill>
                <a:latin typeface="Times New Roman"/>
              </a:rPr>
              <a:t> </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购</a:t>
            </a:r>
            <a:r>
              <a:rPr lang="zh-CN" altLang="zh-CN" sz="2400" b="0" i="0" u="none" spc="375" dirty="0">
                <a:solidFill>
                  <a:srgbClr val="FF0000">
                    <a:alpha val="0"/>
                  </a:srgbClr>
                </a:solidFill>
                <a:effectLst/>
                <a:latin typeface="Times New Roman" pitchFamily="24"/>
                <a:ea typeface="楷体" pitchFamily="24"/>
              </a:rPr>
              <a:t>买</a:t>
            </a:r>
            <a:r>
              <a:rPr lang="en-US" altLang="zh-CN" sz="2400" b="0" i="1" u="none" spc="375" dirty="0">
                <a:solidFill>
                  <a:srgbClr val="FF0000">
                    <a:alpha val="0"/>
                  </a:srgbClr>
                </a:solidFill>
                <a:effectLst/>
                <a:latin typeface="Times New Roman" pitchFamily="24"/>
                <a:ea typeface="宋体" pitchFamily="24"/>
              </a:rPr>
              <a:t>B</a:t>
            </a:r>
            <a:r>
              <a:rPr lang="zh-CN" altLang="zh-CN" sz="2400" b="0" i="0" u="none" dirty="0">
                <a:solidFill>
                  <a:srgbClr val="FF0000">
                    <a:alpha val="0"/>
                  </a:srgbClr>
                </a:solidFill>
                <a:effectLst/>
                <a:latin typeface="Times New Roman" pitchFamily="24"/>
                <a:ea typeface="楷体" pitchFamily="24"/>
              </a:rPr>
              <a:t>品牌的空调</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理由</a:t>
            </a:r>
            <a:r>
              <a:rPr lang="zh-CN" altLang="zh-CN" sz="2400" b="0" i="0" u="none" dirty="0">
                <a:solidFill>
                  <a:srgbClr val="FF0000">
                    <a:alpha val="0"/>
                  </a:srgbClr>
                </a:solidFill>
                <a:effectLst/>
                <a:latin typeface="宋体" pitchFamily="24"/>
                <a:ea typeface="宋体" pitchFamily="24"/>
                <a:sym typeface=",isEnd"/>
              </a:rPr>
              <a:t>：</a:t>
            </a:r>
          </a:p>
          <a:p>
            <a:pPr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由</a:t>
            </a:r>
            <a:r>
              <a:rPr lang="zh-CN" altLang="zh-CN" sz="2400" b="0" i="0" u="none" spc="375" dirty="0">
                <a:solidFill>
                  <a:srgbClr val="FF0000">
                    <a:alpha val="0"/>
                  </a:srgbClr>
                </a:solidFill>
                <a:effectLst/>
                <a:latin typeface="Times New Roman" pitchFamily="24"/>
                <a:ea typeface="楷体" pitchFamily="24"/>
              </a:rPr>
              <a:t>于</a:t>
            </a:r>
            <a:r>
              <a:rPr lang="en-US" altLang="zh-CN" sz="2400" b="0" i="1" u="none" spc="375" dirty="0">
                <a:solidFill>
                  <a:srgbClr val="FF0000">
                    <a:alpha val="0"/>
                  </a:srgbClr>
                </a:solidFill>
                <a:effectLst/>
                <a:latin typeface="Times New Roman" pitchFamily="24"/>
                <a:ea typeface="宋体" pitchFamily="24"/>
              </a:rPr>
              <a:t>B</a:t>
            </a:r>
            <a:r>
              <a:rPr lang="zh-CN" altLang="zh-CN" sz="2400" b="0" i="0" u="none" dirty="0">
                <a:solidFill>
                  <a:srgbClr val="FF0000">
                    <a:alpha val="0"/>
                  </a:srgbClr>
                </a:solidFill>
                <a:effectLst/>
                <a:latin typeface="Times New Roman" pitchFamily="24"/>
                <a:ea typeface="楷体" pitchFamily="24"/>
              </a:rPr>
              <a:t>品牌的销售量最大</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所以建议小明购</a:t>
            </a:r>
            <a:r>
              <a:rPr lang="zh-CN" altLang="zh-CN" sz="2400" b="0" i="0" u="none" spc="375" dirty="0">
                <a:solidFill>
                  <a:srgbClr val="FF0000">
                    <a:alpha val="0"/>
                  </a:srgbClr>
                </a:solidFill>
                <a:effectLst/>
                <a:latin typeface="Times New Roman" pitchFamily="24"/>
                <a:ea typeface="楷体" pitchFamily="24"/>
              </a:rPr>
              <a:t>买</a:t>
            </a:r>
            <a:r>
              <a:rPr lang="en-US" altLang="zh-CN" sz="2400" b="0" i="1" u="none" spc="375" dirty="0">
                <a:solidFill>
                  <a:srgbClr val="FF0000">
                    <a:alpha val="0"/>
                  </a:srgbClr>
                </a:solidFill>
                <a:effectLst/>
                <a:latin typeface="Times New Roman" pitchFamily="24"/>
                <a:ea typeface="宋体" pitchFamily="24"/>
              </a:rPr>
              <a:t>B</a:t>
            </a:r>
            <a:r>
              <a:rPr lang="zh-CN" altLang="zh-CN" sz="2400" b="0" i="0" u="none" dirty="0">
                <a:solidFill>
                  <a:srgbClr val="FF0000">
                    <a:alpha val="0"/>
                  </a:srgbClr>
                </a:solidFill>
                <a:effectLst/>
                <a:latin typeface="Times New Roman" pitchFamily="24"/>
                <a:ea typeface="楷体" pitchFamily="24"/>
              </a:rPr>
              <a:t>品牌的空调</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答案不唯一</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sym typeface=",isEnd"/>
              </a:rPr>
              <a:t>.</a:t>
            </a:r>
          </a:p>
        </p:txBody>
      </p:sp>
      <p:sp>
        <p:nvSpPr>
          <p:cNvPr id="3" name="文本框 2">
            <a:extLst>
              <a:ext uri="{FF2B5EF4-FFF2-40B4-BE49-F238E27FC236}">
                <a16:creationId xmlns:a16="http://schemas.microsoft.com/office/drawing/2014/main" id="{4B21E1FE-CAA0-FFC6-5D15-4972CB724832}"/>
              </a:ext>
            </a:extLst>
          </p:cNvPr>
          <p:cNvSpPr txBox="1"/>
          <p:nvPr/>
        </p:nvSpPr>
        <p:spPr>
          <a:xfrm>
            <a:off x="3670569" y="2492896"/>
            <a:ext cx="718249" cy="569100"/>
          </a:xfrm>
          <a:prstGeom prst="rect">
            <a:avLst/>
          </a:prstGeom>
          <a:noFill/>
        </p:spPr>
        <p:txBody>
          <a:bodyPr vert="horz" wrap="none" rtlCol="0">
            <a:noAutofit/>
          </a:bodyPr>
          <a:lstStyle/>
          <a:p>
            <a:pPr>
              <a:lnSpc>
                <a:spcPct val="129999"/>
              </a:lnSpc>
            </a:pPr>
            <a:r>
              <a:rPr kumimoji="0" lang="en-US" altLang="zh-CN" sz="2400" b="0" i="1" strike="noStrike" kern="1200" cap="none" spc="375" normalizeH="0" baseline="0" noProof="0" dirty="0">
                <a:ln>
                  <a:noFill/>
                </a:ln>
                <a:solidFill>
                  <a:srgbClr val="FF0000"/>
                </a:solidFill>
                <a:effectLst/>
                <a:uLnTx/>
                <a:uFill>
                  <a:solidFill>
                    <a:srgbClr val="000000"/>
                  </a:solidFill>
                </a:uFill>
                <a:latin typeface="Times New Roman" pitchFamily="24"/>
                <a:ea typeface="宋体" pitchFamily="24"/>
                <a:cs typeface="+mn-cs"/>
              </a:rPr>
              <a:t>B</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　</a:t>
            </a:r>
            <a:endParaRPr lang="zh-CN" altLang="en-US" dirty="0">
              <a:solidFill>
                <a:srgbClr val="FF0000"/>
              </a:solidFill>
            </a:endParaRPr>
          </a:p>
        </p:txBody>
      </p:sp>
      <p:sp>
        <p:nvSpPr>
          <p:cNvPr id="4" name="文本框 3">
            <a:extLst>
              <a:ext uri="{FF2B5EF4-FFF2-40B4-BE49-F238E27FC236}">
                <a16:creationId xmlns:a16="http://schemas.microsoft.com/office/drawing/2014/main" id="{20E7FFB6-72B2-8940-8681-B839950DBF99}"/>
              </a:ext>
            </a:extLst>
          </p:cNvPr>
          <p:cNvSpPr txBox="1"/>
          <p:nvPr/>
        </p:nvSpPr>
        <p:spPr>
          <a:xfrm>
            <a:off x="4073794" y="3429000"/>
            <a:ext cx="942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275</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　</a:t>
            </a:r>
            <a:endParaRPr lang="zh-CN" altLang="en-US" dirty="0">
              <a:solidFill>
                <a:srgbClr val="FF0000"/>
              </a:solidFill>
            </a:endParaRPr>
          </a:p>
        </p:txBody>
      </p:sp>
      <p:sp>
        <p:nvSpPr>
          <p:cNvPr id="5" name="文本框 4">
            <a:extLst>
              <a:ext uri="{FF2B5EF4-FFF2-40B4-BE49-F238E27FC236}">
                <a16:creationId xmlns:a16="http://schemas.microsoft.com/office/drawing/2014/main" id="{178E1E88-1778-AF22-73BB-04C0BAEFF9B7}"/>
              </a:ext>
            </a:extLst>
          </p:cNvPr>
          <p:cNvSpPr txBox="1"/>
          <p:nvPr/>
        </p:nvSpPr>
        <p:spPr>
          <a:xfrm>
            <a:off x="1032144" y="4444076"/>
            <a:ext cx="10944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97</a:t>
            </a:r>
            <a:r>
              <a:rPr kumimoji="0" lang="en-US"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mn-cs"/>
              </a:rPr>
              <a:t>　</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1181</Words>
  <Application>Microsoft Office PowerPoint</Application>
  <PresentationFormat>宽屏</PresentationFormat>
  <Paragraphs>94</Paragraphs>
  <Slides>11</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11</vt:i4>
      </vt:variant>
    </vt:vector>
  </HeadingPairs>
  <TitlesOfParts>
    <vt:vector size="22" baseType="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玲 杨</cp:lastModifiedBy>
  <cp:revision>11</cp:revision>
  <dcterms:created xsi:type="dcterms:W3CDTF">2024-08-13T11:53:27Z</dcterms:created>
  <dcterms:modified xsi:type="dcterms:W3CDTF">2024-08-15T01:27:55Z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