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1" r:id="rId7"/>
    <p:sldId id="372" r:id="rId8"/>
    <p:sldId id="373" r:id="rId9"/>
    <p:sldId id="375" r:id="rId10"/>
    <p:sldId id="376" r:id="rId11"/>
    <p:sldId id="377" r:id="rId12"/>
    <p:sldId id="385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8" name="yt_shape_1320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07" name="yt_image_13207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" name="yt_shape_13210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物质配比问题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11" name="yt_shape_13211"/>
              <p:cNvSpPr txBox="1"/>
              <p:nvPr/>
            </p:nvSpPr>
            <p:spPr>
              <a:xfrm>
                <a:off x="540119" y="2102862"/>
                <a:ext cx="11111999" cy="203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的盐水和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的盐水混合制成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的盐水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58cf,isEnd"/>
                  </a:rPr>
                  <a:t>问这两种盐水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各需多少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设需用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c5a0,isEnd"/>
                  </a:rPr>
                  <a:t>可列方程组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211" name="yt_shape_132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111999" cy="2031197"/>
              </a:xfrm>
              <a:prstGeom prst="rect">
                <a:avLst/>
              </a:prstGeom>
              <a:blipFill>
                <a:blip r:embed="rId3"/>
                <a:stretch>
                  <a:fillRect l="-1701" t="-2703" r="-1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731397">
            <a:extLst>
              <a:ext uri="{FF2B5EF4-FFF2-40B4-BE49-F238E27FC236}">
                <a16:creationId xmlns:a16="http://schemas.microsoft.com/office/drawing/2014/main" id="{915AC0F2-473F-3A02-0380-CAAF23FCAC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527D33-4B87-6E21-DB0D-3ACFC3179ED2}"/>
                  </a:ext>
                </a:extLst>
              </p:cNvPr>
              <p:cNvSpPr txBox="1"/>
              <p:nvPr/>
            </p:nvSpPr>
            <p:spPr>
              <a:xfrm>
                <a:off x="1059708" y="2708920"/>
                <a:ext cx="40187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527D33-4B87-6E21-DB0D-3ACFC3179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08920"/>
                <a:ext cx="4018788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61" name="yt_image_1326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4" name="yt_shape_13264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越来越多的人在用微信付款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5133,isEnd"/>
              </a:rPr>
              <a:t>把微信账户里的钱转到银行卡叫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做提现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每个微信账户终身享有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元的免费提现额度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当累计提现金额超过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a20d,isEnd"/>
              </a:rPr>
              <a:t>1000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超出的部分需支付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的手续费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5ec7e,isEnd"/>
              </a:rPr>
              <a:t>以后每次提现支付的手续费均为提现金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额的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小颖用自己的微信账户第一次提现金额为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需支付手续费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DF3E99-6BF5-7FA8-5F04-B0A60329C122}"/>
              </a:ext>
            </a:extLst>
          </p:cNvPr>
          <p:cNvSpPr txBox="1"/>
          <p:nvPr/>
        </p:nvSpPr>
        <p:spPr>
          <a:xfrm>
            <a:off x="10051307" y="34527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000" y="90000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小亮用自己的微信账户共提现三次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提现金额和手续费如下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268" name="yt_table_13268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57952"/>
              </p:ext>
            </p:extLst>
          </p:nvPr>
        </p:nvGraphicFramePr>
        <p:xfrm>
          <a:off x="540000" y="1531667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4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提现金额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手续费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271" name="yt_shape_13271"/>
              <p:cNvSpPr txBox="1"/>
              <p:nvPr/>
            </p:nvSpPr>
            <p:spPr>
              <a:xfrm>
                <a:off x="540000" y="3502076"/>
                <a:ext cx="7596951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求小亮前两次提现金额分别为多少元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小亮第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次提现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次提现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71" name="yt_shape_13271" descr="{&quot;rangeId&quot;:1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2076"/>
                <a:ext cx="7596951" cy="3050515"/>
              </a:xfrm>
              <a:prstGeom prst="rect">
                <a:avLst/>
              </a:prstGeom>
              <a:blipFill>
                <a:blip r:embed="rId2"/>
                <a:stretch>
                  <a:fillRect l="-2488" t="-1597" b="-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3CD61D-29D5-081D-9093-77261A879A8D}"/>
                  </a:ext>
                </a:extLst>
              </p:cNvPr>
              <p:cNvSpPr txBox="1"/>
              <p:nvPr/>
            </p:nvSpPr>
            <p:spPr>
              <a:xfrm>
                <a:off x="449989" y="3930759"/>
                <a:ext cx="770356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16, 'mathAnswerShape': 1, 'IsSplitBraceMath': 1}">
                <a:extLst>
                  <a:ext uri="{FF2B5EF4-FFF2-40B4-BE49-F238E27FC236}">
                    <a16:creationId xmlns:a16="http://schemas.microsoft.com/office/drawing/2014/main" id="{723CD61D-29D5-081D-9093-77261A879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0759"/>
                <a:ext cx="7703566" cy="1154189"/>
              </a:xfrm>
              <a:prstGeom prst="rect">
                <a:avLst/>
              </a:prstGeom>
              <a:blipFill>
                <a:blip r:embed="rId3"/>
                <a:stretch>
                  <a:fillRect l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1180AC-6395-E633-5710-0CD861B5D49A}"/>
                  </a:ext>
                </a:extLst>
              </p:cNvPr>
              <p:cNvSpPr txBox="1"/>
              <p:nvPr/>
            </p:nvSpPr>
            <p:spPr>
              <a:xfrm>
                <a:off x="449989" y="4991335"/>
                <a:ext cx="23247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16, 'mathAnswerShape': 1, 'IsSplitBraceMath': 1}">
                <a:extLst>
                  <a:ext uri="{FF2B5EF4-FFF2-40B4-BE49-F238E27FC236}">
                    <a16:creationId xmlns:a16="http://schemas.microsoft.com/office/drawing/2014/main" id="{AB1180AC-6395-E633-5710-0CD861B5D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1335"/>
                <a:ext cx="2324736" cy="1154189"/>
              </a:xfrm>
              <a:prstGeom prst="rect">
                <a:avLst/>
              </a:prstGeom>
              <a:blipFill>
                <a:blip r:embed="rId4"/>
                <a:stretch>
                  <a:fillRect l="-4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D72B620-8F1A-C60E-7C47-7E8E10400554}"/>
              </a:ext>
            </a:extLst>
          </p:cNvPr>
          <p:cNvSpPr txBox="1"/>
          <p:nvPr/>
        </p:nvSpPr>
        <p:spPr>
          <a:xfrm>
            <a:off x="449989" y="6051912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小亮第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次提现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次提现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14" name="yt_shape_13214"/>
              <p:cNvSpPr txBox="1"/>
              <p:nvPr/>
            </p:nvSpPr>
            <p:spPr>
              <a:xfrm>
                <a:off x="540000" y="2521421"/>
                <a:ext cx="9390391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设需要每千克为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元的糖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每千克为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元的糖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需要每千克为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元的糖果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每千克为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元的糖果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14" name="yt_shape_132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1421"/>
                <a:ext cx="9390391" cy="3050515"/>
              </a:xfrm>
              <a:prstGeom prst="rect">
                <a:avLst/>
              </a:prstGeom>
              <a:blipFill>
                <a:blip r:embed="rId2"/>
                <a:stretch>
                  <a:fillRect l="-2013" t="-1800" r="-1039" b="-5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43D3F0-09B9-48E6-5EE9-C82AA68AD864}"/>
              </a:ext>
            </a:extLst>
          </p:cNvPr>
          <p:cNvSpPr txBox="1"/>
          <p:nvPr/>
        </p:nvSpPr>
        <p:spPr>
          <a:xfrm>
            <a:off x="449989" y="2474615"/>
            <a:ext cx="9479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设需要每千克为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元的糖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每千克为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元的糖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F2A2E9-73E7-11E2-19A7-3A74EE1C69C5}"/>
                  </a:ext>
                </a:extLst>
              </p:cNvPr>
              <p:cNvSpPr txBox="1"/>
              <p:nvPr/>
            </p:nvSpPr>
            <p:spPr>
              <a:xfrm>
                <a:off x="449989" y="2950103"/>
                <a:ext cx="51332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F2A2E9-73E7-11E2-19A7-3A74EE1C6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0103"/>
                <a:ext cx="5133213" cy="1154189"/>
              </a:xfrm>
              <a:prstGeom prst="rect">
                <a:avLst/>
              </a:prstGeom>
              <a:blipFill>
                <a:blip r:embed="rId3"/>
                <a:stretch>
                  <a:fillRect l="-1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D5212D-1B14-3E21-A16F-1084EEE48CDF}"/>
                  </a:ext>
                </a:extLst>
              </p:cNvPr>
              <p:cNvSpPr txBox="1"/>
              <p:nvPr/>
            </p:nvSpPr>
            <p:spPr>
              <a:xfrm>
                <a:off x="449989" y="4010680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D5212D-1B14-3E21-A16F-1084EEE48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0680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835764F-6595-9FCC-1CEC-967BDE93E035}"/>
              </a:ext>
            </a:extLst>
          </p:cNvPr>
          <p:cNvSpPr txBox="1"/>
          <p:nvPr/>
        </p:nvSpPr>
        <p:spPr>
          <a:xfrm>
            <a:off x="449989" y="5071257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需要每千克为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元的糖果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每千克为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元的糖果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13" name="yt_shape_13213"/>
          <p:cNvSpPr txBox="1"/>
          <p:nvPr/>
        </p:nvSpPr>
        <p:spPr>
          <a:xfrm>
            <a:off x="540119" y="1089981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某便利店准备用两种价格分别为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973a"/>
              </a:rPr>
              <a:t>千克的糖果混合成杂拌糖果出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混合后糖果的价格是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现在要配置这种杂拌糖果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319e"/>
              </a:rPr>
              <a:t>千克需要两种糖果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" name="yt_shape_13219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百分率问题</a:t>
            </a:r>
          </a:p>
        </p:txBody>
      </p:sp>
      <p:sp>
        <p:nvSpPr>
          <p:cNvPr id="13220" name="yt_shape_1322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某乡中学现有学生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计划一年后女生在校生增加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男生在校增加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492bf"/>
              </a:rPr>
              <a:t>％，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在校学生将增加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那么该校现有女生和男生人数分别是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1" name="yt_table_132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415523"/>
              </p:ext>
            </p:extLst>
          </p:nvPr>
        </p:nvGraphicFramePr>
        <p:xfrm>
          <a:off x="540056" y="2359000"/>
          <a:ext cx="66567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pic>
        <p:nvPicPr>
          <p:cNvPr id="3" name="yt_shape_1723550731476">
            <a:extLst>
              <a:ext uri="{FF2B5EF4-FFF2-40B4-BE49-F238E27FC236}">
                <a16:creationId xmlns:a16="http://schemas.microsoft.com/office/drawing/2014/main" id="{C43EA47F-2938-FA5E-6F0C-5316F31363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E9F5CF-6086-74DD-6DF7-B1E0697E2983}"/>
              </a:ext>
            </a:extLst>
          </p:cNvPr>
          <p:cNvSpPr txBox="1"/>
          <p:nvPr/>
        </p:nvSpPr>
        <p:spPr>
          <a:xfrm>
            <a:off x="100513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3" name="yt_shape_1322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某中学现有学生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计划一年后女生在校生增加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男生在校生增加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a1af"/>
              </a:rPr>
              <a:t>％，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这样在校学生将增加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求该校现有男生及女生人数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设该校现有女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226" name="yt_table_1322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806163"/>
              </p:ext>
            </p:extLst>
          </p:nvPr>
        </p:nvGraphicFramePr>
        <p:xfrm>
          <a:off x="540000" y="2420888"/>
          <a:ext cx="11111999" cy="14813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女生人数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男生人数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现在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一年后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 spc="375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spc="375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229" name="yt_shape_13229"/>
          <p:cNvSpPr txBox="1"/>
          <p:nvPr/>
        </p:nvSpPr>
        <p:spPr>
          <a:xfrm>
            <a:off x="540000" y="4005064"/>
            <a:ext cx="7045390" cy="172713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根据表格列方程组为</a:t>
            </a:r>
          </a:p>
          <a:p>
            <a:pPr eaLnBrk="1" latinLnBrk="0" hangingPunct="0"/>
            <a:r>
              <a:rPr sz="6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319B17-9982-DB41-374F-2D43DB640354}"/>
              </a:ext>
            </a:extLst>
          </p:cNvPr>
          <p:cNvSpPr txBox="1"/>
          <p:nvPr/>
        </p:nvSpPr>
        <p:spPr>
          <a:xfrm>
            <a:off x="3895794" y="342900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D3D317-D166-F9C1-4780-A15B95B21147}"/>
              </a:ext>
            </a:extLst>
          </p:cNvPr>
          <p:cNvSpPr txBox="1"/>
          <p:nvPr/>
        </p:nvSpPr>
        <p:spPr>
          <a:xfrm>
            <a:off x="6664440" y="342900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0096AA-07C2-6870-E9F0-417C39C92C2D}"/>
              </a:ext>
            </a:extLst>
          </p:cNvPr>
          <p:cNvSpPr txBox="1"/>
          <p:nvPr/>
        </p:nvSpPr>
        <p:spPr>
          <a:xfrm>
            <a:off x="9013988" y="342900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272F9B-55C6-F648-A8A6-53A7A1C58302}"/>
                  </a:ext>
                </a:extLst>
              </p:cNvPr>
              <p:cNvSpPr txBox="1"/>
              <p:nvPr/>
            </p:nvSpPr>
            <p:spPr>
              <a:xfrm>
                <a:off x="754789" y="4116664"/>
                <a:ext cx="6547740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272F9B-55C6-F648-A8A6-53A7A1C58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4116664"/>
                <a:ext cx="6547740" cy="132856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31" name="yt_shape_13231"/>
          <p:cNvSpPr txBox="1"/>
          <p:nvPr/>
        </p:nvSpPr>
        <p:spPr>
          <a:xfrm>
            <a:off x="540000" y="5436504"/>
            <a:ext cx="6309420" cy="14994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解得</a:t>
            </a:r>
            <a:r>
              <a:rPr sz="5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该校现有男生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1D23D0-164B-CBA5-E020-BD10F31C14E0}"/>
                  </a:ext>
                </a:extLst>
              </p:cNvPr>
              <p:cNvSpPr txBox="1"/>
              <p:nvPr/>
            </p:nvSpPr>
            <p:spPr>
              <a:xfrm>
                <a:off x="1364389" y="5085184"/>
                <a:ext cx="20137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1D23D0-164B-CBA5-E020-BD10F31C1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5085184"/>
                <a:ext cx="201377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F6AADED-A3A5-1D42-36BB-4D6411BC7D42}"/>
              </a:ext>
            </a:extLst>
          </p:cNvPr>
          <p:cNvSpPr txBox="1"/>
          <p:nvPr/>
        </p:nvSpPr>
        <p:spPr>
          <a:xfrm>
            <a:off x="3193189" y="622338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0737E2-21C0-D26D-0E6D-61905A189A66}"/>
              </a:ext>
            </a:extLst>
          </p:cNvPr>
          <p:cNvSpPr txBox="1"/>
          <p:nvPr/>
        </p:nvSpPr>
        <p:spPr>
          <a:xfrm>
            <a:off x="5479189" y="622338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4" name="yt_shape_13234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不能准确提取信息而出错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5B721D-ACC6-FFEF-F2A6-6ABE73E03242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不能准确提取信息而出错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5" name="yt_shape_13235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在当地农业技术部门指导下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小明家增加种植菠萝的投资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523"/>
              </a:rPr>
              <a:t>使今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年的菠萝喜获丰收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下面是小明爸爸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妈妈的一段对话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236" name="yt_image_13236" title="H_279.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8172" y="2823776"/>
            <a:ext cx="4654807" cy="355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8" name="yt_shape_13238"/>
          <p:cNvSpPr txBox="1"/>
          <p:nvPr/>
        </p:nvSpPr>
        <p:spPr>
          <a:xfrm>
            <a:off x="540000" y="1844824"/>
            <a:ext cx="1092606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请你用所学过的知识帮助小明算出他们家今年菠萝的收入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净赚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39" name="yt_shape_13239"/>
              <p:cNvSpPr txBox="1"/>
              <p:nvPr/>
            </p:nvSpPr>
            <p:spPr>
              <a:xfrm>
                <a:off x="497379" y="2323678"/>
                <a:ext cx="7851508" cy="3530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设小明家去年种植菠萝的收入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投资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1+35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−(1+10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=11800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小明家今年的菠萝收入为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39" name="yt_shape_13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323678"/>
                <a:ext cx="7851508" cy="3530647"/>
              </a:xfrm>
              <a:prstGeom prst="rect">
                <a:avLst/>
              </a:prstGeom>
              <a:blipFill>
                <a:blip r:embed="rId3"/>
                <a:stretch>
                  <a:fillRect l="-2407" t="-1382" r="-1398" b="-4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0FFB8F-DEE7-2040-DE77-553F25AED1AA}"/>
              </a:ext>
            </a:extLst>
          </p:cNvPr>
          <p:cNvSpPr txBox="1"/>
          <p:nvPr/>
        </p:nvSpPr>
        <p:spPr>
          <a:xfrm>
            <a:off x="407368" y="2276872"/>
            <a:ext cx="7955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设小明家去年种植菠萝的收入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投资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A86C9D-62CB-BBC1-397F-39B2060E20F7}"/>
                  </a:ext>
                </a:extLst>
              </p:cNvPr>
              <p:cNvSpPr txBox="1"/>
              <p:nvPr/>
            </p:nvSpPr>
            <p:spPr>
              <a:xfrm>
                <a:off x="407368" y="2752360"/>
                <a:ext cx="5511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1+35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−(1+10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=11800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A86C9D-62CB-BBC1-397F-39B2060E20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752360"/>
                <a:ext cx="5511609" cy="1154189"/>
              </a:xfrm>
              <a:prstGeom prst="rect">
                <a:avLst/>
              </a:prstGeom>
              <a:blipFill>
                <a:blip r:embed="rId4"/>
                <a:stretch>
                  <a:fillRect l="-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042583-FAEA-9AF0-F323-4B7E7736EEAF}"/>
                  </a:ext>
                </a:extLst>
              </p:cNvPr>
              <p:cNvSpPr txBox="1"/>
              <p:nvPr/>
            </p:nvSpPr>
            <p:spPr>
              <a:xfrm>
                <a:off x="407368" y="3812937"/>
                <a:ext cx="26551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042583-FAEA-9AF0-F323-4B7E7736E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812937"/>
                <a:ext cx="2655126" cy="1154189"/>
              </a:xfrm>
              <a:prstGeom prst="rect">
                <a:avLst/>
              </a:prstGeom>
              <a:blipFill>
                <a:blip r:embed="rId5"/>
                <a:stretch>
                  <a:fillRect l="-3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DD547FF-468F-FAE3-6B00-B12CBC3D3DD6}"/>
              </a:ext>
            </a:extLst>
          </p:cNvPr>
          <p:cNvSpPr txBox="1"/>
          <p:nvPr/>
        </p:nvSpPr>
        <p:spPr>
          <a:xfrm>
            <a:off x="407368" y="4873514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1AA36C-ABBE-5F21-599B-28397FB50B94}"/>
              </a:ext>
            </a:extLst>
          </p:cNvPr>
          <p:cNvSpPr txBox="1"/>
          <p:nvPr/>
        </p:nvSpPr>
        <p:spPr>
          <a:xfrm>
            <a:off x="407368" y="5349002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小明家今年的菠萝收入为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44" name="yt_image_13244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7" name="yt_shape_13247"/>
          <p:cNvSpPr txBox="1"/>
          <p:nvPr/>
        </p:nvSpPr>
        <p:spPr>
          <a:xfrm>
            <a:off x="540119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通过对一份中学生营养快餐的检测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得到以下信息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677"/>
              </a:rPr>
              <a:t>快餐总质量为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快餐的成分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蛋白质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碳水化合物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脂肪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矿物质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99e5"/>
              </a:rPr>
              <a:t>蛋白质和脂肪含量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矿物质的含量是脂肪含量的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蛋白质和碳水化合物含量占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d312"/>
              </a:rPr>
              <a:t>若设一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份营养快餐中含蛋白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则可列出方程组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288055-57EC-7361-205A-518A3529764D}"/>
              </a:ext>
            </a:extLst>
          </p:cNvPr>
          <p:cNvSpPr txBox="1"/>
          <p:nvPr/>
        </p:nvSpPr>
        <p:spPr>
          <a:xfrm>
            <a:off x="9749682" y="29715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48" name="yt_table_13248" title="H_334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5146682"/>
                  </p:ext>
                </p:extLst>
              </p:nvPr>
            </p:nvGraphicFramePr>
            <p:xfrm>
              <a:off x="551384" y="3429000"/>
              <a:ext cx="11377264" cy="3191258"/>
            </p:xfrm>
            <a:graphic>
              <a:graphicData uri="http://schemas.openxmlformats.org/drawingml/2006/table">
                <a:tbl>
                  <a:tblPr/>
                  <a:tblGrid>
                    <a:gridCol w="11377264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</a:tblGrid>
                  <a:tr h="1052492">
                    <a:tc>
                      <a:txBody>
                        <a:bodyPr/>
                        <a:lstStyle/>
                        <a:p>
                          <a:pPr marL="431746" marR="0" lvl="0" indent="-431746" algn="l" defTabSz="914400" rtl="0" eaLnBrk="1" fontAlgn="auto" latinLnBrk="0" hangingPunct="0">
                            <a:lnSpc>
                              <a:spcPct val="129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=300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×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％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                                             </a:t>
                          </a:r>
                          <a:r>
                            <a:rPr kumimoji="0" lang="en-US" altLang="zh-CN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 pitchFamily="24"/>
                              <a:ea typeface="宋体" pitchFamily="24"/>
                              <a:cs typeface="+mn-cs"/>
                            </a:rPr>
                            <a:t>B</a:t>
                          </a:r>
                          <a:r>
                            <a:rPr kumimoji="0" lang="en-US" altLang="zh-CN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宋体" pitchFamily="24"/>
                              <a:ea typeface="宋体" pitchFamily="24"/>
                              <a:cs typeface="+mn-cs"/>
                            </a:rPr>
                            <a:t>.</a:t>
                          </a:r>
                          <a:r>
                            <a:rPr kumimoji="0" lang="en-US" altLang="zh-CN" sz="15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 pitchFamily="24"/>
                              <a:ea typeface="宋体" pitchFamily="24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kumimoji="0" lang="en-US" altLang="zh-CN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1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  <a:cs typeface="+mn-cs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&amp;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𝑥</m:t>
                                      </m:r>
                                      <m:r>
                                        <a:rPr kumimoji="0" lang="zh-CN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＋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𝑦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=300</m:t>
                                      </m:r>
                                      <m:r>
                                        <a:rPr kumimoji="0" lang="en-US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×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kumimoji="0" lang="en-US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  <a:cs typeface="+mn-cs"/>
                                        </a:rPr>
                                        <m:t>%,</m:t>
                                      </m:r>
                                    </m:e>
                                    <m:e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&amp;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𝑥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=2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kumimoji="0" lang="en-US" altLang="zh-CN" sz="15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10000"/>
                              </a:solidFill>
                              <a:effectLst/>
                              <a:uLnTx/>
                              <a:uFillTx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cs typeface="+mn-cs"/>
                            </a:rPr>
                            <a:t> </a:t>
                          </a:r>
                        </a:p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1500" b="0" i="1" dirty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Cambria Math" panose="02040503050406030204" pitchFamily="4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6"/>
                      </a:ext>
                    </a:extLst>
                  </a:tr>
                  <a:tr h="212008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1500" b="0" i="1" dirty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Cambria Math" panose="02040503050406030204" pitchFamily="4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  <a:tr h="1052492">
                    <a:tc>
                      <a:txBody>
                        <a:bodyPr/>
                        <a:lstStyle/>
                        <a:p>
                          <a:pPr marL="448254" marR="0" lvl="0" indent="-448254" algn="l" defTabSz="914400" rtl="0" eaLnBrk="1" fontAlgn="auto" latinLnBrk="0" hangingPunct="0">
                            <a:lnSpc>
                              <a:spcPct val="129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&amp;300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×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85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%−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=300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×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％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       </a:t>
                          </a:r>
                          <a:r>
                            <a:rPr kumimoji="0" lang="en-US" altLang="zh-CN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 pitchFamily="24"/>
                              <a:ea typeface="宋体" pitchFamily="24"/>
                              <a:cs typeface="+mn-cs"/>
                            </a:rPr>
                            <a:t>D</a:t>
                          </a:r>
                          <a:r>
                            <a:rPr kumimoji="0" lang="en-US" altLang="zh-CN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宋体" pitchFamily="24"/>
                              <a:ea typeface="宋体" pitchFamily="24"/>
                              <a:cs typeface="+mn-cs"/>
                            </a:rPr>
                            <a:t>.</a:t>
                          </a:r>
                          <a:r>
                            <a:rPr kumimoji="0" lang="en-US" altLang="zh-CN" sz="15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 pitchFamily="24"/>
                              <a:ea typeface="宋体" pitchFamily="24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kumimoji="0" lang="en-US" altLang="zh-CN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1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  <a:cs typeface="+mn-cs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&amp;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𝑥</m:t>
                                      </m:r>
                                      <m:r>
                                        <a:rPr kumimoji="0" lang="zh-CN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＋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𝑦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=300</m:t>
                                      </m:r>
                                      <m:r>
                                        <a:rPr kumimoji="0" lang="en-US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×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kumimoji="0" lang="en-US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  <a:cs typeface="+mn-cs"/>
                                        </a:rPr>
                                        <m:t>%,</m:t>
                                      </m:r>
                                    </m:e>
                                    <m:e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&amp;3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𝑦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=300</m:t>
                                      </m:r>
                                      <m:r>
                                        <a:rPr kumimoji="0" lang="en-US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×</m:t>
                                      </m:r>
                                      <m:r>
                                        <a:rPr kumimoji="0" lang="en-US" altLang="zh-CN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  <a:cs typeface="+mn-cs"/>
                                        </a:rPr>
                                        <m:t>15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kumimoji="0" lang="zh-CN" altLang="zh-CN" sz="24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  <a:cs typeface="+mn-cs"/>
                                        </a:rPr>
                                        <m:t>％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kumimoji="0" lang="en-US" altLang="zh-CN" sz="15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10000"/>
                              </a:solidFill>
                              <a:effectLst/>
                              <a:uLnTx/>
                              <a:uFillTx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cs typeface="+mn-cs"/>
                            </a:rPr>
                            <a:t> </a:t>
                          </a:r>
                        </a:p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1500" b="0" i="1" dirty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Cambria Math" panose="02040503050406030204" pitchFamily="4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  <a:tr h="21200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1500" b="0" i="1" dirty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Cambria Math" panose="02040503050406030204" pitchFamily="4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48" name="yt_table_13248" title="H_334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5146682"/>
                  </p:ext>
                </p:extLst>
              </p:nvPr>
            </p:nvGraphicFramePr>
            <p:xfrm>
              <a:off x="551384" y="3429000"/>
              <a:ext cx="11377264" cy="3191258"/>
            </p:xfrm>
            <a:graphic>
              <a:graphicData uri="http://schemas.openxmlformats.org/drawingml/2006/table">
                <a:tbl>
                  <a:tblPr/>
                  <a:tblGrid>
                    <a:gridCol w="11377264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</a:tblGrid>
                  <a:tr h="13281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1403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6"/>
                      </a:ext>
                    </a:extLst>
                  </a:tr>
                  <a:tr h="267526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1500" b="0" i="1" dirty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Cambria Math" panose="02040503050406030204" pitchFamily="4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  <a:tr h="13281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0642" b="-197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  <a:tr h="267526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endParaRPr lang="en-US" altLang="zh-CN" sz="1500" b="0" i="1" dirty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Cambria Math" panose="02040503050406030204" pitchFamily="48" charset="0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0" name="yt_shape_13250"/>
              <p:cNvSpPr txBox="1"/>
              <p:nvPr/>
            </p:nvSpPr>
            <p:spPr>
              <a:xfrm>
                <a:off x="540119" y="900000"/>
                <a:ext cx="11492915" cy="46669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乙两工程队共同修建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的公路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原计划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个月完工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b41b"/>
                  </a:rPr>
                  <a:t>实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际施工时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甲队通过技术创新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施工效率提高了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乙队施工效率不变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346e"/>
                  </a:rPr>
                  <a:t>结果提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个月完工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乙两工程队原计划平均每月分别修建多长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设甲工程队原计划平均每月修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乙工程队原计划平均每月修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ad894"/>
                  </a:rPr>
                  <a:t>根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据题意得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&amp;150=30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&amp;150=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5)[(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]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甲工程队原计划平均每月修建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乙工程队原计划平均每月修建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0" name="yt_shape_13250" descr="{&quot;rangeId&quot;:1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66983"/>
              </a:xfrm>
              <a:prstGeom prst="rect">
                <a:avLst/>
              </a:prstGeom>
              <a:blipFill>
                <a:blip r:embed="rId2"/>
                <a:stretch>
                  <a:fillRect l="-1645" t="-1176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BA33A2-EE7E-11B4-F33F-ADFA9B92E403}"/>
              </a:ext>
            </a:extLst>
          </p:cNvPr>
          <p:cNvSpPr txBox="1"/>
          <p:nvPr/>
        </p:nvSpPr>
        <p:spPr>
          <a:xfrm>
            <a:off x="450108" y="2279658"/>
            <a:ext cx="11248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设甲工程队原计划平均每月修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乙工程队原计划平均每月修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C8CA31-5789-1888-458D-7B6B51E4A42C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33126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sym typeface="_⨹_1_ad894"/>
                  </a:rPr>
                  <a:t>根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据题意得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&amp;150=30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&amp;150=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5)[(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]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C8CA31-5789-1888-458D-7B6B51E4A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331267" cy="1328560"/>
              </a:xfrm>
              <a:prstGeom prst="rect">
                <a:avLst/>
              </a:prstGeom>
              <a:blipFill>
                <a:blip r:embed="rId3"/>
                <a:stretch>
                  <a:fillRect l="-1541" r="-3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99F7A5-E091-5CD6-B7F8-AD0B6E2C062E}"/>
                  </a:ext>
                </a:extLst>
              </p:cNvPr>
              <p:cNvSpPr txBox="1"/>
              <p:nvPr/>
            </p:nvSpPr>
            <p:spPr>
              <a:xfrm>
                <a:off x="450108" y="399009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mathAnswerShape': 1, 'IsSplitBraceMath': 1}">
                <a:extLst>
                  <a:ext uri="{FF2B5EF4-FFF2-40B4-BE49-F238E27FC236}">
                    <a16:creationId xmlns:a16="http://schemas.microsoft.com/office/drawing/2014/main" id="{E299F7A5-E091-5CD6-B7F8-AD0B6E2C0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0094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CA28F6F-94A9-F0D9-122D-AE93408513AB}"/>
              </a:ext>
            </a:extLst>
          </p:cNvPr>
          <p:cNvSpPr txBox="1"/>
          <p:nvPr/>
        </p:nvSpPr>
        <p:spPr>
          <a:xfrm>
            <a:off x="450108" y="5050671"/>
            <a:ext cx="10406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甲工程队原计划平均每月修建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乙工程队原计划平均每月修建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6" name="yt_shape_13256"/>
              <p:cNvSpPr txBox="1"/>
              <p:nvPr/>
            </p:nvSpPr>
            <p:spPr>
              <a:xfrm>
                <a:off x="540119" y="900000"/>
                <a:ext cx="11492915" cy="39517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数学与生活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小明的妈妈在菜市场买回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斤萝卜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斤排骨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ff28f"/>
                  </a:rPr>
                  <a:t>准备做萝卜排骨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妈妈说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今天买这两样菜共花了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上月买同重量的这两种菜只要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49f9"/>
                  </a:rPr>
                  <a:t>36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爸爸说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报纸上说了萝卜的单价上涨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排骨单价上涨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31ca"/>
                  </a:rPr>
                  <a:t>小明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爸爸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妈妈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我想知道今天买的萝卜和排骨的单价分别是多少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abb9"/>
                  </a:rPr>
                  <a:t>请你通过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列二元一次方程组帮小明算出这天萝卜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排骨的单价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设上月萝卜的单价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排骨的单价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256" name="yt_shape_13256" descr="{&quot;rangeId&quot;:2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51723"/>
              </a:xfrm>
              <a:prstGeom prst="rect">
                <a:avLst/>
              </a:prstGeom>
              <a:blipFill>
                <a:blip r:embed="rId2"/>
                <a:stretch>
                  <a:fillRect l="-1645" t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F18F0C-2D61-6C44-75CE-BCC4BDEB5B17}"/>
              </a:ext>
            </a:extLst>
          </p:cNvPr>
          <p:cNvSpPr txBox="1"/>
          <p:nvPr/>
        </p:nvSpPr>
        <p:spPr>
          <a:xfrm>
            <a:off x="450108" y="3230634"/>
            <a:ext cx="7666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设上月萝卜的单价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排骨的单价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38C806-ADA8-72B9-B4CF-99B12FDC6E04}"/>
                  </a:ext>
                </a:extLst>
              </p:cNvPr>
              <p:cNvSpPr txBox="1"/>
              <p:nvPr/>
            </p:nvSpPr>
            <p:spPr>
              <a:xfrm>
                <a:off x="450108" y="3573016"/>
                <a:ext cx="704513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38C806-ADA8-72B9-B4CF-99B12FDC6E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3016"/>
                <a:ext cx="7045134" cy="1154189"/>
              </a:xfrm>
              <a:prstGeom prst="rect">
                <a:avLst/>
              </a:prstGeom>
              <a:blipFill>
                <a:blip r:embed="rId3"/>
                <a:stretch>
                  <a:fillRect l="-1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58" name="yt_shape_13258"/>
              <p:cNvSpPr txBox="1"/>
              <p:nvPr/>
            </p:nvSpPr>
            <p:spPr>
              <a:xfrm>
                <a:off x="540000" y="4590110"/>
                <a:ext cx="7248779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今天萝卜的单价是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排骨的单价是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58" name="yt_shape_132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0110"/>
                <a:ext cx="7248779" cy="1979581"/>
              </a:xfrm>
              <a:prstGeom prst="rect">
                <a:avLst/>
              </a:prstGeom>
              <a:blipFill>
                <a:blip r:embed="rId4"/>
                <a:stretch>
                  <a:fillRect l="-2607" r="-1598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0079D2-1D36-A4FD-102C-C5E58EC97C7C}"/>
                  </a:ext>
                </a:extLst>
              </p:cNvPr>
              <p:cNvSpPr txBox="1"/>
              <p:nvPr/>
            </p:nvSpPr>
            <p:spPr>
              <a:xfrm>
                <a:off x="449989" y="454330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0079D2-1D36-A4FD-102C-C5E58EC97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3304"/>
                <a:ext cx="1982026" cy="1154189"/>
              </a:xfrm>
              <a:prstGeom prst="rect">
                <a:avLst/>
              </a:prstGeom>
              <a:blipFill>
                <a:blip r:embed="rId5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65FFBD-6D7F-7E74-4FF9-522132058CB7}"/>
              </a:ext>
            </a:extLst>
          </p:cNvPr>
          <p:cNvSpPr txBox="1"/>
          <p:nvPr/>
        </p:nvSpPr>
        <p:spPr>
          <a:xfrm>
            <a:off x="449989" y="5603881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150628-5012-DADC-2808-FDD87F27AC5D}"/>
              </a:ext>
            </a:extLst>
          </p:cNvPr>
          <p:cNvSpPr txBox="1"/>
          <p:nvPr/>
        </p:nvSpPr>
        <p:spPr>
          <a:xfrm>
            <a:off x="449989" y="6079369"/>
            <a:ext cx="735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今天萝卜的单价是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排骨的单价是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1566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2024-08-14T15:16:53Z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