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69" r:id="rId8"/>
    <p:sldId id="371" r:id="rId9"/>
    <p:sldId id="373" r:id="rId10"/>
    <p:sldId id="374" r:id="rId11"/>
    <p:sldId id="375" r:id="rId12"/>
    <p:sldId id="376" r:id="rId13"/>
    <p:sldId id="37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2" name="yt_shape_1276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61" name="yt_image_1276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4" name="yt_shape_12764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比例分配问题</a:t>
            </a:r>
          </a:p>
        </p:txBody>
      </p:sp>
      <p:sp>
        <p:nvSpPr>
          <p:cNvPr id="12765" name="yt_shape_12765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的投资比例开办了一家公司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约定除去各项支出外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f9d2"/>
              </a:rPr>
              <a:t>所得利润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按投资比例分成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若第一年赢利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乙两人分别应得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66" name="yt_table_1276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70977"/>
              </p:ext>
            </p:extLst>
          </p:nvPr>
        </p:nvGraphicFramePr>
        <p:xfrm>
          <a:off x="540056" y="3062297"/>
          <a:ext cx="7553643" cy="950976"/>
        </p:xfrm>
        <a:graphic>
          <a:graphicData uri="http://schemas.openxmlformats.org/drawingml/2006/table">
            <a:tbl>
              <a:tblPr/>
              <a:tblGrid>
                <a:gridCol w="4234180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</a:tbl>
          </a:graphicData>
        </a:graphic>
      </p:graphicFrame>
      <p:pic>
        <p:nvPicPr>
          <p:cNvPr id="3" name="yt_shape_1723550620715">
            <a:extLst>
              <a:ext uri="{FF2B5EF4-FFF2-40B4-BE49-F238E27FC236}">
                <a16:creationId xmlns:a16="http://schemas.microsoft.com/office/drawing/2014/main" id="{ACF7D278-954E-3B8E-CAAE-39632640E3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839BC4-88F0-6AD4-6423-D540C123543B}"/>
              </a:ext>
            </a:extLst>
          </p:cNvPr>
          <p:cNvSpPr txBox="1"/>
          <p:nvPr/>
        </p:nvSpPr>
        <p:spPr>
          <a:xfrm>
            <a:off x="9746507" y="2531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04" name="yt_shape_12804"/>
              <p:cNvSpPr txBox="1"/>
              <p:nvPr/>
            </p:nvSpPr>
            <p:spPr>
              <a:xfrm>
                <a:off x="540119" y="900000"/>
                <a:ext cx="11492915" cy="44095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丙三人每天加工的零件数量情况如下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2bdd"/>
                  </a:rPr>
                  <a:t>、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乙之比为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丙之比为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又知甲与丙的和比乙的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e5e7"/>
                  </a:rPr>
                  <a:t>、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丙三人每天分别加工的零件数量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设甲每天加工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件零件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则乙每天加工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件零件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丙每天加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6ee25"/>
                  </a:rPr>
                  <a:t>件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零件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甲、乙、丙三人每天分别加工的零件数量为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04" name="yt_shape_12804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09540"/>
              </a:xfrm>
              <a:prstGeom prst="rect">
                <a:avLst/>
              </a:prstGeom>
              <a:blipFill>
                <a:blip r:embed="rId2"/>
                <a:stretch>
                  <a:fillRect l="-1645" t="-1245" b="-3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B3DB39-1D8A-56E7-9B39-E47E1880FED9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1117822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设甲每天加工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件零件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则乙每天加工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件零件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丙每天加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_6ee25"/>
                  </a:rPr>
                  <a:t>件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EEB3DB39-1D8A-56E7-9B39-E47E1880FE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11178222" cy="775793"/>
              </a:xfrm>
              <a:prstGeom prst="rect">
                <a:avLst/>
              </a:prstGeom>
              <a:blipFill>
                <a:blip r:embed="rId3"/>
                <a:stretch>
                  <a:fillRect l="-872" t="-4724" r="-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F223B6-E03C-0033-6493-739646446C43}"/>
                  </a:ext>
                </a:extLst>
              </p:cNvPr>
              <p:cNvSpPr txBox="1"/>
              <p:nvPr/>
            </p:nvSpPr>
            <p:spPr>
              <a:xfrm>
                <a:off x="450108" y="2961839"/>
                <a:ext cx="54664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零件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7AF223B6-E03C-0033-6493-739646446C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1839"/>
                <a:ext cx="5466461" cy="772808"/>
              </a:xfrm>
              <a:prstGeom prst="rect">
                <a:avLst/>
              </a:prstGeom>
              <a:blipFill>
                <a:blip r:embed="rId4"/>
                <a:stretch>
                  <a:fillRect l="-1784" r="-167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0EEAA4D-54EF-8B32-3283-96F480C92D54}"/>
              </a:ext>
            </a:extLst>
          </p:cNvPr>
          <p:cNvSpPr txBox="1"/>
          <p:nvPr/>
        </p:nvSpPr>
        <p:spPr>
          <a:xfrm>
            <a:off x="450108" y="3641036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C4E8F3-4178-F1C9-B282-ADB505992142}"/>
                  </a:ext>
                </a:extLst>
              </p:cNvPr>
              <p:cNvSpPr txBox="1"/>
              <p:nvPr/>
            </p:nvSpPr>
            <p:spPr>
              <a:xfrm>
                <a:off x="450108" y="4116523"/>
                <a:ext cx="45520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}">
                <a:extLst>
                  <a:ext uri="{FF2B5EF4-FFF2-40B4-BE49-F238E27FC236}">
                    <a16:creationId xmlns:a16="http://schemas.microsoft.com/office/drawing/2014/main" id="{36C4E8F3-4178-F1C9-B282-ADB5059921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16523"/>
                <a:ext cx="4552061" cy="772808"/>
              </a:xfrm>
              <a:prstGeom prst="rect">
                <a:avLst/>
              </a:prstGeom>
              <a:blipFill>
                <a:blip r:embed="rId5"/>
                <a:stretch>
                  <a:fillRect l="-2142" r="-2008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BD096D6-5100-25D5-29A4-E6341FCF1897}"/>
              </a:ext>
            </a:extLst>
          </p:cNvPr>
          <p:cNvSpPr txBox="1"/>
          <p:nvPr/>
        </p:nvSpPr>
        <p:spPr>
          <a:xfrm>
            <a:off x="450108" y="4795719"/>
            <a:ext cx="9171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甲、乙、丙三人每天分别加工的零件数量为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1" name="yt_shape_1281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10" name="yt_image_1281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3" name="yt_shape_12813"/>
          <p:cNvSpPr txBox="1"/>
          <p:nvPr/>
        </p:nvSpPr>
        <p:spPr>
          <a:xfrm>
            <a:off x="540119" y="1597583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南宁二十六中单元卷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某工程队承包了某标段全长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dcda"/>
              </a:rPr>
              <a:t>米的过江隧道施工任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乙两个班组分别从南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北两端同时掘进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eb314"/>
              </a:rPr>
              <a:t>已知甲组比乙组平均每天多掘进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天施工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两组共掘进了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乙两班组平均每天各掘进多少米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设甲班组平均每天掘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进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则乙班组平均每天掘进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故甲班组平均每天掘进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乙班组平均每天掘进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64BBC0-9B5C-D9F4-F80C-8D97D810D5DC}"/>
              </a:ext>
            </a:extLst>
          </p:cNvPr>
          <p:cNvSpPr txBox="1"/>
          <p:nvPr/>
        </p:nvSpPr>
        <p:spPr>
          <a:xfrm>
            <a:off x="450108" y="3452729"/>
            <a:ext cx="10698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设甲班组平均每天掘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进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则乙班组平均每天掘进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FF9295-431A-0596-088D-DC8AF62A9996}"/>
              </a:ext>
            </a:extLst>
          </p:cNvPr>
          <p:cNvSpPr txBox="1"/>
          <p:nvPr/>
        </p:nvSpPr>
        <p:spPr>
          <a:xfrm>
            <a:off x="450108" y="3928217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5CCC68-AC7D-5326-0CC6-ACDEA60FCFC3}"/>
              </a:ext>
            </a:extLst>
          </p:cNvPr>
          <p:cNvSpPr txBox="1"/>
          <p:nvPr/>
        </p:nvSpPr>
        <p:spPr>
          <a:xfrm>
            <a:off x="450108" y="4403705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E5933-C864-3823-B435-2D1942CB3FB1}"/>
              </a:ext>
            </a:extLst>
          </p:cNvPr>
          <p:cNvSpPr txBox="1"/>
          <p:nvPr/>
        </p:nvSpPr>
        <p:spPr>
          <a:xfrm>
            <a:off x="450108" y="4879193"/>
            <a:ext cx="2039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40D04C-B5CF-602F-CDB4-3796DD336292}"/>
              </a:ext>
            </a:extLst>
          </p:cNvPr>
          <p:cNvSpPr txBox="1"/>
          <p:nvPr/>
        </p:nvSpPr>
        <p:spPr>
          <a:xfrm>
            <a:off x="450108" y="5354681"/>
            <a:ext cx="7647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故甲班组平均每天掘进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乙班组平均每天掘进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6" name="yt_shape_12816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为加快工程进度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通过改进施工技术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在剩余的工程中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651c"/>
              </a:rPr>
              <a:t>甲组平均每天能比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原来多掘进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乙组平均每天能比原来多掘进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按此施工进度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32be"/>
              </a:rPr>
              <a:t>能够比原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来少用多少天完成任务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设按原来的施工进度和改进施工技术后的进度分别还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7eebc"/>
              </a:rPr>
              <a:t>天完成任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1957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1957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按此施工进度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能够比原来少用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天完成任务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99C13D-F42C-E1D4-B91F-FBA401D33C2F}"/>
              </a:ext>
            </a:extLst>
          </p:cNvPr>
          <p:cNvSpPr txBox="1"/>
          <p:nvPr/>
        </p:nvSpPr>
        <p:spPr>
          <a:xfrm>
            <a:off x="450108" y="2279658"/>
            <a:ext cx="11267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设按原来的施工进度和改进施工技术后的进度分别还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7eebc"/>
              </a:rPr>
              <a:t>天完成任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91EB72-93E9-4646-E61A-BF4D4EB1AF33}"/>
              </a:ext>
            </a:extLst>
          </p:cNvPr>
          <p:cNvSpPr txBox="1"/>
          <p:nvPr/>
        </p:nvSpPr>
        <p:spPr>
          <a:xfrm>
            <a:off x="450108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3FF448-66BD-127E-D93C-E8E53EEC4B14}"/>
              </a:ext>
            </a:extLst>
          </p:cNvPr>
          <p:cNvSpPr txBox="1"/>
          <p:nvPr/>
        </p:nvSpPr>
        <p:spPr>
          <a:xfrm>
            <a:off x="450108" y="3230634"/>
            <a:ext cx="632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FA8408-8331-E517-C232-01A188299715}"/>
              </a:ext>
            </a:extLst>
          </p:cNvPr>
          <p:cNvSpPr txBox="1"/>
          <p:nvPr/>
        </p:nvSpPr>
        <p:spPr>
          <a:xfrm>
            <a:off x="450108" y="3706122"/>
            <a:ext cx="7847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141E1F-6162-428A-6F7D-EBC5A860A8B0}"/>
              </a:ext>
            </a:extLst>
          </p:cNvPr>
          <p:cNvSpPr txBox="1"/>
          <p:nvPr/>
        </p:nvSpPr>
        <p:spPr>
          <a:xfrm>
            <a:off x="450108" y="4181610"/>
            <a:ext cx="219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7D12BE-8EB6-C63C-9C72-7714F049C2FC}"/>
              </a:ext>
            </a:extLst>
          </p:cNvPr>
          <p:cNvSpPr txBox="1"/>
          <p:nvPr/>
        </p:nvSpPr>
        <p:spPr>
          <a:xfrm>
            <a:off x="450108" y="4657098"/>
            <a:ext cx="673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按此施工进度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能够比原来少用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天完成任务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8" name="yt_shape_12768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某洗衣机厂今年计划生产洗衣机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1a91"/>
              </a:rPr>
              <a:t>型三种洗衣机的数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这三种洗衣机计划各生产多少台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型三种洗衣机计划各生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产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台、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型三种洗衣机计划各生产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13DF8E-6A6D-C884-627C-62F17FFE3EA5}"/>
              </a:ext>
            </a:extLst>
          </p:cNvPr>
          <p:cNvSpPr txBox="1"/>
          <p:nvPr/>
        </p:nvSpPr>
        <p:spPr>
          <a:xfrm>
            <a:off x="450108" y="1804170"/>
            <a:ext cx="1059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型三种洗衣机计划各生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台、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ED4972-1EEC-A05F-BF77-8CF2AE3DAA8B}"/>
              </a:ext>
            </a:extLst>
          </p:cNvPr>
          <p:cNvSpPr txBox="1"/>
          <p:nvPr/>
        </p:nvSpPr>
        <p:spPr>
          <a:xfrm>
            <a:off x="450108" y="2279658"/>
            <a:ext cx="516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EA482B-6585-5624-DE12-C446E1792512}"/>
              </a:ext>
            </a:extLst>
          </p:cNvPr>
          <p:cNvSpPr txBox="1"/>
          <p:nvPr/>
        </p:nvSpPr>
        <p:spPr>
          <a:xfrm>
            <a:off x="450108" y="2755146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47F7D6-02EE-52E6-0631-7E96ADAD68E4}"/>
              </a:ext>
            </a:extLst>
          </p:cNvPr>
          <p:cNvSpPr txBox="1"/>
          <p:nvPr/>
        </p:nvSpPr>
        <p:spPr>
          <a:xfrm>
            <a:off x="450108" y="3230634"/>
            <a:ext cx="9600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型三种洗衣机计划各生产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1" name="yt_shape_12771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其他问题</a:t>
            </a:r>
          </a:p>
        </p:txBody>
      </p:sp>
      <p:sp>
        <p:nvSpPr>
          <p:cNvPr id="12772" name="yt_shape_12772"/>
          <p:cNvSpPr txBox="1"/>
          <p:nvPr/>
        </p:nvSpPr>
        <p:spPr>
          <a:xfrm>
            <a:off x="540000" y="1399565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一、和差倍分问题</a:t>
            </a:r>
          </a:p>
        </p:txBody>
      </p:sp>
      <p:sp>
        <p:nvSpPr>
          <p:cNvPr id="12773" name="yt_shape_12773"/>
          <p:cNvSpPr txBox="1"/>
          <p:nvPr/>
        </p:nvSpPr>
        <p:spPr>
          <a:xfrm>
            <a:off x="540119" y="187886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六安市裕安区期末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一次足球比赛中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若胜一场得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a75f,isEnd"/>
              </a:rPr>
              <a:t>负一场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某队共进行了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且所胜场数是所负场数的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结果得了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6a82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该队平了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620797">
            <a:extLst>
              <a:ext uri="{FF2B5EF4-FFF2-40B4-BE49-F238E27FC236}">
                <a16:creationId xmlns:a16="http://schemas.microsoft.com/office/drawing/2014/main" id="{8FEB5F01-F063-E351-1F93-AFB88E75B5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C64049-E6AB-0EF1-4051-8E99DFED097D}"/>
              </a:ext>
            </a:extLst>
          </p:cNvPr>
          <p:cNvSpPr txBox="1"/>
          <p:nvPr/>
        </p:nvSpPr>
        <p:spPr>
          <a:xfrm>
            <a:off x="1974108" y="278303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4" name="yt_shape_1277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二、产品配套问题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安庆市岳西县期末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某车间有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aa7e0"/>
              </a:rPr>
              <a:t>生产某种由一个螺栓套两个螺母的产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每人每天生产螺母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个或螺栓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名工人生产螺栓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06bc"/>
              </a:rPr>
              <a:t>其他工人生产螺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恰好使每天生产的螺栓和螺母配套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则下面所列方程中正确的是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76" name="yt_table_127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465305"/>
              </p:ext>
            </p:extLst>
          </p:nvPr>
        </p:nvGraphicFramePr>
        <p:xfrm>
          <a:off x="540056" y="2818869"/>
          <a:ext cx="4160838" cy="1901952"/>
        </p:xfrm>
        <a:graphic>
          <a:graphicData uri="http://schemas.openxmlformats.org/drawingml/2006/table">
            <a:tbl>
              <a:tblPr/>
              <a:tblGrid>
                <a:gridCol w="4160838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6FBC71E-171B-5635-026D-422F25A15600}"/>
              </a:ext>
            </a:extLst>
          </p:cNvPr>
          <p:cNvSpPr txBox="1"/>
          <p:nvPr/>
        </p:nvSpPr>
        <p:spPr>
          <a:xfrm>
            <a:off x="10203707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78" name="yt_shape_12778"/>
              <p:cNvSpPr txBox="1"/>
              <p:nvPr/>
            </p:nvSpPr>
            <p:spPr>
              <a:xfrm>
                <a:off x="540119" y="900000"/>
                <a:ext cx="11492915" cy="3708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三、工程问题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一件工作甲单干用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乙单干用的时间比甲多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78ccf"/>
                  </a:rPr>
                  <a:t>丙单干用的时间是甲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乙合作先干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丙再单干用几小时完成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设丙单独再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用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小时完成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丙单独再用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小时完成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78" name="yt_shape_12778" descr="{&quot;rangeId&quot;:10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08066"/>
              </a:xfrm>
              <a:prstGeom prst="rect">
                <a:avLst/>
              </a:prstGeom>
              <a:blipFill>
                <a:blip r:embed="rId2"/>
                <a:stretch>
                  <a:fillRect l="-1645" t="-1480" b="-4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BA6E13-165B-47C0-87FA-18A4A7AECC11}"/>
              </a:ext>
            </a:extLst>
          </p:cNvPr>
          <p:cNvSpPr txBox="1"/>
          <p:nvPr/>
        </p:nvSpPr>
        <p:spPr>
          <a:xfrm>
            <a:off x="450108" y="2475619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设丙单独再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小时完成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9E47DB-0B86-1847-69C4-6890C8D4CDA5}"/>
                  </a:ext>
                </a:extLst>
              </p:cNvPr>
              <p:cNvSpPr txBox="1"/>
              <p:nvPr/>
            </p:nvSpPr>
            <p:spPr>
              <a:xfrm>
                <a:off x="450108" y="2951107"/>
                <a:ext cx="55347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isTopic': 1, 'pageBreak': True}">
                <a:extLst>
                  <a:ext uri="{FF2B5EF4-FFF2-40B4-BE49-F238E27FC236}">
                    <a16:creationId xmlns:a16="http://schemas.microsoft.com/office/drawing/2014/main" id="{C29E47DB-0B86-1847-69C4-6890C8D4CD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1107"/>
                <a:ext cx="5534723" cy="768046"/>
              </a:xfrm>
              <a:prstGeom prst="rect">
                <a:avLst/>
              </a:prstGeom>
              <a:blipFill>
                <a:blip r:embed="rId3"/>
                <a:stretch>
                  <a:fillRect l="-1762" r="-165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C6773B1-4980-F252-1C83-6C0AD95C34F2}"/>
              </a:ext>
            </a:extLst>
          </p:cNvPr>
          <p:cNvSpPr txBox="1"/>
          <p:nvPr/>
        </p:nvSpPr>
        <p:spPr>
          <a:xfrm>
            <a:off x="450108" y="3625541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5E177B-ED5F-6FC3-28EA-8E4D12D99C83}"/>
              </a:ext>
            </a:extLst>
          </p:cNvPr>
          <p:cNvSpPr txBox="1"/>
          <p:nvPr/>
        </p:nvSpPr>
        <p:spPr>
          <a:xfrm>
            <a:off x="450108" y="4101030"/>
            <a:ext cx="3837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丙单独再用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小时完成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5" name="yt_shape_1278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四、数字问题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淮北市濉溪县期末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一个数比它的相反数大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若设这个数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b66c"/>
              </a:rPr>
              <a:t>则可列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87" name="yt_table_127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922565"/>
              </p:ext>
            </p:extLst>
          </p:nvPr>
        </p:nvGraphicFramePr>
        <p:xfrm>
          <a:off x="540056" y="2338738"/>
          <a:ext cx="6815456" cy="950976"/>
        </p:xfrm>
        <a:graphic>
          <a:graphicData uri="http://schemas.openxmlformats.org/drawingml/2006/table">
            <a:tbl>
              <a:tblPr/>
              <a:tblGrid>
                <a:gridCol w="3416618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3398838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</a:tbl>
          </a:graphicData>
        </a:graphic>
      </p:graphicFrame>
      <p:sp>
        <p:nvSpPr>
          <p:cNvPr id="12789" name="yt_shape_12789"/>
          <p:cNvSpPr txBox="1"/>
          <p:nvPr/>
        </p:nvSpPr>
        <p:spPr>
          <a:xfrm>
            <a:off x="540119" y="3340292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个位上的数字是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把这个两位数的个位数字与十位数字对调后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de09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得到的新两位数比原两位数小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求原两位数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设该两位数十位上的数字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所以原两位数是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615D7E-FA15-1685-0545-7191AE3DCCDC}"/>
              </a:ext>
            </a:extLst>
          </p:cNvPr>
          <p:cNvSpPr txBox="1"/>
          <p:nvPr/>
        </p:nvSpPr>
        <p:spPr>
          <a:xfrm>
            <a:off x="3423496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42184B-BC4C-BC03-5AEB-2AB41B70C09B}"/>
              </a:ext>
            </a:extLst>
          </p:cNvPr>
          <p:cNvSpPr txBox="1"/>
          <p:nvPr/>
        </p:nvSpPr>
        <p:spPr>
          <a:xfrm>
            <a:off x="450108" y="4244462"/>
            <a:ext cx="681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设该两位数十位上的数字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234305-1387-61D9-3AFB-9AB64ABBF986}"/>
              </a:ext>
            </a:extLst>
          </p:cNvPr>
          <p:cNvSpPr txBox="1"/>
          <p:nvPr/>
        </p:nvSpPr>
        <p:spPr>
          <a:xfrm>
            <a:off x="450108" y="4719950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96DD33-44BE-B970-9765-B2D0AB7D12CE}"/>
              </a:ext>
            </a:extLst>
          </p:cNvPr>
          <p:cNvSpPr txBox="1"/>
          <p:nvPr/>
        </p:nvSpPr>
        <p:spPr>
          <a:xfrm>
            <a:off x="450108" y="519543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D068DE-3136-02C6-5854-807344BCD58A}"/>
              </a:ext>
            </a:extLst>
          </p:cNvPr>
          <p:cNvSpPr txBox="1"/>
          <p:nvPr/>
        </p:nvSpPr>
        <p:spPr>
          <a:xfrm>
            <a:off x="450108" y="5670926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所以原两位数是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3" name="yt_shape_1279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92" name="yt_image_12792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5" name="yt_shape_12795"/>
          <p:cNvSpPr txBox="1"/>
          <p:nvPr/>
        </p:nvSpPr>
        <p:spPr>
          <a:xfrm>
            <a:off x="540119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整理一批图书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由一个人做要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现计划由一部分人先做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43e7"/>
              </a:rPr>
              <a:t>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与他们一起做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完成这项工作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假设这些人的工作效率相同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6f0e"/>
              </a:rPr>
              <a:t>具体应先安排多少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人工作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如果设安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人先做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下列四个方程中正确的是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96" name="yt_table_12796" title="H_123.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6830677"/>
                  </p:ext>
                </p:extLst>
              </p:nvPr>
            </p:nvGraphicFramePr>
            <p:xfrm>
              <a:off x="540056" y="3031435"/>
              <a:ext cx="7599744" cy="1563370"/>
            </p:xfrm>
            <a:graphic>
              <a:graphicData uri="http://schemas.openxmlformats.org/drawingml/2006/table">
                <a:tbl>
                  <a:tblPr/>
                  <a:tblGrid>
                    <a:gridCol w="4274693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3325051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796" name="yt_table_12796" descr="{&quot;rangeId&quot;:15,&quot;type&quot;:&quot;Option&quot;}" title="H_123.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6830677"/>
                  </p:ext>
                </p:extLst>
              </p:nvPr>
            </p:nvGraphicFramePr>
            <p:xfrm>
              <a:off x="540056" y="3031435"/>
              <a:ext cx="7599744" cy="1563370"/>
            </p:xfrm>
            <a:graphic>
              <a:graphicData uri="http://schemas.openxmlformats.org/drawingml/2006/table">
                <a:tbl>
                  <a:tblPr/>
                  <a:tblGrid>
                    <a:gridCol w="4274693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3325051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</a:tblGrid>
                  <a:tr h="7816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7778" b="-1124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8571" b="-1124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4"/>
                      </a:ext>
                    </a:extLst>
                  </a:tr>
                  <a:tr h="7816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781" r="-77778" b="-132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8571" t="-100781" b="-132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71FB6AB-96DE-0C16-A56C-0B5674D6F242}"/>
              </a:ext>
            </a:extLst>
          </p:cNvPr>
          <p:cNvSpPr txBox="1"/>
          <p:nvPr/>
        </p:nvSpPr>
        <p:spPr>
          <a:xfrm>
            <a:off x="8909896" y="24960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7" name="yt_shape_12797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一张方桌由一个桌面和四条桌腿组成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立方米木料可制作方桌的桌面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7bd3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或制作桌腿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立方米的木料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请你设计一下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用多少木料做桌面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cf8b"/>
              </a:rPr>
              <a:t>用多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少木料做桌腿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恰好做成方桌多少张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木料做桌面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木料做桌腿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由已知得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51803"/>
              </a:rPr>
              <a:t>5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木料做桌面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木料做桌腿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恰好做成方桌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B843E8-5467-993B-1B05-2C90765C4D78}"/>
              </a:ext>
            </a:extLst>
          </p:cNvPr>
          <p:cNvSpPr txBox="1"/>
          <p:nvPr/>
        </p:nvSpPr>
        <p:spPr>
          <a:xfrm>
            <a:off x="450108" y="2279658"/>
            <a:ext cx="1107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木料做桌面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木料做桌腿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由已知得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51803"/>
              </a:rPr>
              <a:t>5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FE31BA-4B90-0B29-1FD6-2EC23A9A62E6}"/>
              </a:ext>
            </a:extLst>
          </p:cNvPr>
          <p:cNvSpPr txBox="1"/>
          <p:nvPr/>
        </p:nvSpPr>
        <p:spPr>
          <a:xfrm>
            <a:off x="450108" y="2755146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039B91-ADF5-0FA2-841B-2C1E2F242297}"/>
              </a:ext>
            </a:extLst>
          </p:cNvPr>
          <p:cNvSpPr txBox="1"/>
          <p:nvPr/>
        </p:nvSpPr>
        <p:spPr>
          <a:xfrm>
            <a:off x="450108" y="3230634"/>
            <a:ext cx="638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9F5666-D154-075F-6B19-29F7DA34C385}"/>
              </a:ext>
            </a:extLst>
          </p:cNvPr>
          <p:cNvSpPr txBox="1"/>
          <p:nvPr/>
        </p:nvSpPr>
        <p:spPr>
          <a:xfrm>
            <a:off x="450108" y="3706122"/>
            <a:ext cx="878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木料做桌面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木料做桌腿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恰好做成方桌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" name="yt_shape_1280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中有一道阐述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盈不足术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原文如下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a567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今有人共买物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物价各几何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译文为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0a77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现有一些人共同买一个物品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还盈余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则还差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d493"/>
              </a:rPr>
              <a:t>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这个物品的价格是多少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请解答上述问题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设共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所以物品价格为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物品的价格为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9A2710-270E-EB8E-C559-AFEA8286CEDD}"/>
              </a:ext>
            </a:extLst>
          </p:cNvPr>
          <p:cNvSpPr txBox="1"/>
          <p:nvPr/>
        </p:nvSpPr>
        <p:spPr>
          <a:xfrm>
            <a:off x="450108" y="2755146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8AB257-0685-A8AF-394D-275B83F17D94}"/>
              </a:ext>
            </a:extLst>
          </p:cNvPr>
          <p:cNvSpPr txBox="1"/>
          <p:nvPr/>
        </p:nvSpPr>
        <p:spPr>
          <a:xfrm>
            <a:off x="450108" y="3230634"/>
            <a:ext cx="665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所以物品价格为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09324E-7D80-BB5B-DA60-B087283D35A8}"/>
              </a:ext>
            </a:extLst>
          </p:cNvPr>
          <p:cNvSpPr txBox="1"/>
          <p:nvPr/>
        </p:nvSpPr>
        <p:spPr>
          <a:xfrm>
            <a:off x="450108" y="3706122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物品的价格为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2202</Words>
  <Application>Microsoft Office PowerPoint</Application>
  <PresentationFormat>宽屏</PresentationFormat>
  <Paragraphs>116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2024-08-14T14:52:17Z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