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3" r:id="rId6"/>
    <p:sldId id="374" r:id="rId7"/>
    <p:sldId id="376" r:id="rId8"/>
    <p:sldId id="377" r:id="rId9"/>
    <p:sldId id="378" r:id="rId10"/>
    <p:sldId id="379" r:id="rId11"/>
    <p:sldId id="380" r:id="rId12"/>
    <p:sldId id="382" r:id="rId13"/>
    <p:sldId id="383" r:id="rId14"/>
    <p:sldId id="387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9" name="yt_shape_1281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18" name="yt_image_1281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1" name="yt_shape_12821"/>
          <p:cNvSpPr txBox="1"/>
          <p:nvPr/>
        </p:nvSpPr>
        <p:spPr>
          <a:xfrm>
            <a:off x="540000" y="1597583"/>
            <a:ext cx="106952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含有两个未知数的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方程叫作二元一次方程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由两个一次方程组成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且含有两个未知数的方程组叫作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41E64-AF3E-7FBA-89B4-C65992B50652}"/>
              </a:ext>
            </a:extLst>
          </p:cNvPr>
          <p:cNvSpPr txBox="1"/>
          <p:nvPr/>
        </p:nvSpPr>
        <p:spPr>
          <a:xfrm>
            <a:off x="35741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D0594C-767F-3583-CC4E-B4F6882FACB7}"/>
              </a:ext>
            </a:extLst>
          </p:cNvPr>
          <p:cNvSpPr txBox="1"/>
          <p:nvPr/>
        </p:nvSpPr>
        <p:spPr>
          <a:xfrm>
            <a:off x="8450989" y="202626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二元一次方程组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51" name="yt_image_12851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4" name="yt_shape_12854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新疆生产建设兵团中考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某校举行篮球赛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每场比赛都要分出胜负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7b2d"/>
              </a:rPr>
              <a:t>每队胜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八年级一班在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场比赛中得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f420"/>
              </a:rPr>
              <a:t>y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55" name="yt_table_1285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0576082"/>
                  </p:ext>
                </p:extLst>
              </p:nvPr>
            </p:nvGraphicFramePr>
            <p:xfrm>
              <a:off x="540056" y="3031435"/>
              <a:ext cx="6642608" cy="2121154"/>
            </p:xfrm>
            <a:graphic>
              <a:graphicData uri="http://schemas.openxmlformats.org/drawingml/2006/table">
                <a:tbl>
                  <a:tblPr/>
                  <a:tblGrid>
                    <a:gridCol w="3787394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2855214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55" name="yt_table_12855" descr="{&quot;rangeId&quot;:17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0576082"/>
                  </p:ext>
                </p:extLst>
              </p:nvPr>
            </p:nvGraphicFramePr>
            <p:xfrm>
              <a:off x="540056" y="3031435"/>
              <a:ext cx="6642608" cy="2121154"/>
            </p:xfrm>
            <a:graphic>
              <a:graphicData uri="http://schemas.openxmlformats.org/drawingml/2006/table">
                <a:tbl>
                  <a:tblPr/>
                  <a:tblGrid>
                    <a:gridCol w="3787394">
                      <a:extLst>
                        <a:ext uri="{9D8B030D-6E8A-4147-A177-3AD203B41FA5}">
                          <a16:colId xmlns:a16="http://schemas.microsoft.com/office/drawing/2014/main" val="10661"/>
                        </a:ext>
                      </a:extLst>
                    </a:gridCol>
                    <a:gridCol w="2855214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40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623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54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623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4FA870-8BB8-B5D8-5350-CABC42F9EE99}"/>
              </a:ext>
            </a:extLst>
          </p:cNvPr>
          <p:cNvSpPr txBox="1"/>
          <p:nvPr/>
        </p:nvSpPr>
        <p:spPr>
          <a:xfrm>
            <a:off x="6546108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6" name="yt_shape_12856"/>
              <p:cNvSpPr txBox="1"/>
              <p:nvPr/>
            </p:nvSpPr>
            <p:spPr>
              <a:xfrm>
                <a:off x="540120" y="900000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中的算筹图是竖排的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c89d6"/>
                  </a:rPr>
                  <a:t>为看图方便我们把它改为横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图中各行从左到右列出的算筹数分别表示未知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bfff"/>
                  </a:rPr>
                  <a:t>的系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数与相应的常数项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5_c85de"/>
                  </a:rPr>
                  <a:t>表示的算筹图用我们现在所熟悉的方程组形式表述出来为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类似地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所示的算筹图我们可以表述为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56" name="yt_shape_12856" descr="{&quot;rangeId&quot;:18,&quot;hasSerialNum&quot;:1,&quot;mathAnswerShape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2511329"/>
              </a:xfrm>
              <a:prstGeom prst="rect">
                <a:avLst/>
              </a:prstGeom>
              <a:blipFill>
                <a:blip r:embed="rId2"/>
                <a:stretch>
                  <a:fillRect l="-1645" t="-2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58" name="yt_image_12858" title="H_100.6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9768" y="3614481"/>
            <a:ext cx="4092463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5F7577-641B-6AD3-A294-C965478806BF}"/>
                  </a:ext>
                </a:extLst>
              </p:cNvPr>
              <p:cNvSpPr txBox="1"/>
              <p:nvPr/>
            </p:nvSpPr>
            <p:spPr>
              <a:xfrm>
                <a:off x="8399865" y="2279658"/>
                <a:ext cx="27196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8, 'hasSerialNum': 1, 'mathAnswerShape': 1, 'IsSplitBraceMath': 1, 'pageBreak': True}">
                <a:extLst>
                  <a:ext uri="{FF2B5EF4-FFF2-40B4-BE49-F238E27FC236}">
                    <a16:creationId xmlns:a16="http://schemas.microsoft.com/office/drawing/2014/main" id="{315F7577-641B-6AD3-A294-C96547880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9865" y="2279658"/>
                <a:ext cx="2719642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9E33F51-B15B-12F6-DF7E-882D32251CED}"/>
              </a:ext>
            </a:extLst>
          </p:cNvPr>
          <p:cNvCxnSpPr/>
          <p:nvPr/>
        </p:nvCxnSpPr>
        <p:spPr>
          <a:xfrm>
            <a:off x="8185076" y="3406091"/>
            <a:ext cx="284442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60" name="yt_shape_12860"/>
              <p:cNvSpPr txBox="1"/>
              <p:nvPr/>
            </p:nvSpPr>
            <p:spPr>
              <a:xfrm>
                <a:off x="540119" y="906681"/>
                <a:ext cx="11492915" cy="4970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梧州市中考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孙子算经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是中国古代重要的数学著作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27961,isEnd"/>
                  </a:rPr>
                  <a:t>其中有一段文字的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乙两人各有若干钱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如果甲得到乙所有钱的一半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那么甲共有钱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5f6e,isEnd"/>
                  </a:rPr>
                  <a:t>48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如果乙得到甲所有钱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那么乙也共有钱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8bb9c,isEnd"/>
                  </a:rPr>
                  <a:t>乙两人原来各有多少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设甲原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文钱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可列方程组是</a:t>
                </a:r>
                <a:r>
                  <a:rPr sz="8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可以合并成一项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只列式不求解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</p:txBody>
          </p:sp>
        </mc:Choice>
        <mc:Fallback>
          <p:sp>
            <p:nvSpPr>
              <p:cNvPr id="12860" name="yt_shape_12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6681"/>
                <a:ext cx="11492915" cy="4970591"/>
              </a:xfrm>
              <a:prstGeom prst="rect">
                <a:avLst/>
              </a:prstGeom>
              <a:blipFill>
                <a:blip r:embed="rId2"/>
                <a:stretch>
                  <a:fillRect l="-1645" t="-1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DE2270-63AD-AA70-E743-33EF14E8719C}"/>
                  </a:ext>
                </a:extLst>
              </p:cNvPr>
              <p:cNvSpPr txBox="1"/>
              <p:nvPr/>
            </p:nvSpPr>
            <p:spPr>
              <a:xfrm>
                <a:off x="7616082" y="2204864"/>
                <a:ext cx="2591245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=48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DE2270-63AD-AA70-E743-33EF14E87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6082" y="2204864"/>
                <a:ext cx="2591245" cy="1854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E881F7-4250-43F8-8493-A11645EC4C5A}"/>
                  </a:ext>
                </a:extLst>
              </p:cNvPr>
              <p:cNvSpPr txBox="1"/>
              <p:nvPr/>
            </p:nvSpPr>
            <p:spPr>
              <a:xfrm>
                <a:off x="450108" y="4715137"/>
                <a:ext cx="434613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, 'mathAnswerShape': 1, 'IsSplitBraceMath': 1}">
                <a:extLst>
                  <a:ext uri="{FF2B5EF4-FFF2-40B4-BE49-F238E27FC236}">
                    <a16:creationId xmlns:a16="http://schemas.microsoft.com/office/drawing/2014/main" id="{0EE881F7-4250-43F8-8493-A11645EC4C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5137"/>
                <a:ext cx="4346130" cy="1154189"/>
              </a:xfrm>
              <a:prstGeom prst="rect">
                <a:avLst/>
              </a:prstGeom>
              <a:blipFill>
                <a:blip r:embed="rId4"/>
                <a:stretch>
                  <a:fillRect l="-2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5" name="yt_shape_12865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块相同的小长方形地砖拼成一个宽为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8ae6"/>
              </a:rPr>
              <a:t>地砖间的缝隙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求每块小长方形地砖的长和宽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设出适当的未知数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34d"/>
              </a:rPr>
              <a:t>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66" name="yt_image_12866" title="H_82.8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024" y="2475451"/>
            <a:ext cx="2069951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68" name="yt_shape_12868"/>
              <p:cNvSpPr txBox="1"/>
              <p:nvPr/>
            </p:nvSpPr>
            <p:spPr>
              <a:xfrm>
                <a:off x="540000" y="3578709"/>
                <a:ext cx="11066427" cy="2141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设每块小长方形地砖的长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则可列出方程组为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68" name="yt_shape_12868" descr="{&quot;rangeId&quot;:2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8709"/>
                <a:ext cx="11066427" cy="2141868"/>
              </a:xfrm>
              <a:prstGeom prst="rect">
                <a:avLst/>
              </a:prstGeom>
              <a:blipFill>
                <a:blip r:embed="rId3"/>
                <a:stretch>
                  <a:fillRect l="-1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5A05A7-90CC-2CF7-39EA-00A5448E40AB}"/>
                  </a:ext>
                </a:extLst>
              </p:cNvPr>
              <p:cNvSpPr txBox="1"/>
              <p:nvPr/>
            </p:nvSpPr>
            <p:spPr>
              <a:xfrm>
                <a:off x="449989" y="3531903"/>
                <a:ext cx="111394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设每块小长方形地砖的长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则可列出方程组为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0, 'mathAnswerShape': 1, 'IsSplitBraceMath': 1}">
                <a:extLst>
                  <a:ext uri="{FF2B5EF4-FFF2-40B4-BE49-F238E27FC236}">
                    <a16:creationId xmlns:a16="http://schemas.microsoft.com/office/drawing/2014/main" id="{055A05A7-90CC-2CF7-39EA-00A5448E4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1903"/>
                <a:ext cx="11139488" cy="1154189"/>
              </a:xfrm>
              <a:prstGeom prst="rect">
                <a:avLst/>
              </a:prstGeom>
              <a:blipFill>
                <a:blip r:embed="rId4"/>
                <a:stretch>
                  <a:fillRect l="-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1A59EE-6885-4810-E0E9-245FBF7B5762}"/>
                  </a:ext>
                </a:extLst>
              </p:cNvPr>
              <p:cNvSpPr txBox="1"/>
              <p:nvPr/>
            </p:nvSpPr>
            <p:spPr>
              <a:xfrm>
                <a:off x="449989" y="4592480"/>
                <a:ext cx="65921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0, 'mathAnswerShape': 1, 'IsSplitBraceMath': 1}">
                <a:extLst>
                  <a:ext uri="{FF2B5EF4-FFF2-40B4-BE49-F238E27FC236}">
                    <a16:creationId xmlns:a16="http://schemas.microsoft.com/office/drawing/2014/main" id="{D01A59EE-6885-4810-E0E9-245FBF7B57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92480"/>
                <a:ext cx="6592190" cy="1154189"/>
              </a:xfrm>
              <a:prstGeom prst="rect">
                <a:avLst/>
              </a:prstGeom>
              <a:blipFill>
                <a:blip r:embed="rId5"/>
                <a:stretch>
                  <a:fillRect l="-1480" r="-1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" name="yt_shape_1287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70" name="yt_image_1287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3" name="yt_shape_12873"/>
          <p:cNvSpPr txBox="1"/>
          <p:nvPr/>
        </p:nvSpPr>
        <p:spPr>
          <a:xfrm>
            <a:off x="540119" y="15467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小明作业本中有一页被墨水污染了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60b7"/>
              </a:rPr>
              <a:t>已知他所列的方程组是正确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写出题中被墨水污染的条件和第一个方程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74" name="yt_shape_12874"/>
          <p:cNvSpPr txBox="1"/>
          <p:nvPr/>
        </p:nvSpPr>
        <p:spPr>
          <a:xfrm>
            <a:off x="540119" y="234888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小东在某商场看中的一台电视和一台空调在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前共需要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dac"/>
              </a:rPr>
              <a:t>由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于该商场开展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促销活动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同样的电视打八折销售</a:t>
            </a:r>
            <a:r>
              <a:rPr lang="en-US" altLang="zh-CN" sz="23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600" b="0" i="0" u="none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c0f"/>
              </a:rPr>
              <a:t>于是小东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在促销期间购买了同样的电视一台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空调两台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共花费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404b"/>
              </a:rPr>
              <a:t>前同样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的电视和空调每台各多少元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75" name="yt_shape_12875"/>
              <p:cNvSpPr txBox="1"/>
              <p:nvPr/>
            </p:nvSpPr>
            <p:spPr>
              <a:xfrm>
                <a:off x="540000" y="4005421"/>
                <a:ext cx="9535797" cy="179984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五一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前同样的电视每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空调每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■■■■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8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（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400</m:t>
                              </m:r>
                              <m:r>
                                <a:rPr lang="zh-CN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）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=7200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2875" name="yt_shape_128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5421"/>
                <a:ext cx="9535797" cy="1799843"/>
              </a:xfrm>
              <a:prstGeom prst="rect">
                <a:avLst/>
              </a:prstGeom>
              <a:blipFill>
                <a:blip r:embed="rId3"/>
                <a:stretch>
                  <a:fillRect l="-1149" t="-5387" r="-19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7" name="yt_shape_12877"/>
          <p:cNvSpPr txBox="1"/>
          <p:nvPr/>
        </p:nvSpPr>
        <p:spPr>
          <a:xfrm>
            <a:off x="540000" y="585207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被墨水污染的条件是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78" name="yt_shape_12878"/>
          <p:cNvSpPr txBox="1"/>
          <p:nvPr/>
        </p:nvSpPr>
        <p:spPr>
          <a:xfrm>
            <a:off x="540000" y="6331373"/>
            <a:ext cx="7235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被墨水污染的第一个方程是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637914">
            <a:extLst>
              <a:ext uri="{FF2B5EF4-FFF2-40B4-BE49-F238E27FC236}">
                <a16:creationId xmlns:a16="http://schemas.microsoft.com/office/drawing/2014/main" id="{39167A84-9027-33BF-3055-C2773BFA93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119" y="2780928"/>
            <a:ext cx="1878202" cy="3211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0DF60B-BBF7-6F77-F476-A4C2160A6667}"/>
              </a:ext>
            </a:extLst>
          </p:cNvPr>
          <p:cNvSpPr txBox="1"/>
          <p:nvPr/>
        </p:nvSpPr>
        <p:spPr>
          <a:xfrm>
            <a:off x="4564789" y="5805264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同样的空调每台降价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7414F2-ABC1-2265-D23C-161531E8A366}"/>
              </a:ext>
            </a:extLst>
          </p:cNvPr>
          <p:cNvSpPr txBox="1"/>
          <p:nvPr/>
        </p:nvSpPr>
        <p:spPr>
          <a:xfrm>
            <a:off x="5526814" y="6256820"/>
            <a:ext cx="211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4" name="yt_shape_1282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23" name="yt_image_1282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6" name="yt_shape_12826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认识二元一次方程</a:t>
            </a:r>
          </a:p>
        </p:txBody>
      </p:sp>
      <p:sp>
        <p:nvSpPr>
          <p:cNvPr id="12827" name="yt_shape_12827"/>
          <p:cNvSpPr txBox="1"/>
          <p:nvPr/>
        </p:nvSpPr>
        <p:spPr>
          <a:xfrm>
            <a:off x="540000" y="2102862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宿州市埇桥区质检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8" name="yt_table_12828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272530"/>
                  </p:ext>
                </p:extLst>
              </p:nvPr>
            </p:nvGraphicFramePr>
            <p:xfrm>
              <a:off x="540056" y="2582165"/>
              <a:ext cx="7047548" cy="115144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  <a:gridCol w="2524125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28" name="yt_table_12828" descr="{&quot;rangeId&quot;:4,&quot;type&quot;:&quot;Option&quot;}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272530"/>
                  </p:ext>
                </p:extLst>
              </p:nvPr>
            </p:nvGraphicFramePr>
            <p:xfrm>
              <a:off x="540056" y="2582165"/>
              <a:ext cx="7047548" cy="115144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  <a:gridCol w="2524125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  <a:tr h="727075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9469" t="-65000" b="-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29" name="yt_shape_12829"/>
          <p:cNvSpPr txBox="1"/>
          <p:nvPr/>
        </p:nvSpPr>
        <p:spPr>
          <a:xfrm>
            <a:off x="540119" y="37841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6581"/>
              </a:rPr>
              <a:t>的值不可以是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0" name="yt_table_128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588238"/>
              </p:ext>
            </p:extLst>
          </p:nvPr>
        </p:nvGraphicFramePr>
        <p:xfrm>
          <a:off x="540056" y="4743580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sp>
        <p:nvSpPr>
          <p:cNvPr id="12832" name="yt_shape_12832"/>
          <p:cNvSpPr txBox="1"/>
          <p:nvPr/>
        </p:nvSpPr>
        <p:spPr>
          <a:xfrm>
            <a:off x="540119" y="52697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阜阳市阜南县期末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fed,isEnd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50637478">
            <a:extLst>
              <a:ext uri="{FF2B5EF4-FFF2-40B4-BE49-F238E27FC236}">
                <a16:creationId xmlns:a16="http://schemas.microsoft.com/office/drawing/2014/main" id="{139E0F1B-B6B0-BEA9-48BF-02585685CA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29F7E5-35D6-69C6-EB8A-ABBA281C48AF}"/>
              </a:ext>
            </a:extLst>
          </p:cNvPr>
          <p:cNvSpPr txBox="1"/>
          <p:nvPr/>
        </p:nvSpPr>
        <p:spPr>
          <a:xfrm>
            <a:off x="9060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EBA684-690D-B4E5-CFF0-CB8BCFD43D46}"/>
              </a:ext>
            </a:extLst>
          </p:cNvPr>
          <p:cNvSpPr txBox="1"/>
          <p:nvPr/>
        </p:nvSpPr>
        <p:spPr>
          <a:xfrm>
            <a:off x="1059708" y="42128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EAD00F-5307-AD94-4061-8100B320C39E}"/>
              </a:ext>
            </a:extLst>
          </p:cNvPr>
          <p:cNvSpPr txBox="1"/>
          <p:nvPr/>
        </p:nvSpPr>
        <p:spPr>
          <a:xfrm>
            <a:off x="10920536" y="52317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BB2B9A-17CD-68B2-D767-81209B36F171}"/>
              </a:ext>
            </a:extLst>
          </p:cNvPr>
          <p:cNvSpPr txBox="1"/>
          <p:nvPr/>
        </p:nvSpPr>
        <p:spPr>
          <a:xfrm>
            <a:off x="1265482" y="569843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3" name="yt_shape_12833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认识二元一次方程组</a:t>
            </a:r>
          </a:p>
        </p:txBody>
      </p:sp>
      <p:sp>
        <p:nvSpPr>
          <p:cNvPr id="12834" name="yt_shape_12834"/>
          <p:cNvSpPr txBox="1"/>
          <p:nvPr/>
        </p:nvSpPr>
        <p:spPr>
          <a:xfrm>
            <a:off x="540000" y="1399565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属于二元一次方程组的是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35" name="yt_table_12835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4760313"/>
                  </p:ext>
                </p:extLst>
              </p:nvPr>
            </p:nvGraphicFramePr>
            <p:xfrm>
              <a:off x="540056" y="1878868"/>
              <a:ext cx="6776466" cy="3036062"/>
            </p:xfrm>
            <a:graphic>
              <a:graphicData uri="http://schemas.openxmlformats.org/drawingml/2006/table">
                <a:tbl>
                  <a:tblPr/>
                  <a:tblGrid>
                    <a:gridCol w="38543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92214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35" name="yt_table_12835" descr="{&quot;rangeId&quot;:8,&quot;type&quot;:&quot;Option&quot;}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4760313"/>
                  </p:ext>
                </p:extLst>
              </p:nvPr>
            </p:nvGraphicFramePr>
            <p:xfrm>
              <a:off x="540056" y="1878868"/>
              <a:ext cx="6776466" cy="3036062"/>
            </p:xfrm>
            <a:graphic>
              <a:graphicData uri="http://schemas.openxmlformats.org/drawingml/2006/table">
                <a:tbl>
                  <a:tblPr/>
                  <a:tblGrid>
                    <a:gridCol w="38543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92214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829" b="-9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875" b="-9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402" r="-758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875" t="-100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637555">
            <a:extLst>
              <a:ext uri="{FF2B5EF4-FFF2-40B4-BE49-F238E27FC236}">
                <a16:creationId xmlns:a16="http://schemas.microsoft.com/office/drawing/2014/main" id="{8BBF154F-876F-F7DB-4809-9D014ACCA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41D2C0-1CA3-A2E2-34D4-3E35DBE09EDB}"/>
              </a:ext>
            </a:extLst>
          </p:cNvPr>
          <p:cNvSpPr txBox="1"/>
          <p:nvPr/>
        </p:nvSpPr>
        <p:spPr>
          <a:xfrm>
            <a:off x="6926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6" name="yt_shape_12836"/>
              <p:cNvSpPr txBox="1"/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｜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｜</m:t>
                                </m:r>
                              </m:sup>
                            </m:s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bb38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36" name="yt_shape_128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5523"/>
              </a:xfrm>
              <a:prstGeom prst="rect">
                <a:avLst/>
              </a:prstGeom>
              <a:blipFill>
                <a:blip r:embed="rId2"/>
                <a:stretch>
                  <a:fillRect l="-1645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74EB04-60D8-9322-8F44-0E8750068CC9}"/>
              </a:ext>
            </a:extLst>
          </p:cNvPr>
          <p:cNvSpPr txBox="1"/>
          <p:nvPr/>
        </p:nvSpPr>
        <p:spPr>
          <a:xfrm>
            <a:off x="1059708" y="20881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模型</a:t>
            </a:r>
          </a:p>
        </p:txBody>
      </p:sp>
      <p:sp>
        <p:nvSpPr>
          <p:cNvPr id="12839" name="yt_shape_1283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一个长方形草坪的周长为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长比宽多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求这个长方形的长和宽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7b43"/>
              </a:rPr>
              <a:t>如果设长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那么所列的方程组应为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0" name="yt_table_1284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12649"/>
                  </p:ext>
                </p:extLst>
              </p:nvPr>
            </p:nvGraphicFramePr>
            <p:xfrm>
              <a:off x="540056" y="2359000"/>
              <a:ext cx="8507032" cy="2121154"/>
            </p:xfrm>
            <a:graphic>
              <a:graphicData uri="http://schemas.openxmlformats.org/drawingml/2006/table">
                <a:tbl>
                  <a:tblPr/>
                  <a:tblGrid>
                    <a:gridCol w="4710875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3796157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=144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=144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=144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=144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40" name="yt_table_12840" descr="{&quot;rangeId&quot;:11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12649"/>
                  </p:ext>
                </p:extLst>
              </p:nvPr>
            </p:nvGraphicFramePr>
            <p:xfrm>
              <a:off x="540056" y="2359000"/>
              <a:ext cx="8507032" cy="2121154"/>
            </p:xfrm>
            <a:graphic>
              <a:graphicData uri="http://schemas.openxmlformats.org/drawingml/2006/table">
                <a:tbl>
                  <a:tblPr/>
                  <a:tblGrid>
                    <a:gridCol w="4710875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  <a:gridCol w="3796157">
                      <a:extLst>
                        <a:ext uri="{9D8B030D-6E8A-4147-A177-3AD203B41FA5}">
                          <a16:colId xmlns:a16="http://schemas.microsoft.com/office/drawing/2014/main" val="10656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491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3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80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3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50637652">
            <a:extLst>
              <a:ext uri="{FF2B5EF4-FFF2-40B4-BE49-F238E27FC236}">
                <a16:creationId xmlns:a16="http://schemas.microsoft.com/office/drawing/2014/main" id="{AF26ACB2-2806-4E2B-C039-1B5EC8659B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F2F677-6F97-8F8E-ACCF-EDFBE1E82D4C}"/>
              </a:ext>
            </a:extLst>
          </p:cNvPr>
          <p:cNvSpPr txBox="1"/>
          <p:nvPr/>
        </p:nvSpPr>
        <p:spPr>
          <a:xfrm>
            <a:off x="656515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1" name="yt_shape_1284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儿童节前夕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两种童装共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8fd"/>
              </a:rPr>
              <a:t>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童装每套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型童装每套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装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14e0"/>
              </a:rPr>
              <a:t>依题意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列方程组正确的是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2" name="yt_table_12842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3100109"/>
                  </p:ext>
                </p:extLst>
              </p:nvPr>
            </p:nvGraphicFramePr>
            <p:xfrm>
              <a:off x="540056" y="2339566"/>
              <a:ext cx="8441754" cy="2121154"/>
            </p:xfrm>
            <a:graphic>
              <a:graphicData uri="http://schemas.openxmlformats.org/drawingml/2006/table">
                <a:tbl>
                  <a:tblPr/>
                  <a:tblGrid>
                    <a:gridCol w="4678236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376351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42" name="yt_table_12842" descr="{&quot;rangeId&quot;:1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3100109"/>
                  </p:ext>
                </p:extLst>
              </p:nvPr>
            </p:nvGraphicFramePr>
            <p:xfrm>
              <a:off x="540056" y="2339566"/>
              <a:ext cx="8441754" cy="2121154"/>
            </p:xfrm>
            <a:graphic>
              <a:graphicData uri="http://schemas.openxmlformats.org/drawingml/2006/table">
                <a:tbl>
                  <a:tblPr/>
                  <a:tblGrid>
                    <a:gridCol w="4678236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3763518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469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7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804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7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42F435-59A6-4E88-AA0F-2942E6FBF136}"/>
              </a:ext>
            </a:extLst>
          </p:cNvPr>
          <p:cNvSpPr txBox="1"/>
          <p:nvPr/>
        </p:nvSpPr>
        <p:spPr>
          <a:xfrm>
            <a:off x="34981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900000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一道来自课本的习题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844" name="yt_shape_12844"/>
          <p:cNvSpPr txBox="1"/>
          <p:nvPr/>
        </p:nvSpPr>
        <p:spPr>
          <a:xfrm>
            <a:off x="540119" y="1379303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从甲地到乙地有一段上坡与一段平路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如果保持上坡每小时走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5f392"/>
              </a:rPr>
              <a:t>平路每小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下坡每小时走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那么从甲地到乙地需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d1ac9"/>
              </a:rPr>
              <a:t>从乙地到甲地需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42min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甲地到乙地全程是多少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45" name="yt_shape_12845"/>
              <p:cNvSpPr txBox="1"/>
              <p:nvPr/>
            </p:nvSpPr>
            <p:spPr>
              <a:xfrm>
                <a:off x="540119" y="2891572"/>
                <a:ext cx="11492915" cy="11292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小红将这个实际问题转化为二元一次方程组问题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设出未知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7eb8"/>
                  </a:rPr>
                  <a:t>已经列出一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则另一个方程式是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45" name="yt_shape_12845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91572"/>
                <a:ext cx="11492915" cy="1129284"/>
              </a:xfrm>
              <a:prstGeom prst="rect">
                <a:avLst/>
              </a:prstGeom>
              <a:blipFill>
                <a:blip r:embed="rId2"/>
                <a:stretch>
                  <a:fillRect l="-1645" t="-4301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7" name="yt_table_12847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5409650"/>
                  </p:ext>
                </p:extLst>
              </p:nvPr>
            </p:nvGraphicFramePr>
            <p:xfrm>
              <a:off x="540056" y="4071644"/>
              <a:ext cx="5645976" cy="1273048"/>
            </p:xfrm>
            <a:graphic>
              <a:graphicData uri="http://schemas.openxmlformats.org/drawingml/2006/table">
                <a:tbl>
                  <a:tblPr/>
                  <a:tblGrid>
                    <a:gridCol w="3297809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2348167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47" name="yt_table_12847" descr="{&quot;rangeId&quot;:13,&quot;type&quot;:&quot;Option&quot;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5409650"/>
                  </p:ext>
                </p:extLst>
              </p:nvPr>
            </p:nvGraphicFramePr>
            <p:xfrm>
              <a:off x="540056" y="4071644"/>
              <a:ext cx="5645976" cy="1273048"/>
            </p:xfrm>
            <a:graphic>
              <a:graphicData uri="http://schemas.openxmlformats.org/drawingml/2006/table">
                <a:tbl>
                  <a:tblPr/>
                  <a:tblGrid>
                    <a:gridCol w="3297809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2348167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1349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155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134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155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F92451-2B75-FFF7-A6CB-00F382AEDA58}"/>
              </a:ext>
            </a:extLst>
          </p:cNvPr>
          <p:cNvSpPr txBox="1"/>
          <p:nvPr/>
        </p:nvSpPr>
        <p:spPr>
          <a:xfrm>
            <a:off x="6154250" y="3320254"/>
            <a:ext cx="383285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忽视二元一次方程定义的隐含条件而出错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7BA91D-DE5E-B7BD-D5D6-DB04131F64A0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【易错点】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忽视二元一次方程定义的隐含条件而出错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49" name="yt_shape_12849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fe51,isEnd"/>
                  </a:rPr>
                  <a:t>n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9" name="yt_shape_128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CC13FC-0FD7-317D-A76F-17CCD16F6ADA}"/>
              </a:ext>
            </a:extLst>
          </p:cNvPr>
          <p:cNvSpPr txBox="1"/>
          <p:nvPr/>
        </p:nvSpPr>
        <p:spPr>
          <a:xfrm>
            <a:off x="1053073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9953A1-C2ED-C9A0-3455-ECFD6E5CF76F}"/>
                  </a:ext>
                </a:extLst>
              </p:cNvPr>
              <p:cNvSpPr txBox="1"/>
              <p:nvPr/>
            </p:nvSpPr>
            <p:spPr>
              <a:xfrm>
                <a:off x="1059708" y="1196752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9953A1-C2ED-C9A0-3455-ECFD6E5CF7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196752"/>
                <a:ext cx="1013524" cy="726326"/>
              </a:xfrm>
              <a:prstGeom prst="rect">
                <a:avLst/>
              </a:prstGeom>
              <a:blipFill>
                <a:blip r:embed="rId3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1363</Words>
  <Application>Microsoft Office PowerPoint</Application>
  <PresentationFormat>宽屏</PresentationFormat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2024-08-14T14:54:31Z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