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0" r:id="rId6"/>
    <p:sldId id="373" r:id="rId7"/>
    <p:sldId id="374" r:id="rId8"/>
    <p:sldId id="377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8" name="yt_shape_1387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77" name="yt_image_138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0" name="yt_shape_13880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角的度量单位是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把一个周角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ec63,isEnd"/>
              </a:rPr>
              <a:t>每一等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81" name="yt_image_138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09382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3" name="yt_shape_13883"/>
          <p:cNvSpPr txBox="1"/>
          <p:nvPr/>
        </p:nvSpPr>
        <p:spPr>
          <a:xfrm>
            <a:off x="540000" y="3412679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角的度量与换算</a:t>
            </a:r>
          </a:p>
        </p:txBody>
      </p:sp>
      <p:pic>
        <p:nvPicPr>
          <p:cNvPr id="3" name="yt_shape_1723550878469">
            <a:extLst>
              <a:ext uri="{FF2B5EF4-FFF2-40B4-BE49-F238E27FC236}">
                <a16:creationId xmlns:a16="http://schemas.microsoft.com/office/drawing/2014/main" id="{EC7153DE-57C9-632A-0C73-398B1AE645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62713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23CEF4-4333-ACD1-46AB-7938199FE748}"/>
              </a:ext>
            </a:extLst>
          </p:cNvPr>
          <p:cNvSpPr txBox="1"/>
          <p:nvPr/>
        </p:nvSpPr>
        <p:spPr>
          <a:xfrm>
            <a:off x="3802908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134CEA-D5DA-1C34-42DF-81183CD7E5A7}"/>
              </a:ext>
            </a:extLst>
          </p:cNvPr>
          <p:cNvSpPr txBox="1"/>
          <p:nvPr/>
        </p:nvSpPr>
        <p:spPr>
          <a:xfrm>
            <a:off x="5022108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78FE41-4EFE-A1EB-5BE9-AD93C07ACE98}"/>
              </a:ext>
            </a:extLst>
          </p:cNvPr>
          <p:cNvSpPr txBox="1"/>
          <p:nvPr/>
        </p:nvSpPr>
        <p:spPr>
          <a:xfrm>
            <a:off x="6241308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304865-7FBE-F401-FED2-3A72288AC8A9}"/>
              </a:ext>
            </a:extLst>
          </p:cNvPr>
          <p:cNvSpPr txBox="1"/>
          <p:nvPr/>
        </p:nvSpPr>
        <p:spPr>
          <a:xfrm>
            <a:off x="1364508" y="202626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3628DE-1F58-F159-A944-E7BB544A960F}"/>
              </a:ext>
            </a:extLst>
          </p:cNvPr>
          <p:cNvSpPr txBox="1"/>
          <p:nvPr/>
        </p:nvSpPr>
        <p:spPr>
          <a:xfrm>
            <a:off x="3498108" y="202626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92BD56-4383-C318-A916-B5D558DC5A88}"/>
              </a:ext>
            </a:extLst>
          </p:cNvPr>
          <p:cNvSpPr txBox="1"/>
          <p:nvPr/>
        </p:nvSpPr>
        <p:spPr>
          <a:xfrm>
            <a:off x="5304683" y="202626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884" name="yt_shape_13884"/>
          <p:cNvSpPr txBox="1"/>
          <p:nvPr/>
        </p:nvSpPr>
        <p:spPr>
          <a:xfrm>
            <a:off x="540000" y="3979862"/>
            <a:ext cx="93647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用量角器度量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可以读出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88" name="yt_table_1388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860506"/>
              </p:ext>
            </p:extLst>
          </p:nvPr>
        </p:nvGraphicFramePr>
        <p:xfrm>
          <a:off x="540056" y="4509120"/>
          <a:ext cx="5285423" cy="950976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1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242058"/>
                  </a:ext>
                </a:extLst>
              </a:tr>
            </a:tbl>
          </a:graphicData>
        </a:graphic>
      </p:graphicFrame>
      <p:grpSp>
        <p:nvGrpSpPr>
          <p:cNvPr id="13885" name="yt_shape_13885_skip" title="H_148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400256" y="4443157"/>
            <a:ext cx="2651153" cy="1884186"/>
            <a:chOff x="0" y="0"/>
            <a:chExt cx="2651153" cy="1884186"/>
          </a:xfrm>
        </p:grpSpPr>
        <p:pic>
          <p:nvPicPr>
            <p:cNvPr id="9" name="yt_image_1388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651153" cy="14881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7" name="yt_shape_13887" descr="{&quot;rangeId&quot;:0,&quot;IgnoreLineSpacing&quot;:1}"/>
            <p:cNvSpPr txBox="1"/>
            <p:nvPr/>
          </p:nvSpPr>
          <p:spPr>
            <a:xfrm>
              <a:off x="792295" y="15241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16E202EF-4835-1E98-24F4-B1A2B884EAE5}"/>
              </a:ext>
            </a:extLst>
          </p:cNvPr>
          <p:cNvSpPr txBox="1"/>
          <p:nvPr/>
        </p:nvSpPr>
        <p:spPr>
          <a:xfrm>
            <a:off x="8911364" y="3933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3" name="yt_shape_13893"/>
          <p:cNvSpPr txBox="1"/>
          <p:nvPr/>
        </p:nvSpPr>
        <p:spPr>
          <a:xfrm>
            <a:off x="540000" y="2917126"/>
            <a:ext cx="90826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4" name="yt_table_138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645776"/>
              </p:ext>
            </p:extLst>
          </p:nvPr>
        </p:nvGraphicFramePr>
        <p:xfrm>
          <a:off x="540056" y="3396429"/>
          <a:ext cx="10524496" cy="950976"/>
        </p:xfrm>
        <a:graphic>
          <a:graphicData uri="http://schemas.openxmlformats.org/drawingml/2006/table">
            <a:tbl>
              <a:tblPr/>
              <a:tblGrid>
                <a:gridCol w="5293483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  <a:gridCol w="5231013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3"/>
                  </a:ext>
                </a:extLst>
              </a:tr>
            </a:tbl>
          </a:graphicData>
        </a:graphic>
      </p:graphicFrame>
      <p:sp>
        <p:nvSpPr>
          <p:cNvPr id="13896" name="yt_shape_13896"/>
          <p:cNvSpPr txBox="1"/>
          <p:nvPr/>
        </p:nvSpPr>
        <p:spPr>
          <a:xfrm>
            <a:off x="540000" y="4699942"/>
            <a:ext cx="64264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化为以度为单位是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4501AC-B28F-DDE9-5E27-89E45F61FDAE}"/>
              </a:ext>
            </a:extLst>
          </p:cNvPr>
          <p:cNvSpPr txBox="1"/>
          <p:nvPr/>
        </p:nvSpPr>
        <p:spPr>
          <a:xfrm>
            <a:off x="8631964" y="28703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BB419B-DB51-78B6-2C9A-97065E03405C}"/>
              </a:ext>
            </a:extLst>
          </p:cNvPr>
          <p:cNvSpPr txBox="1"/>
          <p:nvPr/>
        </p:nvSpPr>
        <p:spPr>
          <a:xfrm>
            <a:off x="5290277" y="4653136"/>
            <a:ext cx="155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890" name="yt_shape_13890"/>
          <p:cNvSpPr txBox="1"/>
          <p:nvPr/>
        </p:nvSpPr>
        <p:spPr>
          <a:xfrm>
            <a:off x="540000" y="1278641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秒表示为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1" name="yt_table_138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84985"/>
              </p:ext>
            </p:extLst>
          </p:nvPr>
        </p:nvGraphicFramePr>
        <p:xfrm>
          <a:off x="540056" y="1757944"/>
          <a:ext cx="7550786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2265363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15'36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20'6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14'6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352AF7B5-BB05-291C-BC94-5B276290A795}"/>
              </a:ext>
            </a:extLst>
          </p:cNvPr>
          <p:cNvSpPr txBox="1"/>
          <p:nvPr/>
        </p:nvSpPr>
        <p:spPr>
          <a:xfrm>
            <a:off x="5555389" y="12318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7" name="yt_shape_13897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方向角与钟面角</a:t>
            </a:r>
          </a:p>
        </p:txBody>
      </p:sp>
      <p:sp>
        <p:nvSpPr>
          <p:cNvPr id="13898" name="yt_shape_13898"/>
          <p:cNvSpPr txBox="1"/>
          <p:nvPr/>
        </p:nvSpPr>
        <p:spPr>
          <a:xfrm>
            <a:off x="540000" y="1399565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2" name="yt_table_1390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850104"/>
              </p:ext>
            </p:extLst>
          </p:nvPr>
        </p:nvGraphicFramePr>
        <p:xfrm>
          <a:off x="540056" y="1878868"/>
          <a:ext cx="4313238" cy="1901952"/>
        </p:xfrm>
        <a:graphic>
          <a:graphicData uri="http://schemas.openxmlformats.org/drawingml/2006/table">
            <a:tbl>
              <a:tblPr/>
              <a:tblGrid>
                <a:gridCol w="4313238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的方向是东北方向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的方向是北偏西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的方向是南偏西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的方向是南偏东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"/>
                  </a:ext>
                </a:extLst>
              </a:tr>
            </a:tbl>
          </a:graphicData>
        </a:graphic>
      </p:graphicFrame>
      <p:grpSp>
        <p:nvGrpSpPr>
          <p:cNvPr id="13899" name="yt_shape_13899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88288" y="1828080"/>
            <a:ext cx="1831386" cy="1821321"/>
            <a:chOff x="0" y="0"/>
            <a:chExt cx="1831386" cy="1821321"/>
          </a:xfrm>
        </p:grpSpPr>
        <p:pic>
          <p:nvPicPr>
            <p:cNvPr id="2" name="yt_image_138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1386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01" name="yt_shape_13901" descr="{&quot;rangeId&quot;:0,&quot;IgnoreLineSpacing&quot;:1}"/>
            <p:cNvSpPr txBox="1"/>
            <p:nvPr/>
          </p:nvSpPr>
          <p:spPr>
            <a:xfrm>
              <a:off x="382412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3550878561">
            <a:extLst>
              <a:ext uri="{FF2B5EF4-FFF2-40B4-BE49-F238E27FC236}">
                <a16:creationId xmlns:a16="http://schemas.microsoft.com/office/drawing/2014/main" id="{9DBF8CEB-44D4-60C7-C82E-317BEC74E5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98A3415-4F31-623F-2391-4CF73AEED5D2}"/>
              </a:ext>
            </a:extLst>
          </p:cNvPr>
          <p:cNvSpPr txBox="1"/>
          <p:nvPr/>
        </p:nvSpPr>
        <p:spPr>
          <a:xfrm>
            <a:off x="5098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5" name="yt_shape_1390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04" name="yt_image_13904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7" name="yt_shape_13907"/>
          <p:cNvSpPr txBox="1"/>
          <p:nvPr/>
        </p:nvSpPr>
        <p:spPr>
          <a:xfrm>
            <a:off x="540000" y="1591869"/>
            <a:ext cx="90713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把一个周角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每一份角的度数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8" name="yt_table_139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207651"/>
              </p:ext>
            </p:extLst>
          </p:nvPr>
        </p:nvGraphicFramePr>
        <p:xfrm>
          <a:off x="540056" y="2071172"/>
          <a:ext cx="10470516" cy="475488"/>
        </p:xfrm>
        <a:graphic>
          <a:graphicData uri="http://schemas.openxmlformats.org/drawingml/2006/table">
            <a:tbl>
              <a:tblPr/>
              <a:tblGrid>
                <a:gridCol w="2935605">
                  <a:extLst>
                    <a:ext uri="{9D8B030D-6E8A-4147-A177-3AD203B41FA5}">
                      <a16:colId xmlns:a16="http://schemas.microsoft.com/office/drawing/2014/main" val="10825"/>
                    </a:ext>
                  </a:extLst>
                </a:gridCol>
                <a:gridCol w="2765743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  <a:gridCol w="2765743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  <a:gridCol w="2003425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"/>
                  </a:ext>
                </a:extLst>
              </a:tr>
            </a:tbl>
          </a:graphicData>
        </a:graphic>
      </p:graphicFrame>
      <p:sp>
        <p:nvSpPr>
          <p:cNvPr id="13910" name="yt_shape_13910"/>
          <p:cNvSpPr txBox="1"/>
          <p:nvPr/>
        </p:nvSpPr>
        <p:spPr>
          <a:xfrm>
            <a:off x="540000" y="2597343"/>
            <a:ext cx="485068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F9E778-889A-FCDD-EE15-91524B7D825C}"/>
              </a:ext>
            </a:extLst>
          </p:cNvPr>
          <p:cNvSpPr txBox="1"/>
          <p:nvPr/>
        </p:nvSpPr>
        <p:spPr>
          <a:xfrm>
            <a:off x="86033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C5563E-585D-45D9-30B8-7F2C90DB8500}"/>
              </a:ext>
            </a:extLst>
          </p:cNvPr>
          <p:cNvSpPr txBox="1"/>
          <p:nvPr/>
        </p:nvSpPr>
        <p:spPr>
          <a:xfrm>
            <a:off x="449989" y="3501513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421B99-D38D-3B07-15C5-60E40FB19965}"/>
              </a:ext>
            </a:extLst>
          </p:cNvPr>
          <p:cNvSpPr txBox="1"/>
          <p:nvPr/>
        </p:nvSpPr>
        <p:spPr>
          <a:xfrm>
            <a:off x="1631504" y="397700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ACD7A3-CC7C-8233-18A9-9DC108C2D736}"/>
              </a:ext>
            </a:extLst>
          </p:cNvPr>
          <p:cNvSpPr txBox="1"/>
          <p:nvPr/>
        </p:nvSpPr>
        <p:spPr>
          <a:xfrm>
            <a:off x="449989" y="4927977"/>
            <a:ext cx="498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60E721-41A5-F869-73CA-AB949C68A612}"/>
              </a:ext>
            </a:extLst>
          </p:cNvPr>
          <p:cNvSpPr txBox="1"/>
          <p:nvPr/>
        </p:nvSpPr>
        <p:spPr>
          <a:xfrm>
            <a:off x="1631504" y="5403465"/>
            <a:ext cx="2200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5" name="yt_shape_13915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在一张某地区的地图上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原先标有学校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公园和广场三个位置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a1b5"/>
              </a:rPr>
              <a:t>由于被污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渍污染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广场的具体位置已经看不清了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根据记忆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广场在学校北偏东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6313"/>
              </a:rPr>
              <a:t>的方向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在公园北偏西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请作图找出广场的具体位置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16" name="yt_image_13916" title="H_154.655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2605092"/>
            <a:ext cx="3127248" cy="196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19" name="yt_image_13919" title="H_148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099361"/>
            <a:ext cx="2910810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CE7B2B-8EFF-A25D-771C-AB7757835AEC}"/>
              </a:ext>
            </a:extLst>
          </p:cNvPr>
          <p:cNvSpPr txBox="1"/>
          <p:nvPr/>
        </p:nvSpPr>
        <p:spPr>
          <a:xfrm>
            <a:off x="449989" y="2420888"/>
            <a:ext cx="366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2" name="yt_shape_13922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黔南州期末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探究实验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钟面上的数学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了解钟面上时针与分针在转动时的内在联系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1548"/>
              </a:rPr>
              <a:t>学会用一元一次方程解决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钟面上的有关数学问题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体会数学建模思想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实验准备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机械钟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实验内容与步骤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926" name="yt_shape_13926"/>
          <p:cNvSpPr txBox="1"/>
          <p:nvPr/>
        </p:nvSpPr>
        <p:spPr>
          <a:xfrm>
            <a:off x="540000" y="3356992"/>
            <a:ext cx="800219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观察与思考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时针每分钟转动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分针每分钟转动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点整到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分针转动的角度为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D1367A-0B4D-1075-1B49-5C056E34D073}"/>
              </a:ext>
            </a:extLst>
          </p:cNvPr>
          <p:cNvSpPr txBox="1"/>
          <p:nvPr/>
        </p:nvSpPr>
        <p:spPr>
          <a:xfrm>
            <a:off x="3650389" y="378567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BEFB62-60D2-D48F-DA31-AF0D0BE7AA03}"/>
              </a:ext>
            </a:extLst>
          </p:cNvPr>
          <p:cNvSpPr txBox="1"/>
          <p:nvPr/>
        </p:nvSpPr>
        <p:spPr>
          <a:xfrm>
            <a:off x="7460389" y="378567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2CE594-AC28-234F-DBB2-759ED6F609EF}"/>
              </a:ext>
            </a:extLst>
          </p:cNvPr>
          <p:cNvSpPr txBox="1"/>
          <p:nvPr/>
        </p:nvSpPr>
        <p:spPr>
          <a:xfrm>
            <a:off x="6698389" y="42611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929" name="yt_shape_13929"/>
          <p:cNvSpPr txBox="1"/>
          <p:nvPr/>
        </p:nvSpPr>
        <p:spPr>
          <a:xfrm>
            <a:off x="540000" y="4869160"/>
            <a:ext cx="1107995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操作与探究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则钟面角为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钟面角是时针与分针所成的夹角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点整到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点整之间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点整和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钟面角为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的情况有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66A01B-2028-2435-381F-9EDF4FBE5E93}"/>
              </a:ext>
            </a:extLst>
          </p:cNvPr>
          <p:cNvSpPr txBox="1"/>
          <p:nvPr/>
        </p:nvSpPr>
        <p:spPr>
          <a:xfrm>
            <a:off x="5326789" y="529784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C300FE-2020-B128-2A89-AED71CF865E0}"/>
              </a:ext>
            </a:extLst>
          </p:cNvPr>
          <p:cNvSpPr txBox="1"/>
          <p:nvPr/>
        </p:nvSpPr>
        <p:spPr>
          <a:xfrm>
            <a:off x="10355989" y="577333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32" name="yt_shape_13932"/>
              <p:cNvSpPr txBox="1"/>
              <p:nvPr/>
            </p:nvSpPr>
            <p:spPr>
              <a:xfrm>
                <a:off x="540119" y="900000"/>
                <a:ext cx="11492915" cy="25603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拓展延伸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晚上七点刚过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小强开始做数学作业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一看时钟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d1557"/>
                  </a:rPr>
                  <a:t>发现此时时针和分针在同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他做完作业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八点不到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时针和分针又在同一直线上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0dc0"/>
                  </a:rPr>
                  <a:t>则小强做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数学作业花了多少时间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直接写出答案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32" name="yt_shape_13932" descr="{&quot;rangeId&quot;:15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60381"/>
              </a:xfrm>
              <a:prstGeom prst="rect">
                <a:avLst/>
              </a:prstGeom>
              <a:blipFill>
                <a:blip r:embed="rId2"/>
                <a:stretch>
                  <a:fillRect l="-1645" t="-2143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4FA58F-C299-4A75-26A3-B03892D9BAC8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0326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分钟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isTopic': 1, 'pageBreak': True}">
                <a:extLst>
                  <a:ext uri="{FF2B5EF4-FFF2-40B4-BE49-F238E27FC236}">
                    <a16:creationId xmlns:a16="http://schemas.microsoft.com/office/drawing/2014/main" id="{824FA58F-C299-4A75-26A3-B03892D9B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032699" cy="727279"/>
              </a:xfrm>
              <a:prstGeom prst="rect">
                <a:avLst/>
              </a:prstGeom>
              <a:blipFill>
                <a:blip r:embed="rId3"/>
                <a:stretch>
                  <a:fillRect l="-4805" r="-4805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826</Words>
  <Application>Microsoft Office PowerPoint</Application>
  <PresentationFormat>宽屏</PresentationFormat>
  <Paragraphs>82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2024-08-15T00:37:35Z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