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2" r:id="rId5"/>
    <p:sldId id="373" r:id="rId6"/>
    <p:sldId id="376" r:id="rId7"/>
    <p:sldId id="379" r:id="rId8"/>
    <p:sldId id="380" r:id="rId9"/>
    <p:sldId id="381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3" name="yt_shape_1382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22" name="yt_image_1382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5" name="yt_shape_13825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如图所示的角可记作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375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9.75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26" name="yt_image_13826" title="H_75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7469" y="2709382"/>
            <a:ext cx="1417060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C38A08-8C9C-12CA-0783-226C86872960}"/>
              </a:ext>
            </a:extLst>
          </p:cNvPr>
          <p:cNvSpPr txBox="1"/>
          <p:nvPr/>
        </p:nvSpPr>
        <p:spPr>
          <a:xfrm>
            <a:off x="3498109" y="1550777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66B7E-6E33-2C35-D6B5-6D9B9E5B20CB}"/>
              </a:ext>
            </a:extLst>
          </p:cNvPr>
          <p:cNvSpPr txBox="1"/>
          <p:nvPr/>
        </p:nvSpPr>
        <p:spPr>
          <a:xfrm>
            <a:off x="5387234" y="1550777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5102F0-6D69-8818-2206-60D3B4807E09}"/>
              </a:ext>
            </a:extLst>
          </p:cNvPr>
          <p:cNvSpPr txBox="1"/>
          <p:nvPr/>
        </p:nvSpPr>
        <p:spPr>
          <a:xfrm>
            <a:off x="7801821" y="1550777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8ADF85-52E7-1595-E1DA-3F1E067B41AE}"/>
              </a:ext>
            </a:extLst>
          </p:cNvPr>
          <p:cNvSpPr txBox="1"/>
          <p:nvPr/>
        </p:nvSpPr>
        <p:spPr>
          <a:xfrm>
            <a:off x="10521208" y="1550777"/>
            <a:ext cx="96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eaeb"/>
              </a:rPr>
              <a:t>线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0A7D02-D656-7741-ED47-3E0C87FFE1CD}"/>
              </a:ext>
            </a:extLst>
          </p:cNvPr>
          <p:cNvSpPr txBox="1"/>
          <p:nvPr/>
        </p:nvSpPr>
        <p:spPr>
          <a:xfrm>
            <a:off x="450109" y="2026265"/>
            <a:ext cx="2302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9" name="yt_shape_1382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28" name="yt_image_1382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1" name="yt_shape_13831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角的概念及表示方法</a:t>
            </a:r>
          </a:p>
        </p:txBody>
      </p:sp>
      <p:sp>
        <p:nvSpPr>
          <p:cNvPr id="13832" name="yt_shape_13832"/>
          <p:cNvSpPr txBox="1"/>
          <p:nvPr/>
        </p:nvSpPr>
        <p:spPr>
          <a:xfrm>
            <a:off x="540000" y="2102862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下列关于角的说法正确的有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33" name="yt_shape_13833"/>
          <p:cNvSpPr txBox="1"/>
          <p:nvPr/>
        </p:nvSpPr>
        <p:spPr>
          <a:xfrm>
            <a:off x="540000" y="2582165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由两条射线组成的图形就是角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34" name="yt_shape_13834"/>
          <p:cNvSpPr txBox="1"/>
          <p:nvPr/>
        </p:nvSpPr>
        <p:spPr>
          <a:xfrm>
            <a:off x="540000" y="3044989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角的边越长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角越大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35" name="yt_shape_13835"/>
          <p:cNvSpPr txBox="1"/>
          <p:nvPr/>
        </p:nvSpPr>
        <p:spPr>
          <a:xfrm>
            <a:off x="540000" y="3507813"/>
            <a:ext cx="46278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在角一边的延长线上取一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36" name="yt_shape_13836"/>
          <p:cNvSpPr txBox="1"/>
          <p:nvPr/>
        </p:nvSpPr>
        <p:spPr>
          <a:xfrm>
            <a:off x="540000" y="3987116"/>
            <a:ext cx="78483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角可以看作是一条射线绕着它的端点旋转所形成的图形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837" name="yt_table_138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949375"/>
              </p:ext>
            </p:extLst>
          </p:nvPr>
        </p:nvGraphicFramePr>
        <p:xfrm>
          <a:off x="540056" y="444994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</a:tbl>
          </a:graphicData>
        </a:graphic>
      </p:graphicFrame>
      <p:pic>
        <p:nvPicPr>
          <p:cNvPr id="3" name="yt_shape_1723550866151">
            <a:extLst>
              <a:ext uri="{FF2B5EF4-FFF2-40B4-BE49-F238E27FC236}">
                <a16:creationId xmlns:a16="http://schemas.microsoft.com/office/drawing/2014/main" id="{B3503E7D-D6A6-AD23-E9C8-123286430D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F834D1-0360-0384-9111-38ADB8FB3422}"/>
              </a:ext>
            </a:extLst>
          </p:cNvPr>
          <p:cNvSpPr txBox="1"/>
          <p:nvPr/>
        </p:nvSpPr>
        <p:spPr>
          <a:xfrm>
            <a:off x="5098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1efe"/>
              </a:rPr>
              <a:t>三种方法表示同一个角的图形是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40" name="yt_image_13840" title="H_80.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88840"/>
            <a:ext cx="6564112" cy="135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3928EA-4562-6A94-3F72-38EC9A0E5BB5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2" name="yt_shape_13842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角的分类</a:t>
            </a:r>
          </a:p>
        </p:txBody>
      </p:sp>
      <p:sp>
        <p:nvSpPr>
          <p:cNvPr id="13843" name="yt_shape_1384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的角是锐角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60e7"/>
              </a:rPr>
              <a:t>的角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4" name="yt_table_138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142918"/>
              </p:ext>
            </p:extLst>
          </p:nvPr>
        </p:nvGraphicFramePr>
        <p:xfrm>
          <a:off x="540056" y="23590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</a:tbl>
          </a:graphicData>
        </a:graphic>
      </p:graphicFrame>
      <p:sp>
        <p:nvSpPr>
          <p:cNvPr id="13846" name="yt_shape_13846"/>
          <p:cNvSpPr txBox="1"/>
          <p:nvPr/>
        </p:nvSpPr>
        <p:spPr>
          <a:xfrm>
            <a:off x="540119" y="288517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fad,isEnd"/>
              </a:rPr>
              <a:t>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钝角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47" name="yt_image_1384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480" y="3980490"/>
            <a:ext cx="1863039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866226">
            <a:extLst>
              <a:ext uri="{FF2B5EF4-FFF2-40B4-BE49-F238E27FC236}">
                <a16:creationId xmlns:a16="http://schemas.microsoft.com/office/drawing/2014/main" id="{C2BB0BE6-A81C-7506-FB9B-20D869484C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78ADCD-8489-C015-2694-DEEA7C521866}"/>
              </a:ext>
            </a:extLst>
          </p:cNvPr>
          <p:cNvSpPr txBox="1"/>
          <p:nvPr/>
        </p:nvSpPr>
        <p:spPr>
          <a:xfrm>
            <a:off x="87559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E1BC23-4DEE-9B84-7FA2-2A952FA4436C}"/>
              </a:ext>
            </a:extLst>
          </p:cNvPr>
          <p:cNvSpPr txBox="1"/>
          <p:nvPr/>
        </p:nvSpPr>
        <p:spPr>
          <a:xfrm>
            <a:off x="4355358" y="28383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钝角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101ECD-DB4C-310E-2953-259284DD6643}"/>
              </a:ext>
            </a:extLst>
          </p:cNvPr>
          <p:cNvSpPr txBox="1"/>
          <p:nvPr/>
        </p:nvSpPr>
        <p:spPr>
          <a:xfrm>
            <a:off x="6641357" y="28383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0" name="yt_shape_138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49" name="yt_image_13849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2" name="yt_shape_13852"/>
          <p:cNvSpPr txBox="1"/>
          <p:nvPr/>
        </p:nvSpPr>
        <p:spPr>
          <a:xfrm>
            <a:off x="540000" y="1591869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一定不是钝角的是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53" name="yt_table_13853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5893384"/>
                  </p:ext>
                </p:extLst>
              </p:nvPr>
            </p:nvGraphicFramePr>
            <p:xfrm>
              <a:off x="540056" y="2071172"/>
              <a:ext cx="4513580" cy="1271906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808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周角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钝角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853" name="yt_table_13853" descr="{&quot;rangeId&quot;:9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05893384"/>
                  </p:ext>
                </p:extLst>
              </p:nvPr>
            </p:nvGraphicFramePr>
            <p:xfrm>
              <a:off x="540056" y="2071172"/>
              <a:ext cx="4513580" cy="1271906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808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62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381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562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381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854" name="yt_shape_13854"/>
          <p:cNvSpPr txBox="1"/>
          <p:nvPr/>
        </p:nvSpPr>
        <p:spPr>
          <a:xfrm>
            <a:off x="540000" y="3393585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舒城县期末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拿一个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倍的放大镜看一个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55" name="yt_table_1385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60863"/>
              </p:ext>
            </p:extLst>
          </p:nvPr>
        </p:nvGraphicFramePr>
        <p:xfrm>
          <a:off x="540056" y="3872888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视放大镜的距离而定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210D30F-8070-0C6A-9CCE-F61E4ECDF893}"/>
              </a:ext>
            </a:extLst>
          </p:cNvPr>
          <p:cNvSpPr txBox="1"/>
          <p:nvPr/>
        </p:nvSpPr>
        <p:spPr>
          <a:xfrm>
            <a:off x="57077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2B08F1-8C7B-5FD8-4827-4906524E8AA8}"/>
              </a:ext>
            </a:extLst>
          </p:cNvPr>
          <p:cNvSpPr txBox="1"/>
          <p:nvPr/>
        </p:nvSpPr>
        <p:spPr>
          <a:xfrm>
            <a:off x="10127389" y="33467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7" name="yt_shape_13857"/>
          <p:cNvSpPr txBox="1"/>
          <p:nvPr/>
        </p:nvSpPr>
        <p:spPr>
          <a:xfrm>
            <a:off x="540000" y="900000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图中小于平角的角有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1" name="yt_table_1386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753602"/>
              </p:ext>
            </p:extLst>
          </p:nvPr>
        </p:nvGraphicFramePr>
        <p:xfrm>
          <a:off x="540056" y="1379303"/>
          <a:ext cx="901776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1631760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</a:tbl>
          </a:graphicData>
        </a:graphic>
      </p:graphicFrame>
      <p:grpSp>
        <p:nvGrpSpPr>
          <p:cNvPr id="13858" name="yt_shape_13858_skip" title="H_107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3937" y="2204864"/>
            <a:ext cx="1962619" cy="1366407"/>
            <a:chOff x="0" y="0"/>
            <a:chExt cx="1962619" cy="1366407"/>
          </a:xfrm>
        </p:grpSpPr>
        <p:pic>
          <p:nvPicPr>
            <p:cNvPr id="2" name="yt_image_1385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2619" cy="970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0" name="yt_shape_13860" descr="{&quot;rangeId&quot;:0,&quot;IgnoreLineSpacing&quot;:1}"/>
            <p:cNvSpPr txBox="1"/>
            <p:nvPr/>
          </p:nvSpPr>
          <p:spPr>
            <a:xfrm>
              <a:off x="448028" y="10064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3969CA-A73D-66BA-393D-30613B5C6225}"/>
              </a:ext>
            </a:extLst>
          </p:cNvPr>
          <p:cNvSpPr txBox="1"/>
          <p:nvPr/>
        </p:nvSpPr>
        <p:spPr>
          <a:xfrm>
            <a:off x="5098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40000" y="900000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滁州市全椒县期末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请将图中的角用不同方法表示出来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pSp>
        <p:nvGrpSpPr>
          <p:cNvPr id="13864" name="yt_shape_13864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1566" y="1531667"/>
            <a:ext cx="1908867" cy="1470420"/>
            <a:chOff x="0" y="0"/>
            <a:chExt cx="1908867" cy="1470420"/>
          </a:xfrm>
        </p:grpSpPr>
        <p:pic>
          <p:nvPicPr>
            <p:cNvPr id="2" name="yt_image_13864">
              <a:extLst>
                <a:ext uri="">
  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8867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6" name="yt_shape_13866" descr="{&quot;rangeId&quot;:0,&quot;IgnoreLineSpacing&quot;:1}"/>
            <p:cNvSpPr txBox="1"/>
            <p:nvPr/>
          </p:nvSpPr>
          <p:spPr>
            <a:xfrm>
              <a:off x="421152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graphicFrame>
        <p:nvGraphicFramePr>
          <p:cNvPr id="13868" name="yt_table_1386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35098"/>
              </p:ext>
            </p:extLst>
          </p:nvPr>
        </p:nvGraphicFramePr>
        <p:xfrm>
          <a:off x="540000" y="3204914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2400" b="0" i="1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468D867-C928-D4E7-88D2-DD92B5DCACBC}"/>
              </a:ext>
            </a:extLst>
          </p:cNvPr>
          <p:cNvSpPr txBox="1"/>
          <p:nvPr/>
        </p:nvSpPr>
        <p:spPr>
          <a:xfrm>
            <a:off x="5543647" y="3354272"/>
            <a:ext cx="115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2F4175-7667-F253-3F99-C5391CC29083}"/>
              </a:ext>
            </a:extLst>
          </p:cNvPr>
          <p:cNvSpPr txBox="1"/>
          <p:nvPr/>
        </p:nvSpPr>
        <p:spPr>
          <a:xfrm>
            <a:off x="9979196" y="3354272"/>
            <a:ext cx="115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90D224-9C99-1FB3-8865-6E4931BCD092}"/>
              </a:ext>
            </a:extLst>
          </p:cNvPr>
          <p:cNvSpPr txBox="1"/>
          <p:nvPr/>
        </p:nvSpPr>
        <p:spPr>
          <a:xfrm>
            <a:off x="1280235" y="3911674"/>
            <a:ext cx="76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B906DB-003C-4757-ED44-490FB2590149}"/>
              </a:ext>
            </a:extLst>
          </p:cNvPr>
          <p:cNvSpPr txBox="1"/>
          <p:nvPr/>
        </p:nvSpPr>
        <p:spPr>
          <a:xfrm>
            <a:off x="3568759" y="3911674"/>
            <a:ext cx="64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FD4457-1061-CCAF-1677-A23854EB3312}"/>
              </a:ext>
            </a:extLst>
          </p:cNvPr>
          <p:cNvSpPr txBox="1"/>
          <p:nvPr/>
        </p:nvSpPr>
        <p:spPr>
          <a:xfrm>
            <a:off x="8013833" y="39116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1" name="yt_shape_1387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70" name="yt_image_1387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73" name="yt_shape_13873"/>
              <p:cNvSpPr txBox="1"/>
              <p:nvPr/>
            </p:nvSpPr>
            <p:spPr>
              <a:xfrm>
                <a:off x="540119" y="1597583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在锐角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b211,isEnd"/>
                  </a:rPr>
                  <a:t>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不同射线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条不同射线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f945,isEnd"/>
                  </a:rPr>
                  <a:t>照此规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条不同射线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873" name="yt_shape_138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1599156"/>
              </a:xfrm>
              <a:prstGeom prst="rect">
                <a:avLst/>
              </a:prstGeom>
              <a:blipFill>
                <a:blip r:embed="rId3"/>
                <a:stretch>
                  <a:fillRect l="-1645" t="-3053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75" name="yt_image_13875" title="H_114.0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6557" y="3399891"/>
            <a:ext cx="4718885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2FDD85-3818-91A2-0236-41F141CD6EB5}"/>
              </a:ext>
            </a:extLst>
          </p:cNvPr>
          <p:cNvSpPr txBox="1"/>
          <p:nvPr/>
        </p:nvSpPr>
        <p:spPr>
          <a:xfrm>
            <a:off x="8986096" y="155077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858628-A2D8-2E40-EE92-9E766D16199B}"/>
              </a:ext>
            </a:extLst>
          </p:cNvPr>
          <p:cNvSpPr txBox="1"/>
          <p:nvPr/>
        </p:nvSpPr>
        <p:spPr>
          <a:xfrm>
            <a:off x="2888508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8A5731-AE1A-39D2-006A-822BAFF18A55}"/>
              </a:ext>
            </a:extLst>
          </p:cNvPr>
          <p:cNvSpPr txBox="1"/>
          <p:nvPr/>
        </p:nvSpPr>
        <p:spPr>
          <a:xfrm>
            <a:off x="7765307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875543-662C-55EC-A747-701670616112}"/>
                  </a:ext>
                </a:extLst>
              </p:cNvPr>
              <p:cNvSpPr txBox="1"/>
              <p:nvPr/>
            </p:nvSpPr>
            <p:spPr>
              <a:xfrm>
                <a:off x="4402983" y="2348880"/>
                <a:ext cx="32899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875543-662C-55EC-A747-7016706161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983" y="2348880"/>
                <a:ext cx="3289998" cy="726326"/>
              </a:xfrm>
              <a:prstGeom prst="rect">
                <a:avLst/>
              </a:prstGeom>
              <a:blipFill>
                <a:blip r:embed="rId5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635</Words>
  <Application>Microsoft Office PowerPoint</Application>
  <PresentationFormat>宽屏</PresentationFormat>
  <Paragraphs>79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2024-08-15T00:33:39Z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