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0" r:id="rId6"/>
    <p:sldId id="372" r:id="rId7"/>
    <p:sldId id="374" r:id="rId8"/>
    <p:sldId id="375" r:id="rId9"/>
    <p:sldId id="377" r:id="rId10"/>
    <p:sldId id="385" r:id="rId11"/>
    <p:sldId id="379" r:id="rId12"/>
    <p:sldId id="381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16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1" name="yt_shape_13411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3410" name="yt_image_1341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3" name="yt_shape_13413"/>
          <p:cNvSpPr txBox="1"/>
          <p:nvPr/>
        </p:nvSpPr>
        <p:spPr>
          <a:xfrm>
            <a:off x="540000" y="155873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的相关概念</a:t>
            </a:r>
          </a:p>
        </p:txBody>
      </p:sp>
      <p:sp>
        <p:nvSpPr>
          <p:cNvPr id="13414" name="yt_shape_13414"/>
          <p:cNvSpPr txBox="1"/>
          <p:nvPr/>
        </p:nvSpPr>
        <p:spPr>
          <a:xfrm>
            <a:off x="540000" y="2058295"/>
            <a:ext cx="89207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下列各组数满足方程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15" name="yt_table_1341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8367934"/>
                  </p:ext>
                </p:extLst>
              </p:nvPr>
            </p:nvGraphicFramePr>
            <p:xfrm>
              <a:off x="540056" y="2537598"/>
              <a:ext cx="5609082" cy="2121154"/>
            </p:xfrm>
            <a:graphic>
              <a:graphicData uri="http://schemas.openxmlformats.org/drawingml/2006/table">
                <a:tbl>
                  <a:tblPr/>
                  <a:tblGrid>
                    <a:gridCol w="3392805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15" name="yt_table_13415" descr="{&quot;rangeId&quot;: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8367934"/>
                  </p:ext>
                </p:extLst>
              </p:nvPr>
            </p:nvGraphicFramePr>
            <p:xfrm>
              <a:off x="540056" y="2537598"/>
              <a:ext cx="5609082" cy="2121154"/>
            </p:xfrm>
            <a:graphic>
              <a:graphicData uri="http://schemas.openxmlformats.org/drawingml/2006/table">
                <a:tbl>
                  <a:tblPr/>
                  <a:tblGrid>
                    <a:gridCol w="3392805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350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02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653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302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791357">
            <a:extLst>
              <a:ext uri="{FF2B5EF4-FFF2-40B4-BE49-F238E27FC236}">
                <a16:creationId xmlns:a16="http://schemas.microsoft.com/office/drawing/2014/main" id="{96800C65-6769-9FAB-0ED9-97EFC1FE76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C2CCAD-C13F-3212-FE96-F3C8664758F3}"/>
              </a:ext>
            </a:extLst>
          </p:cNvPr>
          <p:cNvSpPr txBox="1"/>
          <p:nvPr/>
        </p:nvSpPr>
        <p:spPr>
          <a:xfrm>
            <a:off x="8454164" y="2011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59" name="yt_image_1345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462" name="yt_shape_13462"/>
              <p:cNvSpPr txBox="1"/>
              <p:nvPr/>
            </p:nvSpPr>
            <p:spPr>
              <a:xfrm>
                <a:off x="540120" y="1591869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有两种等式变形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35fe"/>
                  </a:rPr>
                  <a:t>其中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462" name="yt_shape_13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20050"/>
              </a:xfrm>
              <a:prstGeom prst="rect">
                <a:avLst/>
              </a:prstGeom>
              <a:blipFill>
                <a:blip r:embed="rId3"/>
                <a:stretch>
                  <a:fillRect l="-1645" r="-1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64" name="yt_table_134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02641"/>
              </p:ext>
            </p:extLst>
          </p:nvPr>
        </p:nvGraphicFramePr>
        <p:xfrm>
          <a:off x="540056" y="2276872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0D5D1C6-C4EB-8FAF-DF42-E993FF1519F6}"/>
              </a:ext>
            </a:extLst>
          </p:cNvPr>
          <p:cNvSpPr txBox="1"/>
          <p:nvPr/>
        </p:nvSpPr>
        <p:spPr>
          <a:xfrm>
            <a:off x="11064552" y="168688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7" name="yt_shape_13467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66" name="yt_image_13466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9" name="yt_shape_13469"/>
          <p:cNvSpPr txBox="1"/>
          <p:nvPr/>
        </p:nvSpPr>
        <p:spPr>
          <a:xfrm>
            <a:off x="540119" y="1591869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阅读感悟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有些关于方程组的问题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74a1"/>
              </a:rPr>
              <a:t>欲求的结果不是每一个未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知数的值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而是关于未知数的代数式的值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满足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本题常规思路是将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两式联立组成方程组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d6a10"/>
              </a:rPr>
              <a:t>的值再代入欲求值的代数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式得到答案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常规思路运算量比较大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6_b5d6e"/>
              </a:rPr>
              <a:t>仔细观察两个方程未知数的系数之间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本题还可以通过适当变形整体求得代数式的值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3161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这样的解题思想就是通常所说的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5783c"/>
              </a:rPr>
              <a:t>整体思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72" name="yt_shape_13472"/>
              <p:cNvSpPr txBox="1"/>
              <p:nvPr/>
            </p:nvSpPr>
            <p:spPr>
              <a:xfrm>
                <a:off x="540119" y="4869160"/>
                <a:ext cx="11492915" cy="15208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3472" name="yt_shape_134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69160"/>
                <a:ext cx="11492915" cy="1520888"/>
              </a:xfrm>
              <a:prstGeom prst="rect">
                <a:avLst/>
              </a:prstGeom>
              <a:blipFill>
                <a:blip r:embed="rId3"/>
                <a:stretch>
                  <a:fillRect l="-1645" t="-7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169A22-97C5-6DFE-33B4-516325EF5E52}"/>
              </a:ext>
            </a:extLst>
          </p:cNvPr>
          <p:cNvSpPr txBox="1"/>
          <p:nvPr/>
        </p:nvSpPr>
        <p:spPr>
          <a:xfrm>
            <a:off x="7533088" y="5227139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340B1D-FB8A-52F9-BBA4-EF978A724783}"/>
              </a:ext>
            </a:extLst>
          </p:cNvPr>
          <p:cNvSpPr txBox="1"/>
          <p:nvPr/>
        </p:nvSpPr>
        <p:spPr>
          <a:xfrm>
            <a:off x="9974663" y="5227139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76" name="yt_shape_13476"/>
              <p:cNvSpPr txBox="1"/>
              <p:nvPr/>
            </p:nvSpPr>
            <p:spPr>
              <a:xfrm>
                <a:off x="540119" y="2441779"/>
                <a:ext cx="11492915" cy="4076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a9f0,isEnd"/>
                  </a:rPr>
                  <a:t>等式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右边是通常的加法和乘法运算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设铅笔的单价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橡皮的单价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日记本的单价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购买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支铅笔、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块橡皮、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本日记本共需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476" name="yt_shape_13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41779"/>
                <a:ext cx="11492915" cy="4076180"/>
              </a:xfrm>
              <a:prstGeom prst="rect">
                <a:avLst/>
              </a:prstGeom>
              <a:blipFill>
                <a:blip r:embed="rId2"/>
                <a:stretch>
                  <a:fillRect l="-1645" t="-1347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FE0BBB-6CDD-F69C-3AAC-9F422A91E5EC}"/>
              </a:ext>
            </a:extLst>
          </p:cNvPr>
          <p:cNvSpPr txBox="1"/>
          <p:nvPr/>
        </p:nvSpPr>
        <p:spPr>
          <a:xfrm>
            <a:off x="9594107" y="2870461"/>
            <a:ext cx="108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866C1E-4256-F602-A22D-5C53000DAFF6}"/>
              </a:ext>
            </a:extLst>
          </p:cNvPr>
          <p:cNvSpPr txBox="1"/>
          <p:nvPr/>
        </p:nvSpPr>
        <p:spPr>
          <a:xfrm>
            <a:off x="450108" y="3435964"/>
            <a:ext cx="1028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设铅笔的单价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橡皮的单价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日记本的单价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B5B648-CF20-5F12-9E20-AC027D791F18}"/>
                  </a:ext>
                </a:extLst>
              </p:cNvPr>
              <p:cNvSpPr txBox="1"/>
              <p:nvPr/>
            </p:nvSpPr>
            <p:spPr>
              <a:xfrm>
                <a:off x="450108" y="3821437"/>
                <a:ext cx="517975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B5B648-CF20-5F12-9E20-AC027D791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1437"/>
                <a:ext cx="5179758" cy="1328560"/>
              </a:xfrm>
              <a:prstGeom prst="rect">
                <a:avLst/>
              </a:prstGeom>
              <a:blipFill>
                <a:blip r:embed="rId3"/>
                <a:stretch>
                  <a:fillRect l="-1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0D1EC23-1950-A649-0F81-F69BD32AA251}"/>
              </a:ext>
            </a:extLst>
          </p:cNvPr>
          <p:cNvSpPr txBox="1"/>
          <p:nvPr/>
        </p:nvSpPr>
        <p:spPr>
          <a:xfrm>
            <a:off x="450108" y="5056385"/>
            <a:ext cx="464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A60451-68BF-A3FB-FF0F-9673E1CEDB5A}"/>
              </a:ext>
            </a:extLst>
          </p:cNvPr>
          <p:cNvSpPr txBox="1"/>
          <p:nvPr/>
        </p:nvSpPr>
        <p:spPr>
          <a:xfrm>
            <a:off x="450108" y="5531873"/>
            <a:ext cx="434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4D1762-A1BA-9023-B226-40BE3A6BD150}"/>
              </a:ext>
            </a:extLst>
          </p:cNvPr>
          <p:cNvSpPr txBox="1"/>
          <p:nvPr/>
        </p:nvSpPr>
        <p:spPr>
          <a:xfrm>
            <a:off x="450108" y="6007361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支铅笔、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块橡皮、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本日记本共需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5605FA-B41D-A2D5-78F5-91699574715F}"/>
              </a:ext>
            </a:extLst>
          </p:cNvPr>
          <p:cNvSpPr txBox="1"/>
          <p:nvPr/>
        </p:nvSpPr>
        <p:spPr>
          <a:xfrm>
            <a:off x="450108" y="980728"/>
            <a:ext cx="11406532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某班级组织活动购买小奖品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支铅笔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块橡皮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本日记本共需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元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92e3,isEnd"/>
              </a:rPr>
              <a:t>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支铅笔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块橡皮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本日记本共需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元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则购买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支铅笔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块橡皮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819ce,isEnd"/>
              </a:rPr>
              <a:t>本日记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本共需多少元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6" name="yt_shape_13416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17" name="yt_shape_13417"/>
              <p:cNvSpPr txBox="1"/>
              <p:nvPr/>
            </p:nvSpPr>
            <p:spPr>
              <a:xfrm>
                <a:off x="540000" y="1399565"/>
                <a:ext cx="805912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黔西南州中考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17" name="yt_shape_13417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059129" cy="642163"/>
              </a:xfrm>
              <a:prstGeom prst="rect">
                <a:avLst/>
              </a:prstGeom>
              <a:blipFill>
                <a:blip r:embed="rId2"/>
                <a:stretch>
                  <a:fillRect l="-2345" r="-128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19" name="yt_shape_13419"/>
          <p:cNvSpPr txBox="1"/>
          <p:nvPr/>
        </p:nvSpPr>
        <p:spPr>
          <a:xfrm>
            <a:off x="540000" y="2092516"/>
            <a:ext cx="7543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方程两边同乘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3420" name="yt_shape_13420"/>
          <p:cNvSpPr txBox="1"/>
          <p:nvPr/>
        </p:nvSpPr>
        <p:spPr>
          <a:xfrm>
            <a:off x="540000" y="2571819"/>
            <a:ext cx="4619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</p:txBody>
      </p:sp>
      <p:sp>
        <p:nvSpPr>
          <p:cNvPr id="13421" name="yt_shape_13421"/>
          <p:cNvSpPr txBox="1"/>
          <p:nvPr/>
        </p:nvSpPr>
        <p:spPr>
          <a:xfrm>
            <a:off x="540000" y="3051122"/>
            <a:ext cx="4619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3422" name="yt_shape_13422"/>
          <p:cNvSpPr txBox="1"/>
          <p:nvPr/>
        </p:nvSpPr>
        <p:spPr>
          <a:xfrm>
            <a:off x="540000" y="3530425"/>
            <a:ext cx="3617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.④</a:t>
            </a:r>
          </a:p>
        </p:txBody>
      </p:sp>
      <p:sp>
        <p:nvSpPr>
          <p:cNvPr id="13423" name="yt_shape_13423"/>
          <p:cNvSpPr txBox="1"/>
          <p:nvPr/>
        </p:nvSpPr>
        <p:spPr>
          <a:xfrm>
            <a:off x="540000" y="4009728"/>
            <a:ext cx="6378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以上解题步骤中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开始出错的一步是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4" name="yt_table_134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13025"/>
              </p:ext>
            </p:extLst>
          </p:nvPr>
        </p:nvGraphicFramePr>
        <p:xfrm>
          <a:off x="540056" y="4489031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</a:tbl>
          </a:graphicData>
        </a:graphic>
      </p:graphicFrame>
      <p:pic>
        <p:nvPicPr>
          <p:cNvPr id="3" name="yt_shape_1723550791468">
            <a:extLst>
              <a:ext uri="{FF2B5EF4-FFF2-40B4-BE49-F238E27FC236}">
                <a16:creationId xmlns:a16="http://schemas.microsoft.com/office/drawing/2014/main" id="{925CB9BA-B9FC-BD11-2CA8-01CB9DD0EE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A47E8E-3A4A-8469-BA40-034585C36473}"/>
              </a:ext>
            </a:extLst>
          </p:cNvPr>
          <p:cNvSpPr txBox="1"/>
          <p:nvPr/>
        </p:nvSpPr>
        <p:spPr>
          <a:xfrm>
            <a:off x="5936389" y="3962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26" name="yt_shape_13426"/>
              <p:cNvSpPr txBox="1"/>
              <p:nvPr/>
            </p:nvSpPr>
            <p:spPr>
              <a:xfrm>
                <a:off x="540120" y="900000"/>
                <a:ext cx="11111999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眉山市中考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4844"/>
                  </a:rPr>
                  <a:t>x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26" name="yt_shape_13426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499449"/>
              </a:xfrm>
              <a:prstGeom prst="rect">
                <a:avLst/>
              </a:prstGeom>
              <a:blipFill>
                <a:blip r:embed="rId2"/>
                <a:stretch>
                  <a:fillRect l="-1701" r="-1372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28" name="yt_table_134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92604"/>
              </p:ext>
            </p:extLst>
          </p:nvPr>
        </p:nvGraphicFramePr>
        <p:xfrm>
          <a:off x="540056" y="245023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430" name="yt_shape_13430"/>
              <p:cNvSpPr txBox="1"/>
              <p:nvPr/>
            </p:nvSpPr>
            <p:spPr>
              <a:xfrm>
                <a:off x="540119" y="2976408"/>
                <a:ext cx="11492915" cy="13166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浙江省中考改编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30" name="yt_shape_13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6408"/>
                <a:ext cx="11492915" cy="1316688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DD068F-F03E-2E03-50F6-F8AB88095BFE}"/>
              </a:ext>
            </a:extLst>
          </p:cNvPr>
          <p:cNvSpPr txBox="1"/>
          <p:nvPr/>
        </p:nvSpPr>
        <p:spPr>
          <a:xfrm>
            <a:off x="3891809" y="19137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DD6ED8-63D6-734B-BF04-430701E8D58A}"/>
                  </a:ext>
                </a:extLst>
              </p:cNvPr>
              <p:cNvSpPr txBox="1"/>
              <p:nvPr/>
            </p:nvSpPr>
            <p:spPr>
              <a:xfrm>
                <a:off x="7539185" y="2929602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6, 'hasSerialNum': 1, 'mathAnswerShape': 1, 'IsSplitBraceMath': 1}">
                <a:extLst>
                  <a:ext uri="{FF2B5EF4-FFF2-40B4-BE49-F238E27FC236}">
                    <a16:creationId xmlns:a16="http://schemas.microsoft.com/office/drawing/2014/main" id="{83DD6ED8-63D6-734B-BF04-430701E8D5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9185" y="2929602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09836D5-C7C3-B047-D289-053C6344F209}"/>
              </a:ext>
            </a:extLst>
          </p:cNvPr>
          <p:cNvCxnSpPr/>
          <p:nvPr/>
        </p:nvCxnSpPr>
        <p:spPr>
          <a:xfrm>
            <a:off x="7324396" y="4056035"/>
            <a:ext cx="180200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34" name="yt_shape_13434"/>
              <p:cNvSpPr txBox="1"/>
              <p:nvPr/>
            </p:nvSpPr>
            <p:spPr>
              <a:xfrm>
                <a:off x="540000" y="2701746"/>
                <a:ext cx="6021200" cy="39590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即方程的正确解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34" name="yt_shape_134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1746"/>
                <a:ext cx="6021200" cy="3959097"/>
              </a:xfrm>
              <a:prstGeom prst="rect">
                <a:avLst/>
              </a:prstGeom>
              <a:blipFill>
                <a:blip r:embed="rId2"/>
                <a:stretch>
                  <a:fillRect l="-3141" r="-2128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DD81C1-7E68-90E6-54B1-8669BFB2ADB9}"/>
                  </a:ext>
                </a:extLst>
              </p:cNvPr>
              <p:cNvSpPr txBox="1"/>
              <p:nvPr/>
            </p:nvSpPr>
            <p:spPr>
              <a:xfrm>
                <a:off x="449989" y="2654940"/>
                <a:ext cx="36821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DD81C1-7E68-90E6-54B1-8669BFB2AD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4940"/>
                <a:ext cx="3682111" cy="772808"/>
              </a:xfrm>
              <a:prstGeom prst="rect">
                <a:avLst/>
              </a:prstGeom>
              <a:blipFill>
                <a:blip r:embed="rId3"/>
                <a:stretch>
                  <a:fillRect l="-2649" r="-248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9D3D4C-ACBD-C824-342D-10087AFC59AF}"/>
                  </a:ext>
                </a:extLst>
              </p:cNvPr>
              <p:cNvSpPr txBox="1"/>
              <p:nvPr/>
            </p:nvSpPr>
            <p:spPr>
              <a:xfrm>
                <a:off x="449989" y="3334136"/>
                <a:ext cx="61430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9D3D4C-ACBD-C824-342D-10087AFC5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4136"/>
                <a:ext cx="6143053" cy="805193"/>
              </a:xfrm>
              <a:prstGeom prst="rect">
                <a:avLst/>
              </a:prstGeom>
              <a:blipFill>
                <a:blip r:embed="rId4"/>
                <a:stretch>
                  <a:fillRect l="-1587" r="-1488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160F4C-F392-6493-A59B-13A1870521E0}"/>
                  </a:ext>
                </a:extLst>
              </p:cNvPr>
              <p:cNvSpPr txBox="1"/>
              <p:nvPr/>
            </p:nvSpPr>
            <p:spPr>
              <a:xfrm>
                <a:off x="449989" y="4045717"/>
                <a:ext cx="572408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160F4C-F392-6493-A59B-13A1870521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5717"/>
                <a:ext cx="5724080" cy="772808"/>
              </a:xfrm>
              <a:prstGeom prst="rect">
                <a:avLst/>
              </a:prstGeom>
              <a:blipFill>
                <a:blip r:embed="rId5"/>
                <a:stretch>
                  <a:fillRect l="-1704" r="-159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4A9C66-3CFE-F553-4279-97F176121E23}"/>
              </a:ext>
            </a:extLst>
          </p:cNvPr>
          <p:cNvSpPr txBox="1"/>
          <p:nvPr/>
        </p:nvSpPr>
        <p:spPr>
          <a:xfrm>
            <a:off x="449989" y="4724913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473007-B005-60FF-14D3-09BD1B83D60E}"/>
              </a:ext>
            </a:extLst>
          </p:cNvPr>
          <p:cNvSpPr txBox="1"/>
          <p:nvPr/>
        </p:nvSpPr>
        <p:spPr>
          <a:xfrm>
            <a:off x="449989" y="5200401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1621D9-68AA-C927-2AA8-4C31A18C31E8}"/>
              </a:ext>
            </a:extLst>
          </p:cNvPr>
          <p:cNvSpPr txBox="1"/>
          <p:nvPr/>
        </p:nvSpPr>
        <p:spPr>
          <a:xfrm>
            <a:off x="449989" y="5675889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FD9F59-CF44-C432-3405-729D484E269F}"/>
              </a:ext>
            </a:extLst>
          </p:cNvPr>
          <p:cNvSpPr txBox="1"/>
          <p:nvPr/>
        </p:nvSpPr>
        <p:spPr>
          <a:xfrm>
            <a:off x="449989" y="6151377"/>
            <a:ext cx="5060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即方程的正确解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F588D0-88C8-DB25-3E63-932FE80FA5B2}"/>
                  </a:ext>
                </a:extLst>
              </p:cNvPr>
              <p:cNvSpPr txBox="1"/>
              <p:nvPr/>
            </p:nvSpPr>
            <p:spPr>
              <a:xfrm>
                <a:off x="540000" y="910266"/>
                <a:ext cx="11202011" cy="1876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聪聪将有关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于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的方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𝑥</m:t>
                        </m:r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𝑚𝑥</m:t>
                        </m:r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−</m:t>
                        </m:r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−</m:t>
                        </m:r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①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去分母时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错误地得到了方程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_⨹_1_6455e"/>
                  </a:rPr>
                  <a:t>＋</a:t>
                </a:r>
                <a:b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</a:b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②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因此求得的解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是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x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试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求</a:t>
                </a:r>
                <a:r>
                  <a:rPr kumimoji="0" lang="en-US" altLang="zh-CN" sz="2400" b="0" i="1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的值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6_9913d"/>
                  </a:rPr>
                  <a:t>并求方程的正</a:t>
                </a:r>
                <a:b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确解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F588D0-88C8-DB25-3E63-932FE80FA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10266"/>
                <a:ext cx="11202011" cy="1876026"/>
              </a:xfrm>
              <a:prstGeom prst="rect">
                <a:avLst/>
              </a:prstGeom>
              <a:blipFill>
                <a:blip r:embed="rId6"/>
                <a:stretch>
                  <a:fillRect l="-871" r="-653" b="-6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9" name="yt_shape_13439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的应用</a:t>
            </a:r>
          </a:p>
        </p:txBody>
      </p:sp>
      <p:sp>
        <p:nvSpPr>
          <p:cNvPr id="13440" name="yt_shape_13440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是我国古代重要的数学著作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349f"/>
              </a:rPr>
              <a:t>其中记载了一个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大致意思为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现有田出租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6f6a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三年共得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出租的田有多少亩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设出租的田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41" name="yt_table_13441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262204"/>
                  </p:ext>
                </p:extLst>
              </p:nvPr>
            </p:nvGraphicFramePr>
            <p:xfrm>
              <a:off x="540056" y="2839131"/>
              <a:ext cx="7715568" cy="1024383"/>
            </p:xfrm>
            <a:graphic>
              <a:graphicData uri="http://schemas.openxmlformats.org/drawingml/2006/table">
                <a:tbl>
                  <a:tblPr/>
                  <a:tblGrid>
                    <a:gridCol w="41627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355282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441" name="yt_table_13441" descr="{&quot;rangeId&quot;:8,&quot;type&quot;:&quot;Option&quot;}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262204"/>
                  </p:ext>
                </p:extLst>
              </p:nvPr>
            </p:nvGraphicFramePr>
            <p:xfrm>
              <a:off x="540056" y="2839131"/>
              <a:ext cx="7715568" cy="1024383"/>
            </p:xfrm>
            <a:graphic>
              <a:graphicData uri="http://schemas.openxmlformats.org/drawingml/2006/table">
                <a:tbl>
                  <a:tblPr/>
                  <a:tblGrid>
                    <a:gridCol w="4162743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3552825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5234" b="-10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7324" b="-1030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791580">
            <a:extLst>
              <a:ext uri="{FF2B5EF4-FFF2-40B4-BE49-F238E27FC236}">
                <a16:creationId xmlns:a16="http://schemas.microsoft.com/office/drawing/2014/main" id="{6AFA3847-8B12-9D3B-B4E0-05F1FEB8E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4A12A3-2007-1AE4-219C-B0A3A824620E}"/>
              </a:ext>
            </a:extLst>
          </p:cNvPr>
          <p:cNvSpPr txBox="1"/>
          <p:nvPr/>
        </p:nvSpPr>
        <p:spPr>
          <a:xfrm>
            <a:off x="10738696" y="23037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2" name="yt_shape_13442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曹冲称象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是流传很广的故事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按照他的方法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a87"/>
              </a:rPr>
              <a:t>先将象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牵到大船上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并在船侧面标记水位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再将象牵出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然后往船上抬入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c0ad"/>
              </a:rPr>
              <a:t>块等重的条形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并在船上留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个搬运工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这时水位恰好到达标记位置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如果再抬入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d236"/>
              </a:rPr>
              <a:t>块同样的条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船上只留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个搬运工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水位也恰好到达标记位置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已知搬运工体重均为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3477"/>
              </a:rPr>
              <a:t>120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设每块条形石的重量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43" name="yt_image_13443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5190324"/>
            <a:ext cx="1933108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5" name="yt_shape_13445"/>
          <p:cNvSpPr txBox="1"/>
          <p:nvPr/>
        </p:nvSpPr>
        <p:spPr>
          <a:xfrm>
            <a:off x="540056" y="3284984"/>
            <a:ext cx="11112062" cy="140826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孙权曾致巨象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太祖欲知其斤重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访之群下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咸莫能出其理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冲曰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2bfac"/>
              </a:rPr>
              <a:t>置象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大船之上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而刻其水痕所至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称物以载之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则校可知矣。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</a:p>
          <a:p>
            <a:pPr algn="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《三国志》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0E9060-6D59-1F20-3659-0F76B5B2AA54}"/>
              </a:ext>
            </a:extLst>
          </p:cNvPr>
          <p:cNvSpPr txBox="1"/>
          <p:nvPr/>
        </p:nvSpPr>
        <p:spPr>
          <a:xfrm>
            <a:off x="7081096" y="27551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3446" name="yt_table_134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779627"/>
              </p:ext>
            </p:extLst>
          </p:nvPr>
        </p:nvGraphicFramePr>
        <p:xfrm>
          <a:off x="540056" y="4767408"/>
          <a:ext cx="6353175" cy="1901952"/>
        </p:xfrm>
        <a:graphic>
          <a:graphicData uri="http://schemas.openxmlformats.org/drawingml/2006/table">
            <a:tbl>
              <a:tblPr/>
              <a:tblGrid>
                <a:gridCol w="6353175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依题意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依题意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该象的重量是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每块条形石的重量是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8" name="yt_shape_13448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某学校课后兴趣小组在开展手工制作活动中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美术老师要求用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e30,isEnd"/>
              </a:rPr>
              <a:t>14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张卡纸制作圆柱体包装盒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准备把这些卡纸分成两部分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一部分做侧面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a9e8,isEnd"/>
              </a:rPr>
              <a:t>另一部分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已知每张卡纸可以裁出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或者裁出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个底面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个侧面和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7d78,isEnd"/>
              </a:rPr>
              <a:t>个底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面可以做成一个包装盒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这些卡纸最多可以做成包装盒的个数为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在一次春游中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小亮等同学随家人一同到江郎山旅游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0c14,isEnd"/>
              </a:rPr>
              <a:t>下面是购买门票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小明与他爸爸的对话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EBB231-8356-90E0-0DC9-8F7B8D200042}"/>
              </a:ext>
            </a:extLst>
          </p:cNvPr>
          <p:cNvSpPr txBox="1"/>
          <p:nvPr/>
        </p:nvSpPr>
        <p:spPr>
          <a:xfrm>
            <a:off x="9289307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3453" title="H_274.23">
            <a:extLst>
              <a:ext uri="{FF2B5EF4-FFF2-40B4-BE49-F238E27FC236}">
                <a16:creationId xmlns:a16="http://schemas.microsoft.com/office/drawing/2014/main" id="{B660E2E9-60D3-2F90-CB53-67CCB2426C65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832" y="3772228"/>
            <a:ext cx="3365273" cy="272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50" name="yt_shape_13450"/>
              <p:cNvSpPr txBox="1"/>
              <p:nvPr/>
            </p:nvSpPr>
            <p:spPr>
              <a:xfrm>
                <a:off x="540000" y="900000"/>
                <a:ext cx="845564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小明他们一共去了多少个成人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多少个学生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设小明他们去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个成人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则去了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个学生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小明他们一共去了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个成人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个学生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50" name="yt_shape_13450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55648" cy="2546916"/>
              </a:xfrm>
              <a:prstGeom prst="rect">
                <a:avLst/>
              </a:prstGeom>
              <a:blipFill>
                <a:blip r:embed="rId2"/>
                <a:stretch>
                  <a:fillRect l="-2235" t="-2158" r="-1226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53" name="yt_image_13453" title="H_274.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0622" y="1962503"/>
            <a:ext cx="4301377" cy="348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C7624A-B3EC-626B-50DC-18EC8455D88C}"/>
              </a:ext>
            </a:extLst>
          </p:cNvPr>
          <p:cNvSpPr txBox="1"/>
          <p:nvPr/>
        </p:nvSpPr>
        <p:spPr>
          <a:xfrm>
            <a:off x="449989" y="1328682"/>
            <a:ext cx="8553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设小明他们去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个成人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则去了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C9116B-B9C0-0D42-875B-E642C5B2B3F2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18699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29C9116B-B9C0-0D42-875B-E642C5B2B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186995" cy="765061"/>
              </a:xfrm>
              <a:prstGeom prst="rect">
                <a:avLst/>
              </a:prstGeom>
              <a:blipFill>
                <a:blip r:embed="rId4"/>
                <a:stretch>
                  <a:fillRect l="-1576" r="-147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9D2DDDC-2960-102F-745F-3BE372BDC3C8}"/>
              </a:ext>
            </a:extLst>
          </p:cNvPr>
          <p:cNvSpPr txBox="1"/>
          <p:nvPr/>
        </p:nvSpPr>
        <p:spPr>
          <a:xfrm>
            <a:off x="449989" y="2475619"/>
            <a:ext cx="3372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155ECC-B074-A993-CCFC-EBB365BA1BB8}"/>
              </a:ext>
            </a:extLst>
          </p:cNvPr>
          <p:cNvSpPr txBox="1"/>
          <p:nvPr/>
        </p:nvSpPr>
        <p:spPr>
          <a:xfrm>
            <a:off x="449989" y="2951107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小明他们一共去了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个成人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个学生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" name="yt_shape_13455"/>
          <p:cNvSpPr txBox="1"/>
          <p:nvPr/>
        </p:nvSpPr>
        <p:spPr>
          <a:xfrm>
            <a:off x="540000" y="900000"/>
            <a:ext cx="9233297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请你帮助小明算一算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用哪种方式买票更省钱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购买团体票更省钱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人购买团体票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则共需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购买团体票更省钱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57" name="yt_image_13457" title="H_274.2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1613232"/>
            <a:ext cx="4301377" cy="348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57C516-F980-23B8-BBC9-B76934142EE8}"/>
              </a:ext>
            </a:extLst>
          </p:cNvPr>
          <p:cNvSpPr txBox="1"/>
          <p:nvPr/>
        </p:nvSpPr>
        <p:spPr>
          <a:xfrm>
            <a:off x="449989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购买团体票更省钱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04685C-E7DF-937B-C221-BEDB9AE4B1AC}"/>
              </a:ext>
            </a:extLst>
          </p:cNvPr>
          <p:cNvSpPr txBox="1"/>
          <p:nvPr/>
        </p:nvSpPr>
        <p:spPr>
          <a:xfrm>
            <a:off x="449989" y="1804170"/>
            <a:ext cx="4781915" cy="124774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人购买团体票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则共需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812ADD-F7EF-B177-7928-BB9D6FEB721E}"/>
              </a:ext>
            </a:extLst>
          </p:cNvPr>
          <p:cNvSpPr txBox="1"/>
          <p:nvPr/>
        </p:nvSpPr>
        <p:spPr>
          <a:xfrm>
            <a:off x="449989" y="273988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3B7DF0-1F26-1BB1-C34B-22D9CBCE3417}"/>
              </a:ext>
            </a:extLst>
          </p:cNvPr>
          <p:cNvSpPr txBox="1"/>
          <p:nvPr/>
        </p:nvSpPr>
        <p:spPr>
          <a:xfrm>
            <a:off x="449989" y="3215369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购买团体票更省钱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1909</Words>
  <Application>Microsoft Office PowerPoint</Application>
  <PresentationFormat>宽屏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2024-08-14T15:27:57Z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