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2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6" name="yt_shape_1215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再代入求值</a:t>
            </a:r>
          </a:p>
        </p:txBody>
      </p:sp>
      <p:sp>
        <p:nvSpPr>
          <p:cNvPr id="12157" name="yt_shape_1215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合肥市庐阳区期末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6de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58" name="yt_shape_12158"/>
          <p:cNvSpPr txBox="1"/>
          <p:nvPr/>
        </p:nvSpPr>
        <p:spPr>
          <a:xfrm>
            <a:off x="540000" y="2359000"/>
            <a:ext cx="1040028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482658">
            <a:extLst>
              <a:ext uri="{FF2B5EF4-FFF2-40B4-BE49-F238E27FC236}">
                <a16:creationId xmlns:a16="http://schemas.microsoft.com/office/drawing/2014/main" id="{6E56C160-DB99-7FFD-6045-71FE78DBE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03ACCD-6BC5-A046-B224-E54BA3A176DF}"/>
              </a:ext>
            </a:extLst>
          </p:cNvPr>
          <p:cNvSpPr txBox="1"/>
          <p:nvPr/>
        </p:nvSpPr>
        <p:spPr>
          <a:xfrm>
            <a:off x="449989" y="2312194"/>
            <a:ext cx="550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6F6DE-F9F1-5D6E-C0AC-9CE3025E0D2E}"/>
              </a:ext>
            </a:extLst>
          </p:cNvPr>
          <p:cNvSpPr txBox="1"/>
          <p:nvPr/>
        </p:nvSpPr>
        <p:spPr>
          <a:xfrm>
            <a:off x="1651616" y="2787682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3D38EF-B6B1-7C82-00C2-8FA9F583FD25}"/>
              </a:ext>
            </a:extLst>
          </p:cNvPr>
          <p:cNvSpPr txBox="1"/>
          <p:nvPr/>
        </p:nvSpPr>
        <p:spPr>
          <a:xfrm>
            <a:off x="1651616" y="3263170"/>
            <a:ext cx="208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D08F69-C337-52C6-992B-31AE4076BE9F}"/>
              </a:ext>
            </a:extLst>
          </p:cNvPr>
          <p:cNvSpPr txBox="1"/>
          <p:nvPr/>
        </p:nvSpPr>
        <p:spPr>
          <a:xfrm>
            <a:off x="449989" y="3738658"/>
            <a:ext cx="10479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9" name="yt_shape_1215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2705"/>
              </a:rPr>
              <a:t>｜＋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EA46DE-F836-4548-ACB9-8D869AB1DF3E}"/>
              </a:ext>
            </a:extLst>
          </p:cNvPr>
          <p:cNvSpPr txBox="1"/>
          <p:nvPr/>
        </p:nvSpPr>
        <p:spPr>
          <a:xfrm>
            <a:off x="450108" y="1804170"/>
            <a:ext cx="6803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21BAF7-CFDB-B126-B863-F08C993657AB}"/>
              </a:ext>
            </a:extLst>
          </p:cNvPr>
          <p:cNvSpPr txBox="1"/>
          <p:nvPr/>
        </p:nvSpPr>
        <p:spPr>
          <a:xfrm>
            <a:off x="1631504" y="2279658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28343A-1959-4F5F-9F4C-766655C5551D}"/>
              </a:ext>
            </a:extLst>
          </p:cNvPr>
          <p:cNvSpPr txBox="1"/>
          <p:nvPr/>
        </p:nvSpPr>
        <p:spPr>
          <a:xfrm>
            <a:off x="1631504" y="2755146"/>
            <a:ext cx="1243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DA1E9A-1B5E-C49D-0D9C-DB275F5CBB64}"/>
              </a:ext>
            </a:extLst>
          </p:cNvPr>
          <p:cNvSpPr txBox="1"/>
          <p:nvPr/>
        </p:nvSpPr>
        <p:spPr>
          <a:xfrm>
            <a:off x="450108" y="3230634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998C1D-9609-53B1-C9D6-2FD33933A153}"/>
              </a:ext>
            </a:extLst>
          </p:cNvPr>
          <p:cNvSpPr txBox="1"/>
          <p:nvPr/>
        </p:nvSpPr>
        <p:spPr>
          <a:xfrm>
            <a:off x="450108" y="3706122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19A5C5-D47A-2E08-9538-E30639BD077C}"/>
              </a:ext>
            </a:extLst>
          </p:cNvPr>
          <p:cNvSpPr txBox="1"/>
          <p:nvPr/>
        </p:nvSpPr>
        <p:spPr>
          <a:xfrm>
            <a:off x="450108" y="4181610"/>
            <a:ext cx="454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1" name="yt_shape_12161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整体代入求值</a:t>
            </a:r>
          </a:p>
        </p:txBody>
      </p:sp>
      <p:sp>
        <p:nvSpPr>
          <p:cNvPr id="12162" name="yt_shape_12162"/>
          <p:cNvSpPr txBox="1"/>
          <p:nvPr/>
        </p:nvSpPr>
        <p:spPr>
          <a:xfrm>
            <a:off x="540119" y="1399565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ce31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2ca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是一种重要的数学思想方法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07eb"/>
              </a:rPr>
              <a:t>它在多项式的化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简与求值中应用极为广泛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63" name="yt_shape_12163"/>
          <p:cNvSpPr txBox="1"/>
          <p:nvPr/>
        </p:nvSpPr>
        <p:spPr>
          <a:xfrm>
            <a:off x="540119" y="33027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尝试应用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ee42,isEnd"/>
              </a:rPr>
              <a:t>7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164" name="yt_shape_12164"/>
          <p:cNvSpPr txBox="1"/>
          <p:nvPr/>
        </p:nvSpPr>
        <p:spPr>
          <a:xfrm>
            <a:off x="540000" y="4262218"/>
            <a:ext cx="7822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故答案为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482738">
            <a:extLst>
              <a:ext uri="{FF2B5EF4-FFF2-40B4-BE49-F238E27FC236}">
                <a16:creationId xmlns:a16="http://schemas.microsoft.com/office/drawing/2014/main" id="{AD44CEC8-931C-3FC4-53E9-268280F3C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B62765-4DA6-7525-1225-18002B289085}"/>
              </a:ext>
            </a:extLst>
          </p:cNvPr>
          <p:cNvSpPr txBox="1"/>
          <p:nvPr/>
        </p:nvSpPr>
        <p:spPr>
          <a:xfrm>
            <a:off x="3790208" y="3731465"/>
            <a:ext cx="214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52BF37-F244-E6B3-C7E5-363F8D3642B7}"/>
              </a:ext>
            </a:extLst>
          </p:cNvPr>
          <p:cNvSpPr txBox="1"/>
          <p:nvPr/>
        </p:nvSpPr>
        <p:spPr>
          <a:xfrm>
            <a:off x="449989" y="4215412"/>
            <a:ext cx="792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D17CBA-AB2F-E46F-CB39-0DACA5D4ED6D}"/>
              </a:ext>
            </a:extLst>
          </p:cNvPr>
          <p:cNvSpPr txBox="1"/>
          <p:nvPr/>
        </p:nvSpPr>
        <p:spPr>
          <a:xfrm>
            <a:off x="449989" y="4690900"/>
            <a:ext cx="3520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" name="yt_shape_12165"/>
          <p:cNvSpPr txBox="1"/>
          <p:nvPr/>
        </p:nvSpPr>
        <p:spPr>
          <a:xfrm>
            <a:off x="540000" y="900000"/>
            <a:ext cx="611705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C9F961-F90F-DED3-8F71-49BB59FD0A4E}"/>
              </a:ext>
            </a:extLst>
          </p:cNvPr>
          <p:cNvSpPr txBox="1"/>
          <p:nvPr/>
        </p:nvSpPr>
        <p:spPr>
          <a:xfrm>
            <a:off x="449989" y="1328682"/>
            <a:ext cx="359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AEE06D-86DF-054C-6A9B-5B5C7F1EAC3D}"/>
              </a:ext>
            </a:extLst>
          </p:cNvPr>
          <p:cNvSpPr txBox="1"/>
          <p:nvPr/>
        </p:nvSpPr>
        <p:spPr>
          <a:xfrm>
            <a:off x="449989" y="1804170"/>
            <a:ext cx="389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4C9054-D666-6D97-7919-B182F6A22423}"/>
              </a:ext>
            </a:extLst>
          </p:cNvPr>
          <p:cNvSpPr txBox="1"/>
          <p:nvPr/>
        </p:nvSpPr>
        <p:spPr>
          <a:xfrm>
            <a:off x="1343472" y="227965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E6ABC2-6C22-A552-AFDF-6CB0CB35FA86}"/>
              </a:ext>
            </a:extLst>
          </p:cNvPr>
          <p:cNvSpPr txBox="1"/>
          <p:nvPr/>
        </p:nvSpPr>
        <p:spPr>
          <a:xfrm>
            <a:off x="1343472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数形结合求值</a:t>
            </a:r>
          </a:p>
        </p:txBody>
      </p:sp>
      <p:sp>
        <p:nvSpPr>
          <p:cNvPr id="12168" name="yt_shape_1216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8758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69" name="yt_image_121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472" y="2511364"/>
            <a:ext cx="4333055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1" name="yt_shape_12171"/>
          <p:cNvSpPr txBox="1"/>
          <p:nvPr/>
        </p:nvSpPr>
        <p:spPr>
          <a:xfrm>
            <a:off x="540000" y="2813556"/>
            <a:ext cx="638957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根据数轴上点的位置得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482819">
            <a:extLst>
              <a:ext uri="{FF2B5EF4-FFF2-40B4-BE49-F238E27FC236}">
                <a16:creationId xmlns:a16="http://schemas.microsoft.com/office/drawing/2014/main" id="{0B4C6770-4E51-34AD-80B6-CA9F3DD2D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3F3809-A76A-6165-B96C-C00799D2CE1C}"/>
              </a:ext>
            </a:extLst>
          </p:cNvPr>
          <p:cNvSpPr txBox="1"/>
          <p:nvPr/>
        </p:nvSpPr>
        <p:spPr>
          <a:xfrm>
            <a:off x="449989" y="276675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根据数轴上点的位置得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AE7E92-4D8E-37CB-C9B1-C4B1E32D9D0E}"/>
              </a:ext>
            </a:extLst>
          </p:cNvPr>
          <p:cNvSpPr txBox="1"/>
          <p:nvPr/>
        </p:nvSpPr>
        <p:spPr>
          <a:xfrm>
            <a:off x="449989" y="3242238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0A7686-AB1B-AD99-2A11-61CD18D7E506}"/>
              </a:ext>
            </a:extLst>
          </p:cNvPr>
          <p:cNvSpPr txBox="1"/>
          <p:nvPr/>
        </p:nvSpPr>
        <p:spPr>
          <a:xfrm>
            <a:off x="449989" y="3717726"/>
            <a:ext cx="6507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2" name="yt_shape_12172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求值或说理</a:t>
            </a:r>
          </a:p>
        </p:txBody>
      </p:sp>
      <p:sp>
        <p:nvSpPr>
          <p:cNvPr id="12173" name="yt_shape_1217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e798"/>
              </a:rPr>
              <a:t>的取值无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40000" y="2359000"/>
            <a:ext cx="668452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因为代数式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的值与字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482912">
            <a:extLst>
              <a:ext uri="{FF2B5EF4-FFF2-40B4-BE49-F238E27FC236}">
                <a16:creationId xmlns:a16="http://schemas.microsoft.com/office/drawing/2014/main" id="{4D41BE18-E4D5-646D-AE4C-4F5A564789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ED8088-E241-2C17-DBFC-98B01ACC159D}"/>
              </a:ext>
            </a:extLst>
          </p:cNvPr>
          <p:cNvSpPr txBox="1"/>
          <p:nvPr/>
        </p:nvSpPr>
        <p:spPr>
          <a:xfrm>
            <a:off x="449989" y="2312194"/>
            <a:ext cx="6799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E8E182-E57C-8A92-533E-F7E29DB8077B}"/>
              </a:ext>
            </a:extLst>
          </p:cNvPr>
          <p:cNvSpPr txBox="1"/>
          <p:nvPr/>
        </p:nvSpPr>
        <p:spPr>
          <a:xfrm>
            <a:off x="449989" y="2787682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5C98E1-D175-766B-4AB9-8EEB08A49A32}"/>
              </a:ext>
            </a:extLst>
          </p:cNvPr>
          <p:cNvSpPr txBox="1"/>
          <p:nvPr/>
        </p:nvSpPr>
        <p:spPr>
          <a:xfrm>
            <a:off x="449989" y="326317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9B6266-D875-8DF9-BCED-BA9FAD6167F5}"/>
              </a:ext>
            </a:extLst>
          </p:cNvPr>
          <p:cNvSpPr txBox="1"/>
          <p:nvPr/>
        </p:nvSpPr>
        <p:spPr>
          <a:xfrm>
            <a:off x="449989" y="3738658"/>
            <a:ext cx="630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因为代数式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C95F55-D5A0-0EE5-0291-5C6CC0A794B0}"/>
              </a:ext>
            </a:extLst>
          </p:cNvPr>
          <p:cNvSpPr txBox="1"/>
          <p:nvPr/>
        </p:nvSpPr>
        <p:spPr>
          <a:xfrm>
            <a:off x="449989" y="4214146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1060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2024-08-13T11:53:27Z</dcterms:created>
  <dcterms:modified xsi:type="dcterms:W3CDTF">2024-08-14T14:28:57Z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