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71" r:id="rId6"/>
    <p:sldId id="374" r:id="rId7"/>
    <p:sldId id="377" r:id="rId8"/>
    <p:sldId id="378" r:id="rId9"/>
    <p:sldId id="379" r:id="rId10"/>
    <p:sldId id="384" r:id="rId11"/>
    <p:sldId id="386" r:id="rId12"/>
    <p:sldId id="387" r:id="rId13"/>
    <p:sldId id="389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9" name="yt_shape_10769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768" name="yt_image_10768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71" name="yt_shape_10771"/>
          <p:cNvSpPr txBox="1"/>
          <p:nvPr/>
        </p:nvSpPr>
        <p:spPr>
          <a:xfrm>
            <a:off x="540000" y="1597583"/>
            <a:ext cx="8771632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有理数的减法法则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减去一个数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等于加上这个数的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772" name="yt_image_10772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212771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74" name="yt_shape_10774"/>
          <p:cNvSpPr txBox="1"/>
          <p:nvPr/>
        </p:nvSpPr>
        <p:spPr>
          <a:xfrm>
            <a:off x="540000" y="2916068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有理数的减法法则</a:t>
            </a:r>
          </a:p>
        </p:txBody>
      </p:sp>
      <p:sp>
        <p:nvSpPr>
          <p:cNvPr id="10775" name="yt_shape_10775"/>
          <p:cNvSpPr txBox="1"/>
          <p:nvPr/>
        </p:nvSpPr>
        <p:spPr>
          <a:xfrm>
            <a:off x="540000" y="3415633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76" name="yt_table_1077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9616660"/>
              </p:ext>
            </p:extLst>
          </p:nvPr>
        </p:nvGraphicFramePr>
        <p:xfrm>
          <a:off x="540056" y="3894936"/>
          <a:ext cx="4673600" cy="1901952"/>
        </p:xfrm>
        <a:graphic>
          <a:graphicData uri="http://schemas.openxmlformats.org/drawingml/2006/table">
            <a:tbl>
              <a:tblPr/>
              <a:tblGrid>
                <a:gridCol w="4673600">
                  <a:extLst>
                    <a:ext uri="{9D8B030D-6E8A-4147-A177-3AD203B41FA5}">
                      <a16:colId xmlns:a16="http://schemas.microsoft.com/office/drawing/2014/main" val="101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减去一个数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仍得这个数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负数减去负数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结果是负数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正数减去负数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结果是正数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被减数一定大于差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6"/>
                  </a:ext>
                </a:extLst>
              </a:tr>
            </a:tbl>
          </a:graphicData>
        </a:graphic>
      </p:graphicFrame>
      <p:pic>
        <p:nvPicPr>
          <p:cNvPr id="3" name="yt_shape_1723550190050">
            <a:extLst>
              <a:ext uri="{FF2B5EF4-FFF2-40B4-BE49-F238E27FC236}">
                <a16:creationId xmlns:a16="http://schemas.microsoft.com/office/drawing/2014/main" id="{DE1BBF2E-BB21-85FB-6904-B963F823D8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966102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545A66E-BD7F-CDFE-D48D-6C6FBC7E51FD}"/>
              </a:ext>
            </a:extLst>
          </p:cNvPr>
          <p:cNvSpPr txBox="1"/>
          <p:nvPr/>
        </p:nvSpPr>
        <p:spPr>
          <a:xfrm>
            <a:off x="7765189" y="1550777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相反数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53FB42-6FAE-A353-DB48-5209D9DB87B3}"/>
              </a:ext>
            </a:extLst>
          </p:cNvPr>
          <p:cNvSpPr txBox="1"/>
          <p:nvPr/>
        </p:nvSpPr>
        <p:spPr>
          <a:xfrm>
            <a:off x="3878989" y="336882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0" name="yt_shape_10830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新情境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七年级某班学生分成五个组进行数学知识竞赛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9db6c"/>
              </a:rPr>
              <a:t>每个组的基本分为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答对一题加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答错一题扣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竞赛结束时各组的分数如下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0831" name="yt_table_10831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4372831"/>
              </p:ext>
            </p:extLst>
          </p:nvPr>
        </p:nvGraphicFramePr>
        <p:xfrm>
          <a:off x="540000" y="2011799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2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第一组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第二组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第三组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第四组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第五组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833" name="yt_shape_10833"/>
          <p:cNvSpPr txBox="1"/>
          <p:nvPr/>
        </p:nvSpPr>
        <p:spPr>
          <a:xfrm>
            <a:off x="540000" y="3415405"/>
            <a:ext cx="9387185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第一名超出第二名多少分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第一名为第四组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第二名为第二组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即第一名超出第二名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第一名为第四组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第五名为第三组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第一名超出第五名多少分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即第一名超出第五名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5E426BF-49D5-BBE0-3C67-FE9331A5A7CA}"/>
              </a:ext>
            </a:extLst>
          </p:cNvPr>
          <p:cNvSpPr txBox="1"/>
          <p:nvPr/>
        </p:nvSpPr>
        <p:spPr>
          <a:xfrm>
            <a:off x="449989" y="3844087"/>
            <a:ext cx="642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第一名为第四组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第二名为第二组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724C20A-F564-AC6A-8CDC-DD3F76142356}"/>
              </a:ext>
            </a:extLst>
          </p:cNvPr>
          <p:cNvSpPr txBox="1"/>
          <p:nvPr/>
        </p:nvSpPr>
        <p:spPr>
          <a:xfrm>
            <a:off x="449989" y="4319575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C2BE55-0AF9-70D2-FF5C-E3E731664DF9}"/>
              </a:ext>
            </a:extLst>
          </p:cNvPr>
          <p:cNvSpPr txBox="1"/>
          <p:nvPr/>
        </p:nvSpPr>
        <p:spPr>
          <a:xfrm>
            <a:off x="449989" y="4795064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即第一名超出第二名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7D9D5BF-9368-9FD7-AEA0-2088327D0AA9}"/>
              </a:ext>
            </a:extLst>
          </p:cNvPr>
          <p:cNvSpPr txBox="1"/>
          <p:nvPr/>
        </p:nvSpPr>
        <p:spPr>
          <a:xfrm>
            <a:off x="449989" y="5746039"/>
            <a:ext cx="7190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B55AB7C-2AAF-C0F9-6EC4-D21BE19336B5}"/>
              </a:ext>
            </a:extLst>
          </p:cNvPr>
          <p:cNvSpPr txBox="1"/>
          <p:nvPr/>
        </p:nvSpPr>
        <p:spPr>
          <a:xfrm>
            <a:off x="449989" y="6221527"/>
            <a:ext cx="3837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即第一名超出第五名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8" name="yt_shape_10838"/>
          <p:cNvSpPr txBox="1"/>
          <p:nvPr/>
        </p:nvSpPr>
        <p:spPr>
          <a:xfrm>
            <a:off x="3287688" y="90000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 dirty="0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0837" name="yt_image_10837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9696" y="94939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40" name="yt_shape_10840"/>
          <p:cNvSpPr txBox="1"/>
          <p:nvPr/>
        </p:nvSpPr>
        <p:spPr>
          <a:xfrm>
            <a:off x="4172396" y="1378425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题变式与拓展</a:t>
            </a:r>
          </a:p>
        </p:txBody>
      </p:sp>
      <p:sp>
        <p:nvSpPr>
          <p:cNvPr id="10841" name="yt_shape_10841"/>
          <p:cNvSpPr txBox="1"/>
          <p:nvPr/>
        </p:nvSpPr>
        <p:spPr>
          <a:xfrm>
            <a:off x="540000" y="1857728"/>
            <a:ext cx="110879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两点在数轴上表示的数分别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842" name="yt_shape_10842"/>
          <p:cNvSpPr txBox="1"/>
          <p:nvPr/>
        </p:nvSpPr>
        <p:spPr>
          <a:xfrm>
            <a:off x="540000" y="2337031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对照数轴填写下表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0843" name="yt_table_10843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091473"/>
              </p:ext>
            </p:extLst>
          </p:nvPr>
        </p:nvGraphicFramePr>
        <p:xfrm>
          <a:off x="540000" y="2968698"/>
          <a:ext cx="11111995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219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157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57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157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1575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57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1369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两点间的距离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B3F7CE7-229E-3988-BB96-7AA4FC074996}"/>
              </a:ext>
            </a:extLst>
          </p:cNvPr>
          <p:cNvSpPr txBox="1"/>
          <p:nvPr/>
        </p:nvSpPr>
        <p:spPr>
          <a:xfrm>
            <a:off x="4233047" y="4242386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D9AB43-34DD-7854-2B57-A1D109B19698}"/>
              </a:ext>
            </a:extLst>
          </p:cNvPr>
          <p:cNvSpPr txBox="1"/>
          <p:nvPr/>
        </p:nvSpPr>
        <p:spPr>
          <a:xfrm>
            <a:off x="5548805" y="4242386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05579FE-1ACB-D9D5-A728-3B8F8A0448CE}"/>
              </a:ext>
            </a:extLst>
          </p:cNvPr>
          <p:cNvSpPr txBox="1"/>
          <p:nvPr/>
        </p:nvSpPr>
        <p:spPr>
          <a:xfrm>
            <a:off x="6816938" y="4242386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3C995C4-3818-B214-8391-E5DC6FDA7005}"/>
              </a:ext>
            </a:extLst>
          </p:cNvPr>
          <p:cNvSpPr txBox="1"/>
          <p:nvPr/>
        </p:nvSpPr>
        <p:spPr>
          <a:xfrm>
            <a:off x="8180322" y="4242386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821D7F8-E939-C634-EBBE-B61868E152C7}"/>
              </a:ext>
            </a:extLst>
          </p:cNvPr>
          <p:cNvSpPr txBox="1"/>
          <p:nvPr/>
        </p:nvSpPr>
        <p:spPr>
          <a:xfrm>
            <a:off x="9457979" y="4242386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D820408-3756-6375-B8E7-850EE0B850C0}"/>
              </a:ext>
            </a:extLst>
          </p:cNvPr>
          <p:cNvSpPr txBox="1"/>
          <p:nvPr/>
        </p:nvSpPr>
        <p:spPr>
          <a:xfrm>
            <a:off x="10821363" y="4242386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6" name="yt_shape_10846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两点间的距离记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有何数量关系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be140,isEnd"/>
              </a:rPr>
              <a:t>并用文字描述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数轴上两个点之间的距离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2_ee20c,isEnd"/>
              </a:rPr>
              <a:t>等于这两个点表示的数的差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的绝对值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两点在数轴上表示的数分别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两点间的距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离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99d5,isEnd"/>
              </a:rPr>
              <a:t>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0D50924-2279-9592-7349-146E32130BCD}"/>
              </a:ext>
            </a:extLst>
          </p:cNvPr>
          <p:cNvSpPr txBox="1"/>
          <p:nvPr/>
        </p:nvSpPr>
        <p:spPr>
          <a:xfrm>
            <a:off x="450108" y="1804170"/>
            <a:ext cx="11278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数轴上两个点之间的距离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2_ee20c"/>
              </a:rPr>
              <a:t>等于这两个点表示的数的差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1368510-3B43-F3DC-D162-250C5F218A96}"/>
              </a:ext>
            </a:extLst>
          </p:cNvPr>
          <p:cNvSpPr txBox="1"/>
          <p:nvPr/>
        </p:nvSpPr>
        <p:spPr>
          <a:xfrm>
            <a:off x="450108" y="2279658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的绝对值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F919B5A-E886-18F5-C54D-DCBCFF1351D2}"/>
              </a:ext>
            </a:extLst>
          </p:cNvPr>
          <p:cNvSpPr txBox="1"/>
          <p:nvPr/>
        </p:nvSpPr>
        <p:spPr>
          <a:xfrm>
            <a:off x="1669308" y="3230634"/>
            <a:ext cx="2696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F0F1E8E-C7AB-0FDD-78BE-498995F36F7D}"/>
              </a:ext>
            </a:extLst>
          </p:cNvPr>
          <p:cNvSpPr txBox="1"/>
          <p:nvPr/>
        </p:nvSpPr>
        <p:spPr>
          <a:xfrm>
            <a:off x="450108" y="3706122"/>
            <a:ext cx="83557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850" name="yt_shape_10850"/>
          <p:cNvSpPr txBox="1"/>
          <p:nvPr/>
        </p:nvSpPr>
        <p:spPr>
          <a:xfrm>
            <a:off x="540000" y="4570567"/>
            <a:ext cx="10478831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同号时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970D5A4-2A9F-CC0B-A595-35188983EBB5}"/>
              </a:ext>
            </a:extLst>
          </p:cNvPr>
          <p:cNvSpPr txBox="1"/>
          <p:nvPr/>
        </p:nvSpPr>
        <p:spPr>
          <a:xfrm>
            <a:off x="8793889" y="4523761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046152C-4018-6B6E-8AEE-C7BC96D66675}"/>
              </a:ext>
            </a:extLst>
          </p:cNvPr>
          <p:cNvSpPr txBox="1"/>
          <p:nvPr/>
        </p:nvSpPr>
        <p:spPr>
          <a:xfrm>
            <a:off x="9760676" y="4999249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8" name="yt_shape_10778"/>
          <p:cNvSpPr txBox="1"/>
          <p:nvPr/>
        </p:nvSpPr>
        <p:spPr>
          <a:xfrm>
            <a:off x="540000" y="900000"/>
            <a:ext cx="6924973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在下列横线上填上适当的数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056B222-B97C-DAF8-C8B5-B90D2E4A86F3}"/>
              </a:ext>
            </a:extLst>
          </p:cNvPr>
          <p:cNvSpPr txBox="1"/>
          <p:nvPr/>
        </p:nvSpPr>
        <p:spPr>
          <a:xfrm>
            <a:off x="5631589" y="1328682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164D3E8-9944-562A-DF89-30708073A416}"/>
              </a:ext>
            </a:extLst>
          </p:cNvPr>
          <p:cNvSpPr txBox="1"/>
          <p:nvPr/>
        </p:nvSpPr>
        <p:spPr>
          <a:xfrm>
            <a:off x="4717189" y="1804170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C580C6E-2854-B1E6-C0DF-C004E70FF19F}"/>
              </a:ext>
            </a:extLst>
          </p:cNvPr>
          <p:cNvSpPr txBox="1"/>
          <p:nvPr/>
        </p:nvSpPr>
        <p:spPr>
          <a:xfrm>
            <a:off x="4107589" y="2279658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B216495-1F85-228F-4077-4CD155514C3D}"/>
              </a:ext>
            </a:extLst>
          </p:cNvPr>
          <p:cNvSpPr txBox="1"/>
          <p:nvPr/>
        </p:nvSpPr>
        <p:spPr>
          <a:xfrm>
            <a:off x="4259989" y="2755146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3" name="yt_shape_10783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有理数的减法运算</a:t>
            </a:r>
          </a:p>
        </p:txBody>
      </p:sp>
      <p:sp>
        <p:nvSpPr>
          <p:cNvPr id="10784" name="yt_shape_10784"/>
          <p:cNvSpPr txBox="1"/>
          <p:nvPr/>
        </p:nvSpPr>
        <p:spPr>
          <a:xfrm>
            <a:off x="540000" y="1399565"/>
            <a:ext cx="58221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陕西省中考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85" name="yt_table_1078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1678621"/>
              </p:ext>
            </p:extLst>
          </p:nvPr>
        </p:nvGraphicFramePr>
        <p:xfrm>
          <a:off x="540056" y="1878868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15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51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52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1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7"/>
                  </a:ext>
                </a:extLst>
              </a:tr>
            </a:tbl>
          </a:graphicData>
        </a:graphic>
      </p:graphicFrame>
      <p:sp>
        <p:nvSpPr>
          <p:cNvPr id="10787" name="yt_shape_10787"/>
          <p:cNvSpPr txBox="1"/>
          <p:nvPr/>
        </p:nvSpPr>
        <p:spPr>
          <a:xfrm>
            <a:off x="540000" y="2405039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88" name="yt_table_10788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33893816"/>
                  </p:ext>
                </p:extLst>
              </p:nvPr>
            </p:nvGraphicFramePr>
            <p:xfrm>
              <a:off x="540056" y="2884342"/>
              <a:ext cx="4233863" cy="1905827"/>
            </p:xfrm>
            <a:graphic>
              <a:graphicData uri="http://schemas.openxmlformats.org/drawingml/2006/table">
                <a:tbl>
                  <a:tblPr/>
                  <a:tblGrid>
                    <a:gridCol w="4233863">
                      <a:extLst>
                        <a:ext uri="{9D8B030D-6E8A-4147-A177-3AD203B41FA5}">
                          <a16:colId xmlns:a16="http://schemas.microsoft.com/office/drawing/2014/main" val="1015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788" name="yt_table_10788" descr="{&quot;rangeId&quot;:6,&quot;type&quot;:&quot;Option&quot;}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33893816"/>
                  </p:ext>
                </p:extLst>
              </p:nvPr>
            </p:nvGraphicFramePr>
            <p:xfrm>
              <a:off x="540056" y="2884342"/>
              <a:ext cx="4233863" cy="1905827"/>
            </p:xfrm>
            <a:graphic>
              <a:graphicData uri="http://schemas.openxmlformats.org/drawingml/2006/table">
                <a:tbl>
                  <a:tblPr/>
                  <a:tblGrid>
                    <a:gridCol w="4233863">
                      <a:extLst>
                        <a:ext uri="{9D8B030D-6E8A-4147-A177-3AD203B41FA5}">
                          <a16:colId xmlns:a16="http://schemas.microsoft.com/office/drawing/2014/main" val="10154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8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9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41346" b="-98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40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789" name="yt_shape_10789"/>
          <p:cNvSpPr txBox="1"/>
          <p:nvPr/>
        </p:nvSpPr>
        <p:spPr>
          <a:xfrm>
            <a:off x="540000" y="4840537"/>
            <a:ext cx="91595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点表示的数减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点表示的数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91" name="yt_table_1079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0964028"/>
              </p:ext>
            </p:extLst>
          </p:nvPr>
        </p:nvGraphicFramePr>
        <p:xfrm>
          <a:off x="540056" y="5319840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15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56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57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1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2"/>
                  </a:ext>
                </a:extLst>
              </a:tr>
            </a:tbl>
          </a:graphicData>
        </a:graphic>
      </p:graphicFrame>
      <p:pic>
        <p:nvPicPr>
          <p:cNvPr id="10790" name="yt_image_10790_skip" title="H_32.7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78211" y="5319840"/>
            <a:ext cx="2771883" cy="416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93" name="yt_shape_10793"/>
          <p:cNvSpPr txBox="1"/>
          <p:nvPr/>
        </p:nvSpPr>
        <p:spPr>
          <a:xfrm>
            <a:off x="540000" y="5846011"/>
            <a:ext cx="1054134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50190136">
            <a:extLst>
              <a:ext uri="{FF2B5EF4-FFF2-40B4-BE49-F238E27FC236}">
                <a16:creationId xmlns:a16="http://schemas.microsoft.com/office/drawing/2014/main" id="{101D4896-904B-B994-2C80-BFEB79DED3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716D9BA-EAF4-6B20-5847-A91B8D907FB4}"/>
              </a:ext>
            </a:extLst>
          </p:cNvPr>
          <p:cNvSpPr txBox="1"/>
          <p:nvPr/>
        </p:nvSpPr>
        <p:spPr>
          <a:xfrm>
            <a:off x="54029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E8CEF28-C98B-CCDD-8F55-0F6C6C254650}"/>
              </a:ext>
            </a:extLst>
          </p:cNvPr>
          <p:cNvSpPr txBox="1"/>
          <p:nvPr/>
        </p:nvSpPr>
        <p:spPr>
          <a:xfrm>
            <a:off x="3878989" y="235823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9C3F982-8289-FE9F-A144-601123E7421B}"/>
              </a:ext>
            </a:extLst>
          </p:cNvPr>
          <p:cNvSpPr txBox="1"/>
          <p:nvPr/>
        </p:nvSpPr>
        <p:spPr>
          <a:xfrm>
            <a:off x="8708164" y="479373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102855F-85F2-F84C-883B-85C193BA9E66}"/>
              </a:ext>
            </a:extLst>
          </p:cNvPr>
          <p:cNvSpPr txBox="1"/>
          <p:nvPr/>
        </p:nvSpPr>
        <p:spPr>
          <a:xfrm>
            <a:off x="2964589" y="579920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673A374-21C9-9DB7-23CE-44D870FBD9B7}"/>
              </a:ext>
            </a:extLst>
          </p:cNvPr>
          <p:cNvSpPr txBox="1"/>
          <p:nvPr/>
        </p:nvSpPr>
        <p:spPr>
          <a:xfrm>
            <a:off x="6164989" y="579920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60B1B3D-C70F-30AD-66B0-88996CC54742}"/>
              </a:ext>
            </a:extLst>
          </p:cNvPr>
          <p:cNvSpPr txBox="1"/>
          <p:nvPr/>
        </p:nvSpPr>
        <p:spPr>
          <a:xfrm>
            <a:off x="9974989" y="579920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4" name="yt_shape_10794"/>
          <p:cNvSpPr txBox="1"/>
          <p:nvPr/>
        </p:nvSpPr>
        <p:spPr>
          <a:xfrm>
            <a:off x="540000" y="900000"/>
            <a:ext cx="4308872" cy="47496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5B8F23D-E7D5-11AD-F10D-8A89389EAF18}"/>
              </a:ext>
            </a:extLst>
          </p:cNvPr>
          <p:cNvSpPr txBox="1"/>
          <p:nvPr/>
        </p:nvSpPr>
        <p:spPr>
          <a:xfrm>
            <a:off x="449989" y="1804170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2FB9326-FCC1-2A4C-AF1A-EDD5D5E27B4E}"/>
              </a:ext>
            </a:extLst>
          </p:cNvPr>
          <p:cNvSpPr txBox="1"/>
          <p:nvPr/>
        </p:nvSpPr>
        <p:spPr>
          <a:xfrm>
            <a:off x="1672377" y="227965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6190DFB-AB1D-4F5C-C62E-60C1E14CB557}"/>
              </a:ext>
            </a:extLst>
          </p:cNvPr>
          <p:cNvSpPr txBox="1"/>
          <p:nvPr/>
        </p:nvSpPr>
        <p:spPr>
          <a:xfrm>
            <a:off x="449989" y="3230634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2106EB1-5CBB-4BA2-092F-2909AA0F7A82}"/>
              </a:ext>
            </a:extLst>
          </p:cNvPr>
          <p:cNvSpPr txBox="1"/>
          <p:nvPr/>
        </p:nvSpPr>
        <p:spPr>
          <a:xfrm>
            <a:off x="1672377" y="370612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5243C1C-0EB5-3BE2-F247-95A2E7404DCA}"/>
              </a:ext>
            </a:extLst>
          </p:cNvPr>
          <p:cNvSpPr txBox="1"/>
          <p:nvPr/>
        </p:nvSpPr>
        <p:spPr>
          <a:xfrm>
            <a:off x="449989" y="4657098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9D2FB7-EE57-6643-310E-675E76DB9345}"/>
              </a:ext>
            </a:extLst>
          </p:cNvPr>
          <p:cNvSpPr txBox="1"/>
          <p:nvPr/>
        </p:nvSpPr>
        <p:spPr>
          <a:xfrm>
            <a:off x="1672377" y="5132586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1" name="yt_shape_10801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有理数减法的应用</a:t>
            </a:r>
          </a:p>
        </p:txBody>
      </p:sp>
      <p:sp>
        <p:nvSpPr>
          <p:cNvPr id="10802" name="yt_shape_10802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下表是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个城市在同一时刻的时间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479f0,isEnd"/>
              </a:rPr>
              <a:t>那么北京与多伦多的时差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graphicFrame>
        <p:nvGraphicFramePr>
          <p:cNvPr id="10803" name="yt_table_10803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0906761"/>
              </p:ext>
            </p:extLst>
          </p:nvPr>
        </p:nvGraphicFramePr>
        <p:xfrm>
          <a:off x="540000" y="2511364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0873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14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690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城市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伦敦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北京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东京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多伦多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时间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805" name="yt_shape_10805"/>
          <p:cNvSpPr txBox="1"/>
          <p:nvPr/>
        </p:nvSpPr>
        <p:spPr>
          <a:xfrm>
            <a:off x="540119" y="3695758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潜水运动不仅可以使人领略水中的奇异世界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d4a13"/>
              </a:rPr>
              <a:t>而且能够提高并改善人体的心肺功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某专业潜水员从海平面以下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米上升到海平面以下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8d8ce"/>
              </a:rPr>
              <a:t>则该潜水员上升了多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少米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0806" name="yt_shape_10806"/>
          <p:cNvSpPr txBox="1"/>
          <p:nvPr/>
        </p:nvSpPr>
        <p:spPr>
          <a:xfrm>
            <a:off x="540000" y="5118845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807" name="yt_shape_10807"/>
          <p:cNvSpPr txBox="1"/>
          <p:nvPr/>
        </p:nvSpPr>
        <p:spPr>
          <a:xfrm>
            <a:off x="540000" y="5598148"/>
            <a:ext cx="33855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该潜水员上升了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550190222">
            <a:extLst>
              <a:ext uri="{FF2B5EF4-FFF2-40B4-BE49-F238E27FC236}">
                <a16:creationId xmlns:a16="http://schemas.microsoft.com/office/drawing/2014/main" id="{BCFB6EDB-F748-D3D5-3D54-2B622A5B34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03DAABE-F55A-B6D5-4318-F8EA2741BD7D}"/>
              </a:ext>
            </a:extLst>
          </p:cNvPr>
          <p:cNvSpPr txBox="1"/>
          <p:nvPr/>
        </p:nvSpPr>
        <p:spPr>
          <a:xfrm>
            <a:off x="1059708" y="182824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3015C59-843A-D5AC-494A-D7BC32D4861D}"/>
              </a:ext>
            </a:extLst>
          </p:cNvPr>
          <p:cNvSpPr txBox="1"/>
          <p:nvPr/>
        </p:nvSpPr>
        <p:spPr>
          <a:xfrm>
            <a:off x="449989" y="5072039"/>
            <a:ext cx="5056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A9D89FE-AD00-B23B-D3DE-6487EEA00C8E}"/>
              </a:ext>
            </a:extLst>
          </p:cNvPr>
          <p:cNvSpPr txBox="1"/>
          <p:nvPr/>
        </p:nvSpPr>
        <p:spPr>
          <a:xfrm>
            <a:off x="449989" y="5551342"/>
            <a:ext cx="3532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该潜水员上升了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8" name="yt_shape_10808"/>
          <p:cNvSpPr txBox="1"/>
          <p:nvPr/>
        </p:nvSpPr>
        <p:spPr>
          <a:xfrm>
            <a:off x="540000" y="900000"/>
            <a:ext cx="7078861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将减法转化为加法时因忽略符号而出错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231E463-501E-2DF3-8AF7-E1BF2FFF9974}"/>
              </a:ext>
            </a:extLst>
          </p:cNvPr>
          <p:cNvSpPr txBox="1"/>
          <p:nvPr/>
        </p:nvSpPr>
        <p:spPr>
          <a:xfrm>
            <a:off x="449989" y="853194"/>
            <a:ext cx="7190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【易错点】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将减法转化为加法时因忽略符号而出错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9" name="yt_shape_10809"/>
          <p:cNvSpPr txBox="1"/>
          <p:nvPr/>
        </p:nvSpPr>
        <p:spPr>
          <a:xfrm>
            <a:off x="540000" y="900000"/>
            <a:ext cx="4143570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FE01969-71EC-E80F-8389-7A0377934F3F}"/>
              </a:ext>
            </a:extLst>
          </p:cNvPr>
          <p:cNvSpPr txBox="1"/>
          <p:nvPr/>
        </p:nvSpPr>
        <p:spPr>
          <a:xfrm>
            <a:off x="449989" y="1328682"/>
            <a:ext cx="42835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B2170B7-F6BD-1147-05E5-3F3ADBFCB704}"/>
              </a:ext>
            </a:extLst>
          </p:cNvPr>
          <p:cNvSpPr txBox="1"/>
          <p:nvPr/>
        </p:nvSpPr>
        <p:spPr>
          <a:xfrm>
            <a:off x="1641761" y="1804170"/>
            <a:ext cx="21499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00FD8E-B601-A9D5-6B2C-0BFFE72BDA40}"/>
              </a:ext>
            </a:extLst>
          </p:cNvPr>
          <p:cNvSpPr txBox="1"/>
          <p:nvPr/>
        </p:nvSpPr>
        <p:spPr>
          <a:xfrm>
            <a:off x="1641761" y="2279658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2" name="yt_shape_10812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811" name="yt_image_10811" title="H_50.4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14" name="yt_shape_10814"/>
          <p:cNvSpPr txBox="1"/>
          <p:nvPr/>
        </p:nvSpPr>
        <p:spPr>
          <a:xfrm>
            <a:off x="540120" y="15918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宿州九中期中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冬季某天我国三个城市的最高气温分别是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81dd2"/>
              </a:rPr>
              <a:t>，－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它们任意两城市中最高气温最多相差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15" name="yt_table_1081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1843066"/>
              </p:ext>
            </p:extLst>
          </p:nvPr>
        </p:nvGraphicFramePr>
        <p:xfrm>
          <a:off x="540056" y="2551304"/>
          <a:ext cx="9060816" cy="475488"/>
        </p:xfrm>
        <a:graphic>
          <a:graphicData uri="http://schemas.openxmlformats.org/drawingml/2006/table">
            <a:tbl>
              <a:tblPr/>
              <a:tblGrid>
                <a:gridCol w="2430780">
                  <a:extLst>
                    <a:ext uri="{9D8B030D-6E8A-4147-A177-3AD203B41FA5}">
                      <a16:colId xmlns:a16="http://schemas.microsoft.com/office/drawing/2014/main" val="10159"/>
                    </a:ext>
                  </a:extLst>
                </a:gridCol>
                <a:gridCol w="2413318">
                  <a:extLst>
                    <a:ext uri="{9D8B030D-6E8A-4147-A177-3AD203B41FA5}">
                      <a16:colId xmlns:a16="http://schemas.microsoft.com/office/drawing/2014/main" val="10160"/>
                    </a:ext>
                  </a:extLst>
                </a:gridCol>
                <a:gridCol w="2565718">
                  <a:extLst>
                    <a:ext uri="{9D8B030D-6E8A-4147-A177-3AD203B41FA5}">
                      <a16:colId xmlns:a16="http://schemas.microsoft.com/office/drawing/2014/main" val="10161"/>
                    </a:ext>
                  </a:extLst>
                </a:gridCol>
                <a:gridCol w="1651000">
                  <a:extLst>
                    <a:ext uri="{9D8B030D-6E8A-4147-A177-3AD203B41FA5}">
                      <a16:colId xmlns:a16="http://schemas.microsoft.com/office/drawing/2014/main" val="101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14℃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3"/>
                  </a:ext>
                </a:extLst>
              </a:tr>
            </a:tbl>
          </a:graphicData>
        </a:graphic>
      </p:graphicFrame>
      <p:sp>
        <p:nvSpPr>
          <p:cNvPr id="10817" name="yt_shape_10817"/>
          <p:cNvSpPr txBox="1"/>
          <p:nvPr/>
        </p:nvSpPr>
        <p:spPr>
          <a:xfrm>
            <a:off x="540120" y="307747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新定义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如果规定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为一种运算符号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eae1b"/>
              </a:rPr>
              <a:t>）＝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18" name="yt_table_1081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1750618"/>
              </p:ext>
            </p:extLst>
          </p:nvPr>
        </p:nvGraphicFramePr>
        <p:xfrm>
          <a:off x="540056" y="4036910"/>
          <a:ext cx="8595679" cy="475488"/>
        </p:xfrm>
        <a:graphic>
          <a:graphicData uri="http://schemas.openxmlformats.org/drawingml/2006/table">
            <a:tbl>
              <a:tblPr/>
              <a:tblGrid>
                <a:gridCol w="2430780">
                  <a:extLst>
                    <a:ext uri="{9D8B030D-6E8A-4147-A177-3AD203B41FA5}">
                      <a16:colId xmlns:a16="http://schemas.microsoft.com/office/drawing/2014/main" val="10163"/>
                    </a:ext>
                  </a:extLst>
                </a:gridCol>
                <a:gridCol w="2413318">
                  <a:extLst>
                    <a:ext uri="{9D8B030D-6E8A-4147-A177-3AD203B41FA5}">
                      <a16:colId xmlns:a16="http://schemas.microsoft.com/office/drawing/2014/main" val="10164"/>
                    </a:ext>
                  </a:extLst>
                </a:gridCol>
                <a:gridCol w="2565718">
                  <a:extLst>
                    <a:ext uri="{9D8B030D-6E8A-4147-A177-3AD203B41FA5}">
                      <a16:colId xmlns:a16="http://schemas.microsoft.com/office/drawing/2014/main" val="10165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1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4"/>
                  </a:ext>
                </a:extLst>
              </a:tr>
            </a:tbl>
          </a:graphicData>
        </a:graphic>
      </p:graphicFrame>
      <p:sp>
        <p:nvSpPr>
          <p:cNvPr id="10820" name="yt_shape_10820"/>
          <p:cNvSpPr txBox="1"/>
          <p:nvPr/>
        </p:nvSpPr>
        <p:spPr>
          <a:xfrm>
            <a:off x="540119" y="4563081"/>
            <a:ext cx="11492915" cy="117017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分类讨论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且满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足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C753868-CA09-57B0-E61D-E6801159ADA5}"/>
              </a:ext>
            </a:extLst>
          </p:cNvPr>
          <p:cNvSpPr txBox="1"/>
          <p:nvPr/>
        </p:nvSpPr>
        <p:spPr>
          <a:xfrm>
            <a:off x="6706446" y="20205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6E4AD21-D2E3-72E1-71F4-7053E45521EE}"/>
              </a:ext>
            </a:extLst>
          </p:cNvPr>
          <p:cNvSpPr txBox="1"/>
          <p:nvPr/>
        </p:nvSpPr>
        <p:spPr>
          <a:xfrm>
            <a:off x="1059709" y="350615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CC4C706-6861-AACC-9CDC-E8BE1A181AC1}"/>
              </a:ext>
            </a:extLst>
          </p:cNvPr>
          <p:cNvSpPr txBox="1"/>
          <p:nvPr/>
        </p:nvSpPr>
        <p:spPr>
          <a:xfrm>
            <a:off x="10851407" y="4516275"/>
            <a:ext cx="71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7b022"/>
              </a:rPr>
              <a:t>或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F273DAE-D47E-0A60-DC88-2C8EA880AB4C}"/>
              </a:ext>
            </a:extLst>
          </p:cNvPr>
          <p:cNvSpPr txBox="1"/>
          <p:nvPr/>
        </p:nvSpPr>
        <p:spPr>
          <a:xfrm>
            <a:off x="450108" y="499176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822" name="yt_shape_10822"/>
              <p:cNvSpPr txBox="1"/>
              <p:nvPr/>
            </p:nvSpPr>
            <p:spPr>
              <a:xfrm>
                <a:off x="540000" y="1259805"/>
                <a:ext cx="7386638" cy="56255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79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822" name="yt_shape_108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59805"/>
                <a:ext cx="7386638" cy="5625579"/>
              </a:xfrm>
              <a:prstGeom prst="rect">
                <a:avLst/>
              </a:prstGeom>
              <a:blipFill>
                <a:blip r:embed="rId2"/>
                <a:stretch>
                  <a:fillRect l="-2560" r="-1569" b="-24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61A5C70-14E3-E698-0254-88C4E3CED14B}"/>
                  </a:ext>
                </a:extLst>
              </p:cNvPr>
              <p:cNvSpPr txBox="1"/>
              <p:nvPr/>
            </p:nvSpPr>
            <p:spPr>
              <a:xfrm>
                <a:off x="449989" y="1884448"/>
                <a:ext cx="27613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61A5C70-14E3-E698-0254-88C4E3CED1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84448"/>
                <a:ext cx="2761361" cy="765061"/>
              </a:xfrm>
              <a:prstGeom prst="rect">
                <a:avLst/>
              </a:prstGeom>
              <a:blipFill>
                <a:blip r:embed="rId3"/>
                <a:stretch>
                  <a:fillRect l="-353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4ECC8DAF-9B74-72BF-0150-55C10452C52A}"/>
              </a:ext>
            </a:extLst>
          </p:cNvPr>
          <p:cNvSpPr txBox="1"/>
          <p:nvPr/>
        </p:nvSpPr>
        <p:spPr>
          <a:xfrm>
            <a:off x="1705914" y="257186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FA0FEE1-9194-33A0-1A0E-F25D6F98C6D4}"/>
              </a:ext>
            </a:extLst>
          </p:cNvPr>
          <p:cNvSpPr txBox="1"/>
          <p:nvPr/>
        </p:nvSpPr>
        <p:spPr>
          <a:xfrm>
            <a:off x="449989" y="3506873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BAA3A34-6A35-90E4-264B-01843378F87D}"/>
              </a:ext>
            </a:extLst>
          </p:cNvPr>
          <p:cNvSpPr txBox="1"/>
          <p:nvPr/>
        </p:nvSpPr>
        <p:spPr>
          <a:xfrm>
            <a:off x="1680761" y="3933056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79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030A84E-A71A-C29B-8E48-47D62806732F}"/>
              </a:ext>
            </a:extLst>
          </p:cNvPr>
          <p:cNvSpPr txBox="1"/>
          <p:nvPr/>
        </p:nvSpPr>
        <p:spPr>
          <a:xfrm>
            <a:off x="449989" y="4869160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469C10D-24B4-A3D9-DD78-1D7CA2BC1C6C}"/>
              </a:ext>
            </a:extLst>
          </p:cNvPr>
          <p:cNvSpPr txBox="1"/>
          <p:nvPr/>
        </p:nvSpPr>
        <p:spPr>
          <a:xfrm>
            <a:off x="1668930" y="5301208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E6FA41A-378E-C269-5FB9-FDD56A0740DC}"/>
              </a:ext>
            </a:extLst>
          </p:cNvPr>
          <p:cNvSpPr txBox="1"/>
          <p:nvPr/>
        </p:nvSpPr>
        <p:spPr>
          <a:xfrm>
            <a:off x="1668930" y="5733256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0CB2826-DB4B-EFEE-E7C7-F1021104C178}"/>
              </a:ext>
            </a:extLst>
          </p:cNvPr>
          <p:cNvSpPr txBox="1"/>
          <p:nvPr/>
        </p:nvSpPr>
        <p:spPr>
          <a:xfrm>
            <a:off x="1668930" y="616530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3DB3271-40CE-13AC-9AED-14BF15C68360}"/>
              </a:ext>
            </a:extLst>
          </p:cNvPr>
          <p:cNvSpPr txBox="1"/>
          <p:nvPr/>
        </p:nvSpPr>
        <p:spPr>
          <a:xfrm>
            <a:off x="449989" y="863773"/>
            <a:ext cx="6115050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计算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1561</Words>
  <Application>Microsoft Office PowerPoint</Application>
  <PresentationFormat>宽屏</PresentationFormat>
  <Paragraphs>192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9</cp:revision>
  <dcterms:created xsi:type="dcterms:W3CDTF">2024-08-13T11:53:27Z</dcterms:created>
  <dcterms:modified xsi:type="dcterms:W3CDTF">2024-08-14T12:50:52Z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