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69" r:id="rId7"/>
    <p:sldId id="371" r:id="rId8"/>
    <p:sldId id="372" r:id="rId9"/>
    <p:sldId id="373" r:id="rId10"/>
    <p:sldId id="375" r:id="rId11"/>
    <p:sldId id="377" r:id="rId12"/>
    <p:sldId id="380" r:id="rId13"/>
    <p:sldId id="382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344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2" name="yt_shape_14732"/>
          <p:cNvSpPr txBox="1"/>
          <p:nvPr/>
        </p:nvSpPr>
        <p:spPr>
          <a:xfrm>
            <a:off x="540000" y="9000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4731" name="yt_image_1473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8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4" name="yt_shape_14734"/>
          <p:cNvSpPr txBox="1"/>
          <p:nvPr/>
        </p:nvSpPr>
        <p:spPr>
          <a:xfrm>
            <a:off x="540000" y="155873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普查与抽样调查</a:t>
            </a:r>
          </a:p>
        </p:txBody>
      </p:sp>
      <p:sp>
        <p:nvSpPr>
          <p:cNvPr id="14735" name="yt_shape_14735"/>
          <p:cNvSpPr txBox="1"/>
          <p:nvPr/>
        </p:nvSpPr>
        <p:spPr>
          <a:xfrm>
            <a:off x="540000" y="2058295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本溪市中考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下列调查中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适宜采用全面调查方式的是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36" name="yt_table_1473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227130"/>
              </p:ext>
            </p:extLst>
          </p:nvPr>
        </p:nvGraphicFramePr>
        <p:xfrm>
          <a:off x="540056" y="2537598"/>
          <a:ext cx="6519863" cy="1901952"/>
        </p:xfrm>
        <a:graphic>
          <a:graphicData uri="http://schemas.openxmlformats.org/drawingml/2006/table">
            <a:tbl>
              <a:tblPr/>
              <a:tblGrid>
                <a:gridCol w="6519863">
                  <a:extLst>
                    <a:ext uri="{9D8B030D-6E8A-4147-A177-3AD203B41FA5}">
                      <a16:colId xmlns:a16="http://schemas.microsoft.com/office/drawing/2014/main" val="109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了解某种灯泡的使用寿命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了解一批冷饮的质量是否合格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了解全国八年级学生的视力情况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了解某班同学中哪个月份出生的人数最多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2"/>
                  </a:ext>
                </a:extLst>
              </a:tr>
            </a:tbl>
          </a:graphicData>
        </a:graphic>
      </p:graphicFrame>
      <p:pic>
        <p:nvPicPr>
          <p:cNvPr id="3" name="yt_shape_1723551039109">
            <a:extLst>
              <a:ext uri="{FF2B5EF4-FFF2-40B4-BE49-F238E27FC236}">
                <a16:creationId xmlns:a16="http://schemas.microsoft.com/office/drawing/2014/main" id="{4CF8A37A-4065-D5EA-A6EA-5FE6D50068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4D6BDD-99D2-E075-EC74-A6BBD62533FE}"/>
              </a:ext>
            </a:extLst>
          </p:cNvPr>
          <p:cNvSpPr txBox="1"/>
          <p:nvPr/>
        </p:nvSpPr>
        <p:spPr>
          <a:xfrm>
            <a:off x="9060589" y="20114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9" name="yt_shape_14789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宣城市期末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为了解宣城市市民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绿色出行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方式的情况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a2de"/>
              </a:rPr>
              <a:t>某校数学兴趣小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组以问卷调查的形式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随机调查了宣城市部分出行市民的主要出行方式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ac83"/>
              </a:rPr>
              <a:t>参与问卷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调查的市民都只从以下五个种类中选择一类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3221a"/>
              </a:rPr>
              <a:t>并将调查结果绘制成如下不完整的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790" name="yt_table_1479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732717"/>
              </p:ext>
            </p:extLst>
          </p:nvPr>
        </p:nvGraphicFramePr>
        <p:xfrm>
          <a:off x="540000" y="2955582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出行方式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共享单车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步行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公交车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私家车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3" name="yt_shape_14793"/>
          <p:cNvSpPr txBox="1"/>
          <p:nvPr/>
        </p:nvSpPr>
        <p:spPr>
          <a:xfrm>
            <a:off x="540000" y="1474332"/>
            <a:ext cx="105942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参与本次问卷调查的市民共有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择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795" name="yt_image_14795" title="H_143.8627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9634" y="3618167"/>
            <a:ext cx="4232365" cy="182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6385A10-79A9-6933-2B46-6854CC099440}"/>
              </a:ext>
            </a:extLst>
          </p:cNvPr>
          <p:cNvSpPr txBox="1"/>
          <p:nvPr/>
        </p:nvSpPr>
        <p:spPr>
          <a:xfrm>
            <a:off x="5479189" y="142752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D92167-B5BF-4095-7D1C-B8C37B50B04B}"/>
              </a:ext>
            </a:extLst>
          </p:cNvPr>
          <p:cNvSpPr txBox="1"/>
          <p:nvPr/>
        </p:nvSpPr>
        <p:spPr>
          <a:xfrm>
            <a:off x="9570176" y="142752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792" name="yt_shape_14792"/>
          <p:cNvSpPr txBox="1"/>
          <p:nvPr/>
        </p:nvSpPr>
        <p:spPr>
          <a:xfrm>
            <a:off x="540000" y="978996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797" name="yt_shape_14797"/>
          <p:cNvSpPr txBox="1"/>
          <p:nvPr/>
        </p:nvSpPr>
        <p:spPr>
          <a:xfrm>
            <a:off x="540119" y="2030304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在扇形统计图中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类对应扇形圆心角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并补全条形统计图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类人数所占百分比为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类对应扇形圆心角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的度数为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类的人数为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f0bca"/>
              </a:rPr>
              <a:t>％＝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补全条形统计图如图所示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01" name="yt_image_14801" title="H_144.2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581128"/>
            <a:ext cx="4502750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BC3887F-FB9D-68AB-295A-DAEB36B6049B}"/>
              </a:ext>
            </a:extLst>
          </p:cNvPr>
          <p:cNvSpPr txBox="1"/>
          <p:nvPr/>
        </p:nvSpPr>
        <p:spPr>
          <a:xfrm>
            <a:off x="450108" y="2458986"/>
            <a:ext cx="1067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类人数所占百分比为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3C25A0-858F-D268-B2A6-07F5403CF981}"/>
              </a:ext>
            </a:extLst>
          </p:cNvPr>
          <p:cNvSpPr txBox="1"/>
          <p:nvPr/>
        </p:nvSpPr>
        <p:spPr>
          <a:xfrm>
            <a:off x="450108" y="2934474"/>
            <a:ext cx="1141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类对应扇形圆心角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类的人数为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CFA709-ED04-AF08-DAC0-3DA24C041CA8}"/>
              </a:ext>
            </a:extLst>
          </p:cNvPr>
          <p:cNvSpPr txBox="1"/>
          <p:nvPr/>
        </p:nvSpPr>
        <p:spPr>
          <a:xfrm>
            <a:off x="450108" y="3409962"/>
            <a:ext cx="30536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800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sym typeface="_⨹_2_f0bca"/>
              </a:rPr>
              <a:t>％＝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78B34C-BC88-A516-6C75-2748B6039892}"/>
              </a:ext>
            </a:extLst>
          </p:cNvPr>
          <p:cNvSpPr txBox="1"/>
          <p:nvPr/>
        </p:nvSpPr>
        <p:spPr>
          <a:xfrm>
            <a:off x="450108" y="3885450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补全条形统计图如图所示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4" name="yt_shape_1480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宣城市约有人口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这三类出行方式均视为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b029"/>
              </a:rPr>
              <a:t>绿色出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请估计该市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绿色出行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方式的人数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06" name="yt_image_14806" title="H_143.8627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9634" y="2466039"/>
            <a:ext cx="4232365" cy="182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08" name="yt_shape_14808"/>
          <p:cNvSpPr txBox="1"/>
          <p:nvPr/>
        </p:nvSpPr>
        <p:spPr>
          <a:xfrm>
            <a:off x="540000" y="3872761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绿色出行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方式的人数约为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80D41C-B108-B15A-CE37-3360C9280F31}"/>
              </a:ext>
            </a:extLst>
          </p:cNvPr>
          <p:cNvSpPr txBox="1"/>
          <p:nvPr/>
        </p:nvSpPr>
        <p:spPr>
          <a:xfrm>
            <a:off x="450108" y="1804170"/>
            <a:ext cx="886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EFDE70-57E2-4B68-9E0F-2FDA0C18EFB1}"/>
              </a:ext>
            </a:extLst>
          </p:cNvPr>
          <p:cNvSpPr txBox="1"/>
          <p:nvPr/>
        </p:nvSpPr>
        <p:spPr>
          <a:xfrm>
            <a:off x="449989" y="2420888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绿色出行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方式的人数约为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8" name="yt_shape_1473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日是全民国家安全教育日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某校为了摸清该校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6fcf"/>
              </a:rPr>
              <a:t>名师生的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国家安全知识掌握情况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名师生进行问卷调查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6536"/>
              </a:rPr>
              <a:t>这项调查中的样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39" name="yt_table_1473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136917"/>
              </p:ext>
            </p:extLst>
          </p:nvPr>
        </p:nvGraphicFramePr>
        <p:xfrm>
          <a:off x="540056" y="2339566"/>
          <a:ext cx="7264400" cy="1901952"/>
        </p:xfrm>
        <a:graphic>
          <a:graphicData uri="http://schemas.openxmlformats.org/drawingml/2006/table">
            <a:tbl>
              <a:tblPr/>
              <a:tblGrid>
                <a:gridCol w="7264400">
                  <a:extLst>
                    <a:ext uri="{9D8B030D-6E8A-4147-A177-3AD203B41FA5}">
                      <a16:colId xmlns:a16="http://schemas.microsoft.com/office/drawing/2014/main" val="109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名师生的国家安全知识掌握情况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从中抽取的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名师生的国家安全知识掌握情况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从中抽取的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名师生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3A1671A-D753-0184-7483-7E15E777AD05}"/>
              </a:ext>
            </a:extLst>
          </p:cNvPr>
          <p:cNvSpPr txBox="1"/>
          <p:nvPr/>
        </p:nvSpPr>
        <p:spPr>
          <a:xfrm>
            <a:off x="16693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1" name="yt_shape_14741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用统计图描述数据</a:t>
            </a:r>
          </a:p>
        </p:txBody>
      </p:sp>
      <p:sp>
        <p:nvSpPr>
          <p:cNvPr id="14742" name="yt_shape_14742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空气的成分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除去水汽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杂质等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是氮气约占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氧气约占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9a30"/>
              </a:rPr>
              <a:t>21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其他微量气体约占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要反映上述信息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宜采用的统计图是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43" name="yt_table_147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153495"/>
              </p:ext>
            </p:extLst>
          </p:nvPr>
        </p:nvGraphicFramePr>
        <p:xfrm>
          <a:off x="540056" y="2359000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930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9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频数直方图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8"/>
                  </a:ext>
                </a:extLst>
              </a:tr>
            </a:tbl>
          </a:graphicData>
        </a:graphic>
      </p:graphicFrame>
      <p:pic>
        <p:nvPicPr>
          <p:cNvPr id="3" name="yt_shape_1723551039189">
            <a:extLst>
              <a:ext uri="{FF2B5EF4-FFF2-40B4-BE49-F238E27FC236}">
                <a16:creationId xmlns:a16="http://schemas.microsoft.com/office/drawing/2014/main" id="{C4AFC3D8-D2AC-5E55-5AE3-D28489CA44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E8AC23-CAA3-AD75-FC59-30FF357E26F7}"/>
              </a:ext>
            </a:extLst>
          </p:cNvPr>
          <p:cNvSpPr txBox="1"/>
          <p:nvPr/>
        </p:nvSpPr>
        <p:spPr>
          <a:xfrm>
            <a:off x="959410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" name="yt_shape_14745"/>
          <p:cNvSpPr txBox="1"/>
          <p:nvPr/>
        </p:nvSpPr>
        <p:spPr>
          <a:xfrm>
            <a:off x="540120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舒青是一名观鸟爱好者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bf475"/>
              </a:rPr>
              <a:t>他想要用折线统计图来反映中华秋沙鸭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每年秋季到当地避寒越冬的数量变化情况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以下是排乱的统计步骤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7e36"/>
              </a:rPr>
              <a:t>从折线统计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图中分析出中华秋沙鸭每年来当地避寒越冬的变化趋势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6f1f1"/>
              </a:rPr>
              <a:t>从当地自然保护区管理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部门收集中华秋沙鸭每年来当地避寒越冬的数量记录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c5276"/>
              </a:rPr>
              <a:t>按统计表的数据绘制折线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整理中华秋沙鸭每年来当地避寒越冬的数量并制作统计表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030c"/>
              </a:rPr>
              <a:t>正确统计步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骤的顺序是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46" name="yt_table_147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257214"/>
              </p:ext>
            </p:extLst>
          </p:nvPr>
        </p:nvGraphicFramePr>
        <p:xfrm>
          <a:off x="540056" y="3779960"/>
          <a:ext cx="7418706" cy="950976"/>
        </p:xfrm>
        <a:graphic>
          <a:graphicData uri="http://schemas.openxmlformats.org/drawingml/2006/table">
            <a:tbl>
              <a:tblPr/>
              <a:tblGrid>
                <a:gridCol w="4175443">
                  <a:extLst>
                    <a:ext uri="{9D8B030D-6E8A-4147-A177-3AD203B41FA5}">
                      <a16:colId xmlns:a16="http://schemas.microsoft.com/office/drawing/2014/main" val="10932"/>
                    </a:ext>
                  </a:extLst>
                </a:gridCol>
                <a:gridCol w="3243263">
                  <a:extLst>
                    <a:ext uri="{9D8B030D-6E8A-4147-A177-3AD203B41FA5}">
                      <a16:colId xmlns:a16="http://schemas.microsoft.com/office/drawing/2014/main" val="109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75FA181-F6C3-6AC3-756D-EC9FB4950B92}"/>
              </a:ext>
            </a:extLst>
          </p:cNvPr>
          <p:cNvSpPr txBox="1"/>
          <p:nvPr/>
        </p:nvSpPr>
        <p:spPr>
          <a:xfrm>
            <a:off x="2583709" y="32306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8" name="yt_shape_14748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从图表中获取信息</a:t>
            </a:r>
          </a:p>
        </p:txBody>
      </p:sp>
      <p:sp>
        <p:nvSpPr>
          <p:cNvPr id="14749" name="yt_shape_14749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年国家统计局公布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中华人民共和国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47b71"/>
              </a:rPr>
              <a:t>年国民经济和社会发展统计公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如图为国家统计局发布的全国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62399"/>
              </a:rPr>
              <a:t>年快递业务量及其增长速度的统计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根据统计图提供的信息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750" name="yt_shape_14750"/>
          <p:cNvSpPr txBox="1"/>
          <p:nvPr/>
        </p:nvSpPr>
        <p:spPr>
          <a:xfrm>
            <a:off x="540000" y="2839131"/>
            <a:ext cx="7694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3" name="yt_shape_1723551039269">
            <a:extLst>
              <a:ext uri="{FF2B5EF4-FFF2-40B4-BE49-F238E27FC236}">
                <a16:creationId xmlns:a16="http://schemas.microsoft.com/office/drawing/2014/main" id="{2C1C1EBA-9E1D-4180-AF1D-44D58B8E35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FA441B-F753-0939-F344-929C4888A9C4}"/>
              </a:ext>
            </a:extLst>
          </p:cNvPr>
          <p:cNvSpPr txBox="1"/>
          <p:nvPr/>
        </p:nvSpPr>
        <p:spPr>
          <a:xfrm>
            <a:off x="7308107" y="21189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4752" name="yt_table_14752_skip" title="H_187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955995"/>
              </p:ext>
            </p:extLst>
          </p:nvPr>
        </p:nvGraphicFramePr>
        <p:xfrm>
          <a:off x="492728" y="5186000"/>
          <a:ext cx="11651944" cy="1483360"/>
        </p:xfrm>
        <a:graphic>
          <a:graphicData uri="http://schemas.openxmlformats.org/drawingml/2006/table">
            <a:tbl>
              <a:tblPr/>
              <a:tblGrid>
                <a:gridCol w="11651944">
                  <a:extLst>
                    <a:ext uri="{9D8B030D-6E8A-4147-A177-3AD203B41FA5}">
                      <a16:colId xmlns:a16="http://schemas.microsoft.com/office/drawing/2014/main" val="109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年相比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年的快递业务量的年增长率虽然下降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8_7020f"/>
                        </a:rPr>
                        <a:t>但快递业务量仍然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2019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年快递业务量持续上升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年快递业务量的年增长率持续下降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年的快递业务量比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年增加了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亿件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4"/>
                  </a:ext>
                </a:extLst>
              </a:tr>
            </a:tbl>
          </a:graphicData>
        </a:graphic>
      </p:graphicFrame>
      <p:pic>
        <p:nvPicPr>
          <p:cNvPr id="14751" name="yt_image_14751_skip" title="H_231.4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2744" y="2622278"/>
            <a:ext cx="4098999" cy="239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4" name="yt_shape_1475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八桂大地孕育了丰富的药用植物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0d87,isEnd"/>
              </a:rPr>
              <a:t>某县药材站把当地药市交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易的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种药用植物按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草本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藤本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灌木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乔木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分为四类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b458,isEnd"/>
              </a:rPr>
              <a:t>绘制成如图所示的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则藤本类有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755" name="yt_shape_14755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8726" y="2491930"/>
            <a:ext cx="1974546" cy="1844181"/>
            <a:chOff x="0" y="0"/>
            <a:chExt cx="1974546" cy="1844181"/>
          </a:xfrm>
        </p:grpSpPr>
        <p:pic>
          <p:nvPicPr>
            <p:cNvPr id="2" name="yt_image_1475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4546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57" name="yt_shape_14757" descr="{&quot;rangeId&quot;:0,&quot;IgnoreLineSpacing&quot;:1}"/>
            <p:cNvSpPr txBox="1"/>
            <p:nvPr/>
          </p:nvSpPr>
          <p:spPr>
            <a:xfrm>
              <a:off x="453992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639DB42-0381-D881-F82F-E24E9EA3AC1B}"/>
              </a:ext>
            </a:extLst>
          </p:cNvPr>
          <p:cNvSpPr txBox="1"/>
          <p:nvPr/>
        </p:nvSpPr>
        <p:spPr>
          <a:xfrm>
            <a:off x="34981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9" name="yt_shape_1475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日是第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个全国科技工作者日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62b6b,isEnd"/>
              </a:rPr>
              <a:t>某中学举行了科普知识手抄报评比活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件作品获得一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三等奖和优等奖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cf426,isEnd"/>
              </a:rPr>
              <a:t>根据获奖结果绘制如图所示的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若将获奖作品按四个等级所占比例绘制成扇形统计图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f9c8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一等奖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对应扇形的圆心角度数为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grpSp>
        <p:nvGrpSpPr>
          <p:cNvPr id="14760" name="yt_shape_14760" title="H_194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391436" y="2972062"/>
            <a:ext cx="3409126" cy="2471688"/>
            <a:chOff x="0" y="0"/>
            <a:chExt cx="3409126" cy="2471688"/>
          </a:xfrm>
        </p:grpSpPr>
        <p:pic>
          <p:nvPicPr>
            <p:cNvPr id="2" name="yt_image_1476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409126" cy="2075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62" name="yt_shape_14762" descr="{&quot;rangeId&quot;:0,&quot;IgnoreLineSpacing&quot;:1}"/>
            <p:cNvSpPr txBox="1"/>
            <p:nvPr/>
          </p:nvSpPr>
          <p:spPr>
            <a:xfrm>
              <a:off x="1171282" y="21116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0A6D3BA-759D-938E-C6BA-B80505B691AE}"/>
              </a:ext>
            </a:extLst>
          </p:cNvPr>
          <p:cNvSpPr txBox="1"/>
          <p:nvPr/>
        </p:nvSpPr>
        <p:spPr>
          <a:xfrm>
            <a:off x="344095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66301F-DD98-DC90-8C8E-99D745C559C3}"/>
              </a:ext>
            </a:extLst>
          </p:cNvPr>
          <p:cNvSpPr txBox="1"/>
          <p:nvPr/>
        </p:nvSpPr>
        <p:spPr>
          <a:xfrm>
            <a:off x="5936508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5" name="yt_shape_14765"/>
          <p:cNvSpPr txBox="1"/>
          <p:nvPr/>
        </p:nvSpPr>
        <p:spPr>
          <a:xfrm>
            <a:off x="540000" y="90000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64" name="yt_image_14764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67" name="yt_shape_14767"/>
          <p:cNvSpPr txBox="1"/>
          <p:nvPr/>
        </p:nvSpPr>
        <p:spPr>
          <a:xfrm>
            <a:off x="540120" y="1591869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依据某中学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年招收的七年级新生统计表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1f207,isEnd"/>
              </a:rPr>
              <a:t>我们可以制成下面两张统计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你认为图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b98f,isEnd"/>
              </a:rPr>
              <a:t>更能真实地反映表中的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768" name="yt_image_14768" title="H_164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0391" y="3167320"/>
            <a:ext cx="5051217" cy="208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DE135D-D390-36BF-CD86-5C647BD9697E}"/>
              </a:ext>
            </a:extLst>
          </p:cNvPr>
          <p:cNvSpPr txBox="1"/>
          <p:nvPr/>
        </p:nvSpPr>
        <p:spPr>
          <a:xfrm>
            <a:off x="4412509" y="202055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1" name="yt_shape_14771"/>
          <p:cNvSpPr txBox="1"/>
          <p:nvPr/>
        </p:nvSpPr>
        <p:spPr>
          <a:xfrm>
            <a:off x="540000" y="90000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70" name="yt_image_14770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73" name="yt_shape_14773"/>
          <p:cNvSpPr txBox="1"/>
          <p:nvPr/>
        </p:nvSpPr>
        <p:spPr>
          <a:xfrm>
            <a:off x="540119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为了参加学校举行的传统文化知识竞赛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5333,isEnd"/>
              </a:rPr>
              <a:t>某班进行了四次模拟训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将成绩优秀的人数和优秀率绘制成如下两个不完整的统计图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该班总人数是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776" name="yt_image_14776" title="H_190.879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2082" y="2780928"/>
            <a:ext cx="5219917" cy="242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2A9BAAC-3CC8-80F3-A08C-C2E213115931}"/>
              </a:ext>
            </a:extLst>
          </p:cNvPr>
          <p:cNvSpPr txBox="1"/>
          <p:nvPr/>
        </p:nvSpPr>
        <p:spPr>
          <a:xfrm>
            <a:off x="3345708" y="23488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778" name="yt_shape_14778"/>
          <p:cNvSpPr txBox="1"/>
          <p:nvPr/>
        </p:nvSpPr>
        <p:spPr>
          <a:xfrm>
            <a:off x="540000" y="2780928"/>
            <a:ext cx="538609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请你补全两个统计图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补全统计图如图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82" name="yt_image_14782" title="H_168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573016"/>
            <a:ext cx="4818875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2D607EF-D35F-213B-D0CE-645A6917CCFC}"/>
              </a:ext>
            </a:extLst>
          </p:cNvPr>
          <p:cNvSpPr txBox="1"/>
          <p:nvPr/>
        </p:nvSpPr>
        <p:spPr>
          <a:xfrm>
            <a:off x="449989" y="3127041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补全统计图如图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785" name="yt_shape_14785"/>
          <p:cNvSpPr txBox="1"/>
          <p:nvPr/>
        </p:nvSpPr>
        <p:spPr>
          <a:xfrm>
            <a:off x="540000" y="5805264"/>
            <a:ext cx="984885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观察补全后的统计图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写出一条你发现的结论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优秀人数逐渐增多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增大的幅度逐渐减小等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95EF5F-AD30-AB84-2D64-BBF67CEE1F88}"/>
              </a:ext>
            </a:extLst>
          </p:cNvPr>
          <p:cNvSpPr txBox="1"/>
          <p:nvPr/>
        </p:nvSpPr>
        <p:spPr>
          <a:xfrm>
            <a:off x="449989" y="6223385"/>
            <a:ext cx="993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优秀人数逐渐增多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增大的幅度逐渐减小等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1399</Words>
  <Application>Microsoft Office PowerPoint</Application>
  <PresentationFormat>宽屏</PresentationFormat>
  <Paragraphs>90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2024-08-15T01:31:36Z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