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1" r:id="rId7"/>
    <p:sldId id="372" r:id="rId8"/>
    <p:sldId id="374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7" name="yt_shape_1336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66" name="yt_image_133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9" name="yt_shape_13369"/>
          <p:cNvSpPr txBox="1"/>
          <p:nvPr/>
        </p:nvSpPr>
        <p:spPr>
          <a:xfrm>
            <a:off x="540000" y="1597583"/>
            <a:ext cx="1031051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由三个一次方程组成的含有三个未知数的方程组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叫作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370" name="yt_image_1337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12771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2" name="yt_shape_13372"/>
          <p:cNvSpPr txBox="1"/>
          <p:nvPr/>
        </p:nvSpPr>
        <p:spPr>
          <a:xfrm>
            <a:off x="540000" y="2916068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三元一次方程组的识别</a:t>
            </a:r>
          </a:p>
        </p:txBody>
      </p:sp>
      <p:pic>
        <p:nvPicPr>
          <p:cNvPr id="3" name="yt_shape_1723550775365">
            <a:extLst>
              <a:ext uri="{FF2B5EF4-FFF2-40B4-BE49-F238E27FC236}">
                <a16:creationId xmlns:a16="http://schemas.microsoft.com/office/drawing/2014/main" id="{914E7D4C-A12D-F737-2D00-BF549E9AE0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66102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589223-31D5-BF9B-DEC1-4BCA8C159B26}"/>
              </a:ext>
            </a:extLst>
          </p:cNvPr>
          <p:cNvSpPr txBox="1"/>
          <p:nvPr/>
        </p:nvSpPr>
        <p:spPr>
          <a:xfrm>
            <a:off x="8069989" y="1550777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三元一次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373" name="yt_shape_13373"/>
          <p:cNvSpPr txBox="1"/>
          <p:nvPr/>
        </p:nvSpPr>
        <p:spPr>
          <a:xfrm>
            <a:off x="540000" y="3475806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是三元一次方程组的是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374" name="yt_table_13374" title="H_258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5625250"/>
                  </p:ext>
                </p:extLst>
              </p:nvPr>
            </p:nvGraphicFramePr>
            <p:xfrm>
              <a:off x="540056" y="3861048"/>
              <a:ext cx="7612635" cy="2774252"/>
            </p:xfrm>
            <a:graphic>
              <a:graphicData uri="http://schemas.openxmlformats.org/drawingml/2006/table">
                <a:tbl>
                  <a:tblPr/>
                  <a:tblGrid>
                    <a:gridCol w="4146487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3466148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𝑥𝑦𝑧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374" name="yt_table_13374" title="H_258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5625250"/>
                  </p:ext>
                </p:extLst>
              </p:nvPr>
            </p:nvGraphicFramePr>
            <p:xfrm>
              <a:off x="540056" y="3861048"/>
              <a:ext cx="7612635" cy="2774252"/>
            </p:xfrm>
            <a:graphic>
              <a:graphicData uri="http://schemas.openxmlformats.org/drawingml/2006/table">
                <a:tbl>
                  <a:tblPr/>
                  <a:tblGrid>
                    <a:gridCol w="4146487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3466148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14897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83554" b="-86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19684" b="-861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0"/>
                      </a:ext>
                    </a:extLst>
                  </a:tr>
                  <a:tr h="12844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16114" r="-835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19684" t="-1161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1AB1625-C020-EE1C-E2BA-9F7B8920A428}"/>
              </a:ext>
            </a:extLst>
          </p:cNvPr>
          <p:cNvSpPr txBox="1"/>
          <p:nvPr/>
        </p:nvSpPr>
        <p:spPr>
          <a:xfrm>
            <a:off x="6622189" y="34290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5" name="yt_shape_13375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三元一次方程组的解法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76" name="yt_shape_13376"/>
              <p:cNvSpPr txBox="1"/>
              <p:nvPr/>
            </p:nvSpPr>
            <p:spPr>
              <a:xfrm>
                <a:off x="540000" y="1348777"/>
                <a:ext cx="5975867" cy="17777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解三元一次方程组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376" name="yt_shape_13376" descr="{&quot;rangeId&quot;:4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8777"/>
                <a:ext cx="5975867" cy="1777794"/>
              </a:xfrm>
              <a:prstGeom prst="rect">
                <a:avLst/>
              </a:prstGeom>
              <a:blipFill>
                <a:blip r:embed="rId2"/>
                <a:stretch>
                  <a:fillRect l="-3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78" name="yt_shape_13378"/>
          <p:cNvSpPr txBox="1"/>
          <p:nvPr/>
        </p:nvSpPr>
        <p:spPr>
          <a:xfrm>
            <a:off x="540000" y="3177359"/>
            <a:ext cx="58509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79" name="yt_shape_13379"/>
          <p:cNvSpPr txBox="1"/>
          <p:nvPr/>
        </p:nvSpPr>
        <p:spPr>
          <a:xfrm>
            <a:off x="540000" y="3656662"/>
            <a:ext cx="50815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80" name="yt_shape_13380"/>
          <p:cNvSpPr txBox="1"/>
          <p:nvPr/>
        </p:nvSpPr>
        <p:spPr>
          <a:xfrm>
            <a:off x="540000" y="4135965"/>
            <a:ext cx="63751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81" name="yt_shape_13381"/>
              <p:cNvSpPr txBox="1"/>
              <p:nvPr/>
            </p:nvSpPr>
            <p:spPr>
              <a:xfrm>
                <a:off x="540000" y="4615268"/>
                <a:ext cx="2121671" cy="2012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381" name="yt_shape_13381" descr="{&quot;rangeId&quot;:4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5268"/>
                <a:ext cx="2121671" cy="2012987"/>
              </a:xfrm>
              <a:prstGeom prst="rect">
                <a:avLst/>
              </a:prstGeom>
              <a:blipFill>
                <a:blip r:embed="rId3"/>
                <a:stretch>
                  <a:fillRect l="-8908" t="-2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50775449">
            <a:extLst>
              <a:ext uri="{FF2B5EF4-FFF2-40B4-BE49-F238E27FC236}">
                <a16:creationId xmlns:a16="http://schemas.microsoft.com/office/drawing/2014/main" id="{BF65C8EE-5367-3A2C-B811-36A3E46B11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203743-5147-5EC8-694C-E2C892BC3F3A}"/>
              </a:ext>
            </a:extLst>
          </p:cNvPr>
          <p:cNvSpPr txBox="1"/>
          <p:nvPr/>
        </p:nvSpPr>
        <p:spPr>
          <a:xfrm>
            <a:off x="449989" y="3130553"/>
            <a:ext cx="5974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E5FD1D-84F5-CF1D-AE17-F38B9F068B3D}"/>
              </a:ext>
            </a:extLst>
          </p:cNvPr>
          <p:cNvSpPr txBox="1"/>
          <p:nvPr/>
        </p:nvSpPr>
        <p:spPr>
          <a:xfrm>
            <a:off x="449989" y="3609856"/>
            <a:ext cx="5212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AAC0B0-B4F1-AC19-FA43-84FC4CE87791}"/>
              </a:ext>
            </a:extLst>
          </p:cNvPr>
          <p:cNvSpPr txBox="1"/>
          <p:nvPr/>
        </p:nvSpPr>
        <p:spPr>
          <a:xfrm>
            <a:off x="449989" y="4089159"/>
            <a:ext cx="6493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28268A-C275-4754-33CC-C47408F0BFA2}"/>
              </a:ext>
            </a:extLst>
          </p:cNvPr>
          <p:cNvSpPr txBox="1"/>
          <p:nvPr/>
        </p:nvSpPr>
        <p:spPr>
          <a:xfrm>
            <a:off x="449989" y="4568462"/>
            <a:ext cx="1613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180AAC7-A548-F527-99EC-5472A545C567}"/>
                  </a:ext>
                </a:extLst>
              </p:cNvPr>
              <p:cNvSpPr txBox="1"/>
              <p:nvPr/>
            </p:nvSpPr>
            <p:spPr>
              <a:xfrm>
                <a:off x="449989" y="5043950"/>
                <a:ext cx="228123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4, 'mathAnswerShape': 1, 'IsSplitBraceMath': 1}">
                <a:extLst>
                  <a:ext uri="{FF2B5EF4-FFF2-40B4-BE49-F238E27FC236}">
                    <a16:creationId xmlns:a16="http://schemas.microsoft.com/office/drawing/2014/main" id="{4180AAC7-A548-F527-99EC-5472A545C5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3950"/>
                <a:ext cx="2281238" cy="1611643"/>
              </a:xfrm>
              <a:prstGeom prst="rect">
                <a:avLst/>
              </a:prstGeom>
              <a:blipFill>
                <a:blip r:embed="rId5"/>
                <a:stretch>
                  <a:fillRect l="-4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3" name="yt_shape_13383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三元一次方程组的应用</a:t>
            </a:r>
          </a:p>
        </p:txBody>
      </p:sp>
      <p:sp>
        <p:nvSpPr>
          <p:cNvPr id="13384" name="yt_shape_1338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张大伯养了鸡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鹅三种家禽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所养的鸡和鸭的只数和比鹅的只数多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e7a8"/>
              </a:rPr>
              <a:t>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鸭和鹅共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养鸡和鹅共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请你算一算张大伯养鸡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鹅各多少只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85" name="yt_shape_13385"/>
              <p:cNvSpPr txBox="1"/>
              <p:nvPr/>
            </p:nvSpPr>
            <p:spPr>
              <a:xfrm>
                <a:off x="540119" y="2359000"/>
                <a:ext cx="11492915" cy="30657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设张大伯养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鸡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只、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鸭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只、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鹅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821af"/>
                  </a:rPr>
                  <a:t>解得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=15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𝑧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=8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385" name="yt_shape_13385" descr="{&quot;rangeId&quot;: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59000"/>
                <a:ext cx="11492915" cy="306571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87" name="yt_shape_13387"/>
          <p:cNvSpPr txBox="1"/>
          <p:nvPr/>
        </p:nvSpPr>
        <p:spPr>
          <a:xfrm>
            <a:off x="540000" y="5475499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张大伯养鸡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只、鸭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只、鹅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50775525">
            <a:extLst>
              <a:ext uri="{FF2B5EF4-FFF2-40B4-BE49-F238E27FC236}">
                <a16:creationId xmlns:a16="http://schemas.microsoft.com/office/drawing/2014/main" id="{02C0C4F3-92E8-A092-2009-A922BFCC48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FCFD44-F9C8-8421-300A-538EBDAD2629}"/>
                  </a:ext>
                </a:extLst>
              </p:cNvPr>
              <p:cNvSpPr txBox="1"/>
              <p:nvPr/>
            </p:nvSpPr>
            <p:spPr>
              <a:xfrm>
                <a:off x="450108" y="2312194"/>
                <a:ext cx="1037310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设张大伯养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鸡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只、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鸭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只、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鹅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只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FCFD44-F9C8-8421-300A-538EBDAD26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12194"/>
                <a:ext cx="10373106" cy="1611643"/>
              </a:xfrm>
              <a:prstGeom prst="rect">
                <a:avLst/>
              </a:prstGeom>
              <a:blipFill>
                <a:blip r:embed="rId4"/>
                <a:stretch>
                  <a:fillRect l="-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AA318A-6DC0-8332-2B2A-EBCD938412C3}"/>
                  </a:ext>
                </a:extLst>
              </p:cNvPr>
              <p:cNvSpPr txBox="1"/>
              <p:nvPr/>
            </p:nvSpPr>
            <p:spPr>
              <a:xfrm>
                <a:off x="450108" y="3645024"/>
                <a:ext cx="2477540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  <a:sym typeface="_⨹_2_821af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AA318A-6DC0-8332-2B2A-EBCD938412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45024"/>
                <a:ext cx="2477540" cy="1611643"/>
              </a:xfrm>
              <a:prstGeom prst="rect">
                <a:avLst/>
              </a:prstGeom>
              <a:blipFill>
                <a:blip r:embed="rId5"/>
                <a:stretch>
                  <a:fillRect l="-3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2277946-639A-B11A-C82C-039DDBB7ED24}"/>
              </a:ext>
            </a:extLst>
          </p:cNvPr>
          <p:cNvSpPr txBox="1"/>
          <p:nvPr/>
        </p:nvSpPr>
        <p:spPr>
          <a:xfrm>
            <a:off x="449989" y="5428693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张大伯养鸡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只、鸭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只、鹅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9" name="yt_shape_1338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88" name="yt_image_13388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391" name="yt_shape_13391"/>
              <p:cNvSpPr txBox="1"/>
              <p:nvPr/>
            </p:nvSpPr>
            <p:spPr>
              <a:xfrm>
                <a:off x="540119" y="1591869"/>
                <a:ext cx="11651881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已知实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a45b"/>
                  </a:rPr>
                  <a:t>的值是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391" name="yt_shape_133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1869"/>
                <a:ext cx="11651881" cy="1499449"/>
              </a:xfrm>
              <a:prstGeom prst="rect">
                <a:avLst/>
              </a:prstGeom>
              <a:blipFill>
                <a:blip r:embed="rId3"/>
                <a:stretch>
                  <a:fillRect l="-1622" r="-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93" name="yt_table_133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851934"/>
              </p:ext>
            </p:extLst>
          </p:nvPr>
        </p:nvGraphicFramePr>
        <p:xfrm>
          <a:off x="540056" y="270892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E389631-21A1-1681-0D85-ADBB8BAC4FDD}"/>
              </a:ext>
            </a:extLst>
          </p:cNvPr>
          <p:cNvSpPr txBox="1"/>
          <p:nvPr/>
        </p:nvSpPr>
        <p:spPr>
          <a:xfrm>
            <a:off x="11185322" y="19168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95" name="yt_shape_13395"/>
              <p:cNvSpPr txBox="1"/>
              <p:nvPr/>
            </p:nvSpPr>
            <p:spPr>
              <a:xfrm>
                <a:off x="540000" y="900000"/>
                <a:ext cx="8945141" cy="44698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95" name="yt_shape_13395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45141" cy="4469878"/>
              </a:xfrm>
              <a:prstGeom prst="rect">
                <a:avLst/>
              </a:prstGeom>
              <a:blipFill>
                <a:blip r:embed="rId2"/>
                <a:stretch>
                  <a:fillRect l="-2113" r="-1159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E627DB7-D087-50A0-9F3E-A9322634517C}"/>
              </a:ext>
            </a:extLst>
          </p:cNvPr>
          <p:cNvSpPr txBox="1"/>
          <p:nvPr/>
        </p:nvSpPr>
        <p:spPr>
          <a:xfrm>
            <a:off x="449989" y="1527056"/>
            <a:ext cx="7641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5EC043-727A-7BBB-C7BC-4DFF52C19A19}"/>
              </a:ext>
            </a:extLst>
          </p:cNvPr>
          <p:cNvSpPr txBox="1"/>
          <p:nvPr/>
        </p:nvSpPr>
        <p:spPr>
          <a:xfrm>
            <a:off x="449989" y="2002544"/>
            <a:ext cx="5355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E798E2-CB39-4B73-F35C-B97FFFC0F970}"/>
              </a:ext>
            </a:extLst>
          </p:cNvPr>
          <p:cNvSpPr txBox="1"/>
          <p:nvPr/>
        </p:nvSpPr>
        <p:spPr>
          <a:xfrm>
            <a:off x="449989" y="2478032"/>
            <a:ext cx="2988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713ED5-7E68-7BA1-FAEE-4C78AF40AEB6}"/>
              </a:ext>
            </a:extLst>
          </p:cNvPr>
          <p:cNvSpPr txBox="1"/>
          <p:nvPr/>
        </p:nvSpPr>
        <p:spPr>
          <a:xfrm>
            <a:off x="449989" y="2953520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DDB4B4-415C-21CC-5BD0-4B81AC06AA8B}"/>
              </a:ext>
            </a:extLst>
          </p:cNvPr>
          <p:cNvSpPr txBox="1"/>
          <p:nvPr/>
        </p:nvSpPr>
        <p:spPr>
          <a:xfrm>
            <a:off x="449989" y="342900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EC1C0B-34EB-3B17-B3D7-99FF0E043F84}"/>
              </a:ext>
            </a:extLst>
          </p:cNvPr>
          <p:cNvSpPr txBox="1"/>
          <p:nvPr/>
        </p:nvSpPr>
        <p:spPr>
          <a:xfrm>
            <a:off x="449989" y="3904496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A645D8-C95C-1907-313F-B5D4D488F698}"/>
              </a:ext>
            </a:extLst>
          </p:cNvPr>
          <p:cNvSpPr txBox="1"/>
          <p:nvPr/>
        </p:nvSpPr>
        <p:spPr>
          <a:xfrm>
            <a:off x="449989" y="4379984"/>
            <a:ext cx="2496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A34547-A639-C120-0188-0AAED17CE48A}"/>
              </a:ext>
            </a:extLst>
          </p:cNvPr>
          <p:cNvSpPr txBox="1"/>
          <p:nvPr/>
        </p:nvSpPr>
        <p:spPr>
          <a:xfrm>
            <a:off x="449989" y="4855472"/>
            <a:ext cx="2480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0" name="yt_shape_1340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99" name="yt_image_13399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02" name="yt_shape_13402"/>
              <p:cNvSpPr txBox="1"/>
              <p:nvPr/>
            </p:nvSpPr>
            <p:spPr>
              <a:xfrm>
                <a:off x="540119" y="1597583"/>
                <a:ext cx="11492915" cy="38818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新情境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为确保信息安全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在传输时往往需加密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发送方发出一组密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2fd0"/>
                  </a:rPr>
                  <a:t>，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则接收方对应收到的密码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双方约定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7412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例如发出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则收到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当发送方发出一组密码为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则接收方收到的密码是多少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=3+5=8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接收方收到的密码是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02" name="yt_shape_13402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881897"/>
              </a:xfrm>
              <a:prstGeom prst="rect">
                <a:avLst/>
              </a:prstGeom>
              <a:blipFill>
                <a:blip r:embed="rId3"/>
                <a:stretch>
                  <a:fillRect l="-1645" t="-125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73745D-283A-9C8E-8815-1DDEB803EEDB}"/>
                  </a:ext>
                </a:extLst>
              </p:cNvPr>
              <p:cNvSpPr txBox="1"/>
              <p:nvPr/>
            </p:nvSpPr>
            <p:spPr>
              <a:xfrm>
                <a:off x="450108" y="3452729"/>
                <a:ext cx="593966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=3+5=8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2, 'hasSerialNum': 1}">
                <a:extLst>
                  <a:ext uri="{FF2B5EF4-FFF2-40B4-BE49-F238E27FC236}">
                    <a16:creationId xmlns:a16="http://schemas.microsoft.com/office/drawing/2014/main" id="{F973745D-283A-9C8E-8815-1DDEB803EE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2729"/>
                <a:ext cx="5939663" cy="1611643"/>
              </a:xfrm>
              <a:prstGeom prst="rect">
                <a:avLst/>
              </a:prstGeom>
              <a:blipFill>
                <a:blip r:embed="rId4"/>
                <a:stretch>
                  <a:fillRect l="-1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9E1BC3A-72EF-9BB0-C077-61BBC5279EF2}"/>
              </a:ext>
            </a:extLst>
          </p:cNvPr>
          <p:cNvSpPr txBox="1"/>
          <p:nvPr/>
        </p:nvSpPr>
        <p:spPr>
          <a:xfrm>
            <a:off x="450108" y="4970760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接收方收到的密码是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6" name="yt_shape_13406"/>
              <p:cNvSpPr txBox="1"/>
              <p:nvPr/>
            </p:nvSpPr>
            <p:spPr>
              <a:xfrm>
                <a:off x="540000" y="900000"/>
                <a:ext cx="9683548" cy="244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当接收方收到一组密码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则发送方发出的密码是多少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发送方发出的密码是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06" name="yt_shape_13406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83548" cy="2441502"/>
              </a:xfrm>
              <a:prstGeom prst="rect">
                <a:avLst/>
              </a:prstGeom>
              <a:blipFill>
                <a:blip r:embed="rId2"/>
                <a:stretch>
                  <a:fillRect l="-1952" t="-2250" r="-945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DFAD05-2AC7-6E66-1B28-6C3B8E8A8249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684377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3FDFAD05-2AC7-6E66-1B28-6C3B8E8A8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6843776" cy="1611643"/>
              </a:xfrm>
              <a:prstGeom prst="rect">
                <a:avLst/>
              </a:prstGeom>
              <a:blipFill>
                <a:blip r:embed="rId3"/>
                <a:stretch>
                  <a:fillRect l="-1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7405273-56F4-28A9-6240-52AEEB1AA52A}"/>
              </a:ext>
            </a:extLst>
          </p:cNvPr>
          <p:cNvSpPr txBox="1"/>
          <p:nvPr/>
        </p:nvSpPr>
        <p:spPr>
          <a:xfrm>
            <a:off x="449989" y="2846713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发送方发出的密码是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966</Words>
  <Application>Microsoft Office PowerPoint</Application>
  <PresentationFormat>宽屏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2024-08-13T11:53:27Z</dcterms:created>
  <dcterms:modified xsi:type="dcterms:W3CDTF">2024-08-14T15:23:02Z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