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9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9" name="yt_shape_13079"/>
          <p:cNvSpPr txBox="1"/>
          <p:nvPr/>
        </p:nvSpPr>
        <p:spPr>
          <a:xfrm>
            <a:off x="540000" y="900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3080" name="yt_shape_13080"/>
          <p:cNvSpPr txBox="1"/>
          <p:nvPr/>
        </p:nvSpPr>
        <p:spPr>
          <a:xfrm>
            <a:off x="540120" y="1273440"/>
            <a:ext cx="11100432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专题解读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解二元一次方程组的常用方法是代入法和加减法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22cc1"/>
              </a:rPr>
              <a:t>这两种方法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有着不同的适用范围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解二元一次方程组除以上两种方法外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01712"/>
              </a:rPr>
              <a:t>还有一些特殊解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如整体代入法、整体加减法、设辅助元法、换元法等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8405b"/>
              </a:rPr>
              <a:t>因此解方程组时不要急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于求解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要先观察方程组的特征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因题而异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灵活选择方法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才能事半功倍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1" name="yt_shape_13081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用常规消元法解二元一次方程组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82" name="yt_shape_13082"/>
              <p:cNvSpPr txBox="1"/>
              <p:nvPr/>
            </p:nvSpPr>
            <p:spPr>
              <a:xfrm>
                <a:off x="540000" y="1348777"/>
                <a:ext cx="6979924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用适当方法解二元一次方程组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+3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082" name="yt_shape_13082" descr="{&quot;rangeId&quot;:3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8777"/>
                <a:ext cx="6979924" cy="1532856"/>
              </a:xfrm>
              <a:prstGeom prst="rect">
                <a:avLst/>
              </a:prstGeom>
              <a:blipFill>
                <a:blip r:embed="rId2"/>
                <a:stretch>
                  <a:fillRect l="-2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84" name="yt_shape_13084"/>
              <p:cNvSpPr txBox="1"/>
              <p:nvPr/>
            </p:nvSpPr>
            <p:spPr>
              <a:xfrm>
                <a:off x="540000" y="2932421"/>
                <a:ext cx="5499198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084" name="yt_shape_13084" descr="{&quot;rangeId&quot;: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32421"/>
                <a:ext cx="5499198" cy="1247008"/>
              </a:xfrm>
              <a:prstGeom prst="rect">
                <a:avLst/>
              </a:prstGeom>
              <a:blipFill>
                <a:blip r:embed="rId3"/>
                <a:stretch>
                  <a:fillRect l="-3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86" name="yt_shape_13086"/>
          <p:cNvSpPr txBox="1"/>
          <p:nvPr/>
        </p:nvSpPr>
        <p:spPr>
          <a:xfrm>
            <a:off x="540000" y="4230217"/>
            <a:ext cx="27731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.③</a:t>
            </a:r>
          </a:p>
        </p:txBody>
      </p:sp>
      <p:sp>
        <p:nvSpPr>
          <p:cNvPr id="13087" name="yt_shape_13087"/>
          <p:cNvSpPr txBox="1"/>
          <p:nvPr/>
        </p:nvSpPr>
        <p:spPr>
          <a:xfrm>
            <a:off x="540000" y="4709520"/>
            <a:ext cx="6841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88" name="yt_shape_13088"/>
              <p:cNvSpPr txBox="1"/>
              <p:nvPr/>
            </p:nvSpPr>
            <p:spPr>
              <a:xfrm>
                <a:off x="540000" y="5188823"/>
                <a:ext cx="5929508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088" name="yt_shape_13088" descr="{&quot;rangeId&quot;: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88823"/>
                <a:ext cx="5929508" cy="1551066"/>
              </a:xfrm>
              <a:prstGeom prst="rect">
                <a:avLst/>
              </a:prstGeom>
              <a:blipFill>
                <a:blip r:embed="rId4"/>
                <a:stretch>
                  <a:fillRect l="-3189" t="-3137" r="-2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687019">
            <a:extLst>
              <a:ext uri="{FF2B5EF4-FFF2-40B4-BE49-F238E27FC236}">
                <a16:creationId xmlns:a16="http://schemas.microsoft.com/office/drawing/2014/main" id="{5DC5CAAA-D21A-EFC1-9884-94574B7807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BF7279-3990-C9BD-49B1-32A687737FDF}"/>
                  </a:ext>
                </a:extLst>
              </p:cNvPr>
              <p:cNvSpPr txBox="1"/>
              <p:nvPr/>
            </p:nvSpPr>
            <p:spPr>
              <a:xfrm>
                <a:off x="449989" y="2636912"/>
                <a:ext cx="5626100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DBF7279-3990-C9BD-49B1-32A687737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6912"/>
                <a:ext cx="5626100" cy="1328560"/>
              </a:xfrm>
              <a:prstGeom prst="rect">
                <a:avLst/>
              </a:prstGeom>
              <a:blipFill>
                <a:blip r:embed="rId6"/>
                <a:stretch>
                  <a:fillRect l="-1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39F1D97-2F8D-6761-4797-59B8943A6DE8}"/>
              </a:ext>
            </a:extLst>
          </p:cNvPr>
          <p:cNvSpPr txBox="1"/>
          <p:nvPr/>
        </p:nvSpPr>
        <p:spPr>
          <a:xfrm>
            <a:off x="449989" y="3934708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F5C20A-C7D7-E591-A48C-1A941B72FB41}"/>
              </a:ext>
            </a:extLst>
          </p:cNvPr>
          <p:cNvSpPr txBox="1"/>
          <p:nvPr/>
        </p:nvSpPr>
        <p:spPr>
          <a:xfrm>
            <a:off x="449989" y="4414011"/>
            <a:ext cx="695534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6D5C6C-F321-FA42-69FC-7F19989E8DF9}"/>
              </a:ext>
            </a:extLst>
          </p:cNvPr>
          <p:cNvSpPr txBox="1"/>
          <p:nvPr/>
        </p:nvSpPr>
        <p:spPr>
          <a:xfrm>
            <a:off x="449989" y="4893314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870700-F48C-47A4-4E1E-622262DDB985}"/>
                  </a:ext>
                </a:extLst>
              </p:cNvPr>
              <p:cNvSpPr txBox="1"/>
              <p:nvPr/>
            </p:nvSpPr>
            <p:spPr>
              <a:xfrm>
                <a:off x="449989" y="5368802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870700-F48C-47A4-4E1E-622262DDB9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8802"/>
                <a:ext cx="4115626" cy="1154189"/>
              </a:xfrm>
              <a:prstGeom prst="rect">
                <a:avLst/>
              </a:prstGeom>
              <a:blipFill>
                <a:blip r:embed="rId7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0" name="yt_shape_13090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用整体代入法解方程组</a:t>
            </a:r>
          </a:p>
        </p:txBody>
      </p:sp>
      <p:sp>
        <p:nvSpPr>
          <p:cNvPr id="13091" name="yt_shape_13091"/>
          <p:cNvSpPr txBox="1"/>
          <p:nvPr/>
        </p:nvSpPr>
        <p:spPr>
          <a:xfrm>
            <a:off x="540000" y="1399565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然后解方程组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92" name="yt_shape_13092"/>
              <p:cNvSpPr txBox="1"/>
              <p:nvPr/>
            </p:nvSpPr>
            <p:spPr>
              <a:xfrm>
                <a:off x="540119" y="1878868"/>
                <a:ext cx="11172505" cy="2802681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然后再将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a491d"/>
                  </a:rPr>
                  <a:t>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从而进一步求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18_d3b36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18_d3b36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18_d3b36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8_d3b36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18_d3b36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br>
                  <a:rPr lang="en-US" altLang="zh-CN" sz="2400" b="0" i="1">
                    <a:solidFill>
                      <a:srgbClr val="01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这种方法被称为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整体代入法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92" name="yt_shape_130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8868"/>
                <a:ext cx="11172505" cy="2802681"/>
              </a:xfrm>
              <a:prstGeom prst="rect">
                <a:avLst/>
              </a:prstGeom>
              <a:blipFill>
                <a:blip r:embed="rId2"/>
                <a:stretch>
                  <a:fillRect l="-981" b="-281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687089">
            <a:extLst>
              <a:ext uri="{FF2B5EF4-FFF2-40B4-BE49-F238E27FC236}">
                <a16:creationId xmlns:a16="http://schemas.microsoft.com/office/drawing/2014/main" id="{69B2D9A5-6B91-1ED1-7544-000579892E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95" name="yt_shape_13095"/>
              <p:cNvSpPr txBox="1"/>
              <p:nvPr/>
            </p:nvSpPr>
            <p:spPr>
              <a:xfrm>
                <a:off x="540000" y="1116024"/>
                <a:ext cx="5389296" cy="42891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2=0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宋体" panose="02040503050406030204" pitchFamily="48" charset="0"/>
                                  <a:ea typeface="宋体" panose="02040503050406030204" pitchFamily="48" charset="0"/>
                                </a:rPr>
                                <m:t>①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=9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宋体" panose="02040503050406030204" pitchFamily="48" charset="0"/>
                                  <a:ea typeface="宋体" panose="02040503050406030204" pitchFamily="48" charset="0"/>
                                </a:rPr>
                                <m:t>②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/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095" name="yt_shape_130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16024"/>
                <a:ext cx="5389296" cy="4289123"/>
              </a:xfrm>
              <a:prstGeom prst="rect">
                <a:avLst/>
              </a:prstGeom>
              <a:blipFill>
                <a:blip r:embed="rId2"/>
                <a:stretch>
                  <a:fillRect l="-3507" r="-2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CBF7BAF-E23F-68ED-1B86-0C4C80E4C6C0}"/>
              </a:ext>
            </a:extLst>
          </p:cNvPr>
          <p:cNvSpPr txBox="1"/>
          <p:nvPr/>
        </p:nvSpPr>
        <p:spPr>
          <a:xfrm>
            <a:off x="449989" y="2829819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EF7CA5-8B86-D634-FEB4-4B9BC1F28048}"/>
              </a:ext>
            </a:extLst>
          </p:cNvPr>
          <p:cNvSpPr txBox="1"/>
          <p:nvPr/>
        </p:nvSpPr>
        <p:spPr>
          <a:xfrm>
            <a:off x="449989" y="3305307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34A9DC-9779-4C09-1D67-AD595476E06A}"/>
              </a:ext>
            </a:extLst>
          </p:cNvPr>
          <p:cNvSpPr txBox="1"/>
          <p:nvPr/>
        </p:nvSpPr>
        <p:spPr>
          <a:xfrm>
            <a:off x="449989" y="3780795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02446C-71E0-D93A-9684-B4E74944B931}"/>
                  </a:ext>
                </a:extLst>
              </p:cNvPr>
              <p:cNvSpPr txBox="1"/>
              <p:nvPr/>
            </p:nvSpPr>
            <p:spPr>
              <a:xfrm>
                <a:off x="449989" y="4256283"/>
                <a:ext cx="41156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02446C-71E0-D93A-9684-B4E74944B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6283"/>
                <a:ext cx="4115626" cy="1154189"/>
              </a:xfrm>
              <a:prstGeom prst="rect">
                <a:avLst/>
              </a:prstGeom>
              <a:blipFill>
                <a:blip r:embed="rId3"/>
                <a:stretch>
                  <a:fillRect l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94" name="yt_shape_13094"/>
          <p:cNvSpPr txBox="1"/>
          <p:nvPr/>
        </p:nvSpPr>
        <p:spPr>
          <a:xfrm>
            <a:off x="540000" y="980728"/>
            <a:ext cx="369331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请用这样的方法解方程组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1" name="yt_shape_13101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用换元法解方程组</a:t>
            </a:r>
          </a:p>
        </p:txBody>
      </p:sp>
      <p:sp>
        <p:nvSpPr>
          <p:cNvPr id="13102" name="yt_shape_13102"/>
          <p:cNvSpPr txBox="1"/>
          <p:nvPr/>
        </p:nvSpPr>
        <p:spPr>
          <a:xfrm>
            <a:off x="540000" y="1399565"/>
            <a:ext cx="307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03" name="yt_shape_13103"/>
              <p:cNvSpPr txBox="1"/>
              <p:nvPr/>
            </p:nvSpPr>
            <p:spPr>
              <a:xfrm>
                <a:off x="540119" y="1878868"/>
                <a:ext cx="11244513" cy="3873615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c3ebd"/>
                  </a:rPr>
                  <a:t>则原方程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组可变形为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5_b26aa"/>
                  </a:rPr>
                  <a:t>解方程组得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我们把某个式子看成一个整体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用一个字母去代替它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8_ed2ec"/>
                  </a:rPr>
                  <a:t>这种解方程组的方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法叫换元法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03" name="yt_shape_13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8868"/>
                <a:ext cx="11244513" cy="3873615"/>
              </a:xfrm>
              <a:prstGeom prst="rect">
                <a:avLst/>
              </a:prstGeom>
              <a:blipFill>
                <a:blip r:embed="rId2"/>
                <a:stretch>
                  <a:fillRect l="-975" b="-172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687172">
            <a:extLst>
              <a:ext uri="{FF2B5EF4-FFF2-40B4-BE49-F238E27FC236}">
                <a16:creationId xmlns:a16="http://schemas.microsoft.com/office/drawing/2014/main" id="{63D32209-8EDD-3C87-474D-E6DDC63755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06" name="yt_shape_13106"/>
              <p:cNvSpPr txBox="1"/>
              <p:nvPr/>
            </p:nvSpPr>
            <p:spPr>
              <a:xfrm>
                <a:off x="540000" y="1123481"/>
                <a:ext cx="6177717" cy="54018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＋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则原方程组可变形为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𝐴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𝐵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106" name="yt_shape_13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3481"/>
                <a:ext cx="6177717" cy="5401863"/>
              </a:xfrm>
              <a:prstGeom prst="rect">
                <a:avLst/>
              </a:prstGeom>
              <a:blipFill>
                <a:blip r:embed="rId2"/>
                <a:stretch>
                  <a:fillRect l="-3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66BA9CA-DD2C-1E0E-5E1A-20F195B72C8C}"/>
              </a:ext>
            </a:extLst>
          </p:cNvPr>
          <p:cNvSpPr txBox="1"/>
          <p:nvPr/>
        </p:nvSpPr>
        <p:spPr>
          <a:xfrm>
            <a:off x="449989" y="2594706"/>
            <a:ext cx="440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6FC720-FC96-40FA-2FC9-FDFC507B5CB7}"/>
                  </a:ext>
                </a:extLst>
              </p:cNvPr>
              <p:cNvSpPr txBox="1"/>
              <p:nvPr/>
            </p:nvSpPr>
            <p:spPr>
              <a:xfrm>
                <a:off x="449989" y="3070194"/>
                <a:ext cx="518572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则原方程组可变形为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𝐴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𝐵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6FC720-FC96-40FA-2FC9-FDFC507B5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0194"/>
                <a:ext cx="5185727" cy="1328560"/>
              </a:xfrm>
              <a:prstGeom prst="rect">
                <a:avLst/>
              </a:prstGeom>
              <a:blipFill>
                <a:blip r:embed="rId3"/>
                <a:stretch>
                  <a:fillRect l="-1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1D447D-A160-1406-2A4F-60D3E80E2F5D}"/>
                  </a:ext>
                </a:extLst>
              </p:cNvPr>
              <p:cNvSpPr txBox="1"/>
              <p:nvPr/>
            </p:nvSpPr>
            <p:spPr>
              <a:xfrm>
                <a:off x="449989" y="4305142"/>
                <a:ext cx="629805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1D447D-A160-1406-2A4F-60D3E80E2F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5142"/>
                <a:ext cx="6298057" cy="1154189"/>
              </a:xfrm>
              <a:prstGeom prst="rect">
                <a:avLst/>
              </a:prstGeom>
              <a:blipFill>
                <a:blip r:embed="rId4"/>
                <a:stretch>
                  <a:fillRect l="-1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F92C72-3D4D-669A-C999-D2680FAEED97}"/>
                  </a:ext>
                </a:extLst>
              </p:cNvPr>
              <p:cNvSpPr txBox="1"/>
              <p:nvPr/>
            </p:nvSpPr>
            <p:spPr>
              <a:xfrm>
                <a:off x="449989" y="5365719"/>
                <a:ext cx="53373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F92C72-3D4D-669A-C999-D2680FAEE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5719"/>
                <a:ext cx="5337303" cy="1154189"/>
              </a:xfrm>
              <a:prstGeom prst="rect">
                <a:avLst/>
              </a:prstGeom>
              <a:blipFill>
                <a:blip r:embed="rId5"/>
                <a:stretch>
                  <a:fillRect l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05" name="yt_shape_13105"/>
          <p:cNvSpPr txBox="1"/>
          <p:nvPr/>
        </p:nvSpPr>
        <p:spPr>
          <a:xfrm>
            <a:off x="540000" y="916177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请用这种方法解方程组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691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6</cp:revision>
  <dcterms:created xsi:type="dcterms:W3CDTF">2024-08-13T11:53:27Z</dcterms:created>
  <dcterms:modified xsi:type="dcterms:W3CDTF">2024-08-14T15:06:44Z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