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2" r:id="rId6"/>
    <p:sldId id="375" r:id="rId7"/>
    <p:sldId id="377" r:id="rId8"/>
    <p:sldId id="380" r:id="rId9"/>
    <p:sldId id="383" r:id="rId10"/>
    <p:sldId id="384" r:id="rId11"/>
    <p:sldId id="385" r:id="rId12"/>
    <p:sldId id="386" r:id="rId13"/>
    <p:sldId id="387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5" name="yt_shape_14435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34" name="yt_image_1443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7" name="yt_shape_14437"/>
          <p:cNvSpPr txBox="1"/>
          <p:nvPr/>
        </p:nvSpPr>
        <p:spPr>
          <a:xfrm>
            <a:off x="540119" y="1597583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对全体对象进行的调查叫作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普查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f12a1,isEnd"/>
              </a:rPr>
              <a:t>从被考察的全体对象中抽出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一部分对象进行考察的调查方式叫作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所要考察对象的全体叫作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总体中的每一个考察对象叫作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ba4a,isEnd"/>
              </a:rPr>
              <a:t>从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总体中所抽取的一部分个体叫作总体的一个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24c87,isEnd"/>
              </a:rPr>
              <a:t>样本中个体的数目叫作样本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容量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总体中的各个个体都有相等的机会被抽到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这样的抽样方法是一种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lang="zh-CN" altLang="en-US"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en-US"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830E20-FB38-87E1-9249-22751D22D303}"/>
              </a:ext>
            </a:extLst>
          </p:cNvPr>
          <p:cNvSpPr txBox="1"/>
          <p:nvPr/>
        </p:nvSpPr>
        <p:spPr>
          <a:xfrm>
            <a:off x="4793508" y="155077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全面调查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46F08F-F1C1-A90B-A156-822D82D2CB1B}"/>
              </a:ext>
            </a:extLst>
          </p:cNvPr>
          <p:cNvSpPr txBox="1"/>
          <p:nvPr/>
        </p:nvSpPr>
        <p:spPr>
          <a:xfrm>
            <a:off x="5631708" y="202626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抽样调查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3DDB07-D291-87E3-A543-B62150475FE4}"/>
              </a:ext>
            </a:extLst>
          </p:cNvPr>
          <p:cNvSpPr txBox="1"/>
          <p:nvPr/>
        </p:nvSpPr>
        <p:spPr>
          <a:xfrm>
            <a:off x="44887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总体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7FDD7F-1E7C-F3C8-D0FE-DABEA8A8819E}"/>
              </a:ext>
            </a:extLst>
          </p:cNvPr>
          <p:cNvSpPr txBox="1"/>
          <p:nvPr/>
        </p:nvSpPr>
        <p:spPr>
          <a:xfrm>
            <a:off x="9975107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83126A-36F6-137F-C443-D7BA69555539}"/>
              </a:ext>
            </a:extLst>
          </p:cNvPr>
          <p:cNvSpPr txBox="1"/>
          <p:nvPr/>
        </p:nvSpPr>
        <p:spPr>
          <a:xfrm>
            <a:off x="6546107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样本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9EA0C6-ECB7-584D-217E-A6EC12D8F9EE}"/>
              </a:ext>
            </a:extLst>
          </p:cNvPr>
          <p:cNvSpPr txBox="1"/>
          <p:nvPr/>
        </p:nvSpPr>
        <p:spPr>
          <a:xfrm>
            <a:off x="9975107" y="3928217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5_773b7"/>
              </a:rPr>
              <a:t>简单随机抽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24FB02-D7A7-000C-E9CD-05B4912A12C3}"/>
              </a:ext>
            </a:extLst>
          </p:cNvPr>
          <p:cNvSpPr txBox="1"/>
          <p:nvPr/>
        </p:nvSpPr>
        <p:spPr>
          <a:xfrm>
            <a:off x="450108" y="4403705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4" name="yt_shape_1448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为了解某市参加中考的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名学生的身高情况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抽查了其中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56cf"/>
              </a:rPr>
              <a:t>名学生的身高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进行统计分析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下面叙述正确的是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85" name="yt_table_1448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149444"/>
              </p:ext>
            </p:extLst>
          </p:nvPr>
        </p:nvGraphicFramePr>
        <p:xfrm>
          <a:off x="540056" y="1859435"/>
          <a:ext cx="5892800" cy="1901952"/>
        </p:xfrm>
        <a:graphic>
          <a:graphicData uri="http://schemas.openxmlformats.org/drawingml/2006/table">
            <a:tbl>
              <a:tblPr/>
              <a:tblGrid>
                <a:gridCol w="5892800">
                  <a:extLst>
                    <a:ext uri="{9D8B030D-6E8A-4147-A177-3AD203B41FA5}">
                      <a16:colId xmlns:a16="http://schemas.microsoft.com/office/drawing/2014/main" val="109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名学生是总体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名学生的身高是总体的一个样本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每名学生是总体的一个个体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以上调查是全面调查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3C558C7-8C67-92AD-BC9D-71C0796D1C09}"/>
              </a:ext>
            </a:extLst>
          </p:cNvPr>
          <p:cNvSpPr txBox="1"/>
          <p:nvPr/>
        </p:nvSpPr>
        <p:spPr>
          <a:xfrm>
            <a:off x="5631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7" name="yt_shape_14487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某班要选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名同学代表本班参加班级间的交流活动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现在按下面的办法抽取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5e75"/>
              </a:rPr>
              <a:t>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全班同学的姓名分别写在没有明显差别的小纸片上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把纸片混放在一个盒子里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dd98"/>
              </a:rPr>
              <a:t>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分搅拌后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随意抽取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按照纸片上所写的名字选取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ce45"/>
              </a:rPr>
              <a:t>你觉得上面的抽取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过程是简单随机抽样吗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上面的抽取过程是简单随机抽样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抽取样本过程中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调查总体的每一个个体都有相等的机会被抽到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956A3F-E390-70D3-1CD8-9817195D4D23}"/>
              </a:ext>
            </a:extLst>
          </p:cNvPr>
          <p:cNvSpPr txBox="1"/>
          <p:nvPr/>
        </p:nvSpPr>
        <p:spPr>
          <a:xfrm>
            <a:off x="450108" y="2755146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上面的抽取过程是简单随机抽样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5D0E98-C5F6-A585-38C0-C8B96FEE5849}"/>
              </a:ext>
            </a:extLst>
          </p:cNvPr>
          <p:cNvSpPr txBox="1"/>
          <p:nvPr/>
        </p:nvSpPr>
        <p:spPr>
          <a:xfrm>
            <a:off x="450108" y="3230634"/>
            <a:ext cx="9781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抽取样本过程中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调查总体的每一个个体都有相等的机会被抽到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1" name="yt_shape_1449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90" name="yt_image_14490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93" name="yt_shape_14493"/>
          <p:cNvSpPr txBox="1"/>
          <p:nvPr/>
        </p:nvSpPr>
        <p:spPr>
          <a:xfrm>
            <a:off x="540000" y="1597583"/>
            <a:ext cx="7925246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小明为了解同学们的课余生活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设计了如下调查问题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你平时最喜欢的一项课余活动是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95" name="yt_table_144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634944"/>
              </p:ext>
            </p:extLst>
          </p:nvPr>
        </p:nvGraphicFramePr>
        <p:xfrm>
          <a:off x="540056" y="2539710"/>
          <a:ext cx="5420043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907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9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看课外书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体育活动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看电视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踢足球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7"/>
                  </a:ext>
                </a:extLst>
              </a:tr>
            </a:tbl>
          </a:graphicData>
        </a:graphic>
      </p:graphicFrame>
      <p:sp>
        <p:nvSpPr>
          <p:cNvPr id="14497" name="yt_shape_14497"/>
          <p:cNvSpPr txBox="1"/>
          <p:nvPr/>
        </p:nvSpPr>
        <p:spPr>
          <a:xfrm>
            <a:off x="540000" y="3541264"/>
            <a:ext cx="9387185" cy="23325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你认为此问题的答案选项设计合理吗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如果不合理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请修改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此问题的答案选项设计不合理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因为体育活动包含踢足球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所以选项重复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且课余活动不全面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故踢足球可以改为其他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FB6478-67DD-074B-DDA7-324CBD02A3A8}"/>
              </a:ext>
            </a:extLst>
          </p:cNvPr>
          <p:cNvSpPr txBox="1"/>
          <p:nvPr/>
        </p:nvSpPr>
        <p:spPr>
          <a:xfrm>
            <a:off x="449989" y="3969946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此问题的答案选项设计不合理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32451B-AA1E-A2FA-CFAE-680F86893962}"/>
              </a:ext>
            </a:extLst>
          </p:cNvPr>
          <p:cNvSpPr txBox="1"/>
          <p:nvPr/>
        </p:nvSpPr>
        <p:spPr>
          <a:xfrm>
            <a:off x="449989" y="4445434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因为体育活动包含踢足球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6E32C6-A6AC-8181-61C0-4945E6873C3B}"/>
              </a:ext>
            </a:extLst>
          </p:cNvPr>
          <p:cNvSpPr txBox="1"/>
          <p:nvPr/>
        </p:nvSpPr>
        <p:spPr>
          <a:xfrm>
            <a:off x="449989" y="4920923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所以选项重复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且课余活动不全面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CD5F7C-8270-1A0C-A978-04B5AC6546CF}"/>
              </a:ext>
            </a:extLst>
          </p:cNvPr>
          <p:cNvSpPr txBox="1"/>
          <p:nvPr/>
        </p:nvSpPr>
        <p:spPr>
          <a:xfrm>
            <a:off x="449989" y="5396410"/>
            <a:ext cx="3380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故踢足球可以改为其他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1" name="yt_shape_1444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40" name="yt_image_1444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3" name="yt_shape_14443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数据的收集过程</a:t>
            </a:r>
          </a:p>
        </p:txBody>
      </p:sp>
      <p:sp>
        <p:nvSpPr>
          <p:cNvPr id="14444" name="yt_shape_14444"/>
          <p:cNvSpPr txBox="1"/>
          <p:nvPr/>
        </p:nvSpPr>
        <p:spPr>
          <a:xfrm>
            <a:off x="540000" y="2102862"/>
            <a:ext cx="85920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下列统计活动中不宜用问卷调查的方式收集数据是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45" name="yt_table_1444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375285"/>
              </p:ext>
            </p:extLst>
          </p:nvPr>
        </p:nvGraphicFramePr>
        <p:xfrm>
          <a:off x="540056" y="2582165"/>
          <a:ext cx="5283200" cy="1901952"/>
        </p:xfrm>
        <a:graphic>
          <a:graphicData uri="http://schemas.openxmlformats.org/drawingml/2006/table">
            <a:tbl>
              <a:tblPr/>
              <a:tblGrid>
                <a:gridCol w="5283200">
                  <a:extLst>
                    <a:ext uri="{9D8B030D-6E8A-4147-A177-3AD203B41FA5}">
                      <a16:colId xmlns:a16="http://schemas.microsoft.com/office/drawing/2014/main" val="108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七年级同学家中电脑的数量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星期六早晨同学们起床的时间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各种手机在使用时所产生的辐射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学校足球队员的年龄和身高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0"/>
                  </a:ext>
                </a:extLst>
              </a:tr>
            </a:tbl>
          </a:graphicData>
        </a:graphic>
      </p:graphicFrame>
      <p:pic>
        <p:nvPicPr>
          <p:cNvPr id="3" name="yt_shape_1723550982359">
            <a:extLst>
              <a:ext uri="{FF2B5EF4-FFF2-40B4-BE49-F238E27FC236}">
                <a16:creationId xmlns:a16="http://schemas.microsoft.com/office/drawing/2014/main" id="{04F21D49-8923-8FF1-A6B6-E035921A70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2A81FB-C8B9-DE72-59CF-40FA4ED53D33}"/>
              </a:ext>
            </a:extLst>
          </p:cNvPr>
          <p:cNvSpPr txBox="1"/>
          <p:nvPr/>
        </p:nvSpPr>
        <p:spPr>
          <a:xfrm>
            <a:off x="8146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7" name="yt_shape_14447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设计调查问卷</a:t>
            </a:r>
          </a:p>
        </p:txBody>
      </p:sp>
      <p:sp>
        <p:nvSpPr>
          <p:cNvPr id="14448" name="yt_shape_1444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班长对全班同学说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请同学们投票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选举一名同学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35b60"/>
              </a:rPr>
              <a:t>你认为班长在调查过程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中的失误是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49" name="yt_table_1444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769255"/>
              </p:ext>
            </p:extLst>
          </p:nvPr>
        </p:nvGraphicFramePr>
        <p:xfrm>
          <a:off x="540056" y="2359000"/>
          <a:ext cx="3471863" cy="1901952"/>
        </p:xfrm>
        <a:graphic>
          <a:graphicData uri="http://schemas.openxmlformats.org/drawingml/2006/table">
            <a:tbl>
              <a:tblPr/>
              <a:tblGrid>
                <a:gridCol w="3471863">
                  <a:extLst>
                    <a:ext uri="{9D8B030D-6E8A-4147-A177-3AD203B41FA5}">
                      <a16:colId xmlns:a16="http://schemas.microsoft.com/office/drawing/2014/main" val="10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没有明确调查问题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没有规定调查方法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没有确定调查对象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没有展开调查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4"/>
                  </a:ext>
                </a:extLst>
              </a:tr>
            </a:tbl>
          </a:graphicData>
        </a:graphic>
      </p:graphicFrame>
      <p:pic>
        <p:nvPicPr>
          <p:cNvPr id="3" name="yt_shape_1723550982431">
            <a:extLst>
              <a:ext uri="{FF2B5EF4-FFF2-40B4-BE49-F238E27FC236}">
                <a16:creationId xmlns:a16="http://schemas.microsoft.com/office/drawing/2014/main" id="{AF9BF952-5BBC-E6F1-93FD-2972A990A4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E51F83-1D4E-CE3F-966D-2927DC3B9C06}"/>
              </a:ext>
            </a:extLst>
          </p:cNvPr>
          <p:cNvSpPr txBox="1"/>
          <p:nvPr/>
        </p:nvSpPr>
        <p:spPr>
          <a:xfrm>
            <a:off x="2583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1" name="yt_shape_14451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全面调查与抽样调查</a:t>
            </a:r>
          </a:p>
        </p:txBody>
      </p:sp>
      <p:sp>
        <p:nvSpPr>
          <p:cNvPr id="14452" name="yt_shape_14452"/>
          <p:cNvSpPr txBox="1"/>
          <p:nvPr/>
        </p:nvSpPr>
        <p:spPr>
          <a:xfrm>
            <a:off x="540000" y="1399565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广西北部湾中考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以下调查中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最适合采用全面调查的是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53" name="yt_table_1445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897618"/>
              </p:ext>
            </p:extLst>
          </p:nvPr>
        </p:nvGraphicFramePr>
        <p:xfrm>
          <a:off x="540056" y="1878868"/>
          <a:ext cx="5910263" cy="1901952"/>
        </p:xfrm>
        <a:graphic>
          <a:graphicData uri="http://schemas.openxmlformats.org/drawingml/2006/table">
            <a:tbl>
              <a:tblPr/>
              <a:tblGrid>
                <a:gridCol w="5910263">
                  <a:extLst>
                    <a:ext uri="{9D8B030D-6E8A-4147-A177-3AD203B41FA5}">
                      <a16:colId xmlns:a16="http://schemas.microsoft.com/office/drawing/2014/main" val="10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检测长征运载火箭的零部件质量情况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了解全国中小学生课外阅读情况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调查某批次汽车的抗撞击能力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检测某城市的空气质量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8"/>
                  </a:ext>
                </a:extLst>
              </a:tr>
            </a:tbl>
          </a:graphicData>
        </a:graphic>
      </p:graphicFrame>
      <p:sp>
        <p:nvSpPr>
          <p:cNvPr id="14455" name="yt_shape_14455"/>
          <p:cNvSpPr txBox="1"/>
          <p:nvPr/>
        </p:nvSpPr>
        <p:spPr>
          <a:xfrm>
            <a:off x="540000" y="3831188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宿州埇桥区期末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下列调查中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最适合采用抽样调查的是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56" name="yt_table_144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913936"/>
              </p:ext>
            </p:extLst>
          </p:nvPr>
        </p:nvGraphicFramePr>
        <p:xfrm>
          <a:off x="540056" y="4310491"/>
          <a:ext cx="6197600" cy="1901952"/>
        </p:xfrm>
        <a:graphic>
          <a:graphicData uri="http://schemas.openxmlformats.org/drawingml/2006/table">
            <a:tbl>
              <a:tblPr/>
              <a:tblGrid>
                <a:gridCol w="6197600">
                  <a:extLst>
                    <a:ext uri="{9D8B030D-6E8A-4147-A177-3AD203B41FA5}">
                      <a16:colId xmlns:a16="http://schemas.microsoft.com/office/drawing/2014/main" val="108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了解一批水笔芯的使用寿命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调查七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班同学的视力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调查你班学生早餐是否有喝牛奶的习惯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对乘坐某班次飞机的乘客进行安检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2"/>
                  </a:ext>
                </a:extLst>
              </a:tr>
            </a:tbl>
          </a:graphicData>
        </a:graphic>
      </p:graphicFrame>
      <p:pic>
        <p:nvPicPr>
          <p:cNvPr id="3" name="yt_shape_1723550982508">
            <a:extLst>
              <a:ext uri="{FF2B5EF4-FFF2-40B4-BE49-F238E27FC236}">
                <a16:creationId xmlns:a16="http://schemas.microsoft.com/office/drawing/2014/main" id="{93E9FDAA-9F54-F74B-BF65-EF25C64DEE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91F4AF-D8D2-3BE7-0A4E-CE56D933CE77}"/>
              </a:ext>
            </a:extLst>
          </p:cNvPr>
          <p:cNvSpPr txBox="1"/>
          <p:nvPr/>
        </p:nvSpPr>
        <p:spPr>
          <a:xfrm>
            <a:off x="9365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BF972C-6E19-7F22-38F7-BE4B79864FB5}"/>
              </a:ext>
            </a:extLst>
          </p:cNvPr>
          <p:cNvSpPr txBox="1"/>
          <p:nvPr/>
        </p:nvSpPr>
        <p:spPr>
          <a:xfrm>
            <a:off x="9365389" y="37843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8" name="yt_shape_14458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总体、个体、样本及样本容量</a:t>
            </a:r>
          </a:p>
        </p:txBody>
      </p:sp>
      <p:sp>
        <p:nvSpPr>
          <p:cNvPr id="14459" name="yt_shape_14459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某校为了了解家长对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禁止学生带手机进入校园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这一规定的意见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6110"/>
              </a:rPr>
              <a:t>随机对全校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名学生家长进行调查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这一问题中的样本是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60" name="yt_table_1446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516258"/>
              </p:ext>
            </p:extLst>
          </p:nvPr>
        </p:nvGraphicFramePr>
        <p:xfrm>
          <a:off x="540056" y="2359000"/>
          <a:ext cx="5130800" cy="1901952"/>
        </p:xfrm>
        <a:graphic>
          <a:graphicData uri="http://schemas.openxmlformats.org/drawingml/2006/table">
            <a:tbl>
              <a:tblPr/>
              <a:tblGrid>
                <a:gridCol w="5130800">
                  <a:extLst>
                    <a:ext uri="{9D8B030D-6E8A-4147-A177-3AD203B41FA5}">
                      <a16:colId xmlns:a16="http://schemas.microsoft.com/office/drawing/2014/main" val="108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被抽取的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名学生家长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被抽取的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名学生家长的意见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全校学生家长的意见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6"/>
                  </a:ext>
                </a:extLst>
              </a:tr>
            </a:tbl>
          </a:graphicData>
        </a:graphic>
      </p:graphicFrame>
      <p:pic>
        <p:nvPicPr>
          <p:cNvPr id="3" name="yt_shape_1723550982582">
            <a:extLst>
              <a:ext uri="{FF2B5EF4-FFF2-40B4-BE49-F238E27FC236}">
                <a16:creationId xmlns:a16="http://schemas.microsoft.com/office/drawing/2014/main" id="{3C98CB54-1051-E9B8-E2B8-38009D5DF8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572F99-F73A-4CA9-1858-04E460BC6F42}"/>
              </a:ext>
            </a:extLst>
          </p:cNvPr>
          <p:cNvSpPr txBox="1"/>
          <p:nvPr/>
        </p:nvSpPr>
        <p:spPr>
          <a:xfrm>
            <a:off x="7308107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2" name="yt_shape_14462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简单随机抽样</a:t>
            </a:r>
          </a:p>
        </p:txBody>
      </p:sp>
      <p:sp>
        <p:nvSpPr>
          <p:cNvPr id="14463" name="yt_shape_1446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滁州市明光市期末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为调查某大型企业员工对企业的满意程度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4efc"/>
              </a:rPr>
              <a:t>以下样本最具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代表性的是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64" name="yt_table_1446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101989"/>
              </p:ext>
            </p:extLst>
          </p:nvPr>
        </p:nvGraphicFramePr>
        <p:xfrm>
          <a:off x="540056" y="2359000"/>
          <a:ext cx="6519863" cy="1901952"/>
        </p:xfrm>
        <a:graphic>
          <a:graphicData uri="http://schemas.openxmlformats.org/drawingml/2006/table">
            <a:tbl>
              <a:tblPr/>
              <a:tblGrid>
                <a:gridCol w="6519863">
                  <a:extLst>
                    <a:ext uri="{9D8B030D-6E8A-4147-A177-3AD203B41FA5}">
                      <a16:colId xmlns:a16="http://schemas.microsoft.com/office/drawing/2014/main" val="108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企业男员工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企业年满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岁以上的员工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企业新进员工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企业员工名册中随机抽取三分之一的员工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0"/>
                  </a:ext>
                </a:extLst>
              </a:tr>
            </a:tbl>
          </a:graphicData>
        </a:graphic>
      </p:graphicFrame>
      <p:pic>
        <p:nvPicPr>
          <p:cNvPr id="3" name="yt_shape_1723550982657">
            <a:extLst>
              <a:ext uri="{FF2B5EF4-FFF2-40B4-BE49-F238E27FC236}">
                <a16:creationId xmlns:a16="http://schemas.microsoft.com/office/drawing/2014/main" id="{BDE6BE56-543E-174F-B277-7377E1DB1E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D1FA51-69BD-9C10-96CA-9F22EC1B9104}"/>
              </a:ext>
            </a:extLst>
          </p:cNvPr>
          <p:cNvSpPr txBox="1"/>
          <p:nvPr/>
        </p:nvSpPr>
        <p:spPr>
          <a:xfrm>
            <a:off x="2583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466" name="yt_shape_14466"/>
          <p:cNvSpPr txBox="1"/>
          <p:nvPr/>
        </p:nvSpPr>
        <p:spPr>
          <a:xfrm>
            <a:off x="540119" y="450912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现采用抽样调查了解某市老人的身体健康状况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个样本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f0df,isEnd"/>
              </a:rPr>
              <a:t>位女性老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公园内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位老人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在城市和乡镇选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每个点任选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位老人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c42c,isEnd"/>
              </a:rPr>
              <a:t>其中样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本选择较好的是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D092B5-610B-7675-8563-18F0E75AF919}"/>
              </a:ext>
            </a:extLst>
          </p:cNvPr>
          <p:cNvSpPr txBox="1"/>
          <p:nvPr/>
        </p:nvSpPr>
        <p:spPr>
          <a:xfrm>
            <a:off x="2888508" y="5413290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8" name="yt_shape_1446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67" name="yt_image_14467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70" name="yt_shape_14470"/>
          <p:cNvSpPr txBox="1"/>
          <p:nvPr/>
        </p:nvSpPr>
        <p:spPr>
          <a:xfrm>
            <a:off x="540000" y="1591869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以下调查方式比较合理的是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71" name="yt_table_1447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549076"/>
              </p:ext>
            </p:extLst>
          </p:nvPr>
        </p:nvGraphicFramePr>
        <p:xfrm>
          <a:off x="540056" y="2071172"/>
          <a:ext cx="9263063" cy="1901952"/>
        </p:xfrm>
        <a:graphic>
          <a:graphicData uri="http://schemas.openxmlformats.org/drawingml/2006/table">
            <a:tbl>
              <a:tblPr/>
              <a:tblGrid>
                <a:gridCol w="9263063">
                  <a:extLst>
                    <a:ext uri="{9D8B030D-6E8A-4147-A177-3AD203B41FA5}">
                      <a16:colId xmlns:a16="http://schemas.microsoft.com/office/drawing/2014/main" val="108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为了解一沓钞票中有没有假钞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采用抽样调查的方式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为了解全区七年级学生节约用水的情况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采用抽样调查的方式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为了解某省中学生爱好足球的情况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采用普查的方式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为了解某市市民每天丢弃塑料袋数量的情况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采用普查的方式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4"/>
                  </a:ext>
                </a:extLst>
              </a:tr>
            </a:tbl>
          </a:graphicData>
        </a:graphic>
      </p:graphicFrame>
      <p:sp>
        <p:nvSpPr>
          <p:cNvPr id="14473" name="yt_shape_14473"/>
          <p:cNvSpPr txBox="1"/>
          <p:nvPr/>
        </p:nvSpPr>
        <p:spPr>
          <a:xfrm>
            <a:off x="540120" y="402349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为了解某市市区及周边近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万人的出行情况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科学规划轨道交通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a93e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名调查者走入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万户家庭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万份问卷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进行调查登记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581c"/>
              </a:rPr>
              <a:t>该调查中的样本容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74" name="yt_table_144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447698"/>
              </p:ext>
            </p:extLst>
          </p:nvPr>
        </p:nvGraphicFramePr>
        <p:xfrm>
          <a:off x="540056" y="5463058"/>
          <a:ext cx="90290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89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0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0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DE8544B-4201-EE21-DEE9-7D298F0BD9AC}"/>
              </a:ext>
            </a:extLst>
          </p:cNvPr>
          <p:cNvSpPr txBox="1"/>
          <p:nvPr/>
        </p:nvSpPr>
        <p:spPr>
          <a:xfrm>
            <a:off x="50981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D26E3D-0CF1-E43E-7DC2-0287D2D76BF2}"/>
              </a:ext>
            </a:extLst>
          </p:cNvPr>
          <p:cNvSpPr txBox="1"/>
          <p:nvPr/>
        </p:nvSpPr>
        <p:spPr>
          <a:xfrm>
            <a:off x="1669309" y="49276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6" name="yt_shape_14476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为创建文明城市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合肥市政府提出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创建文明城市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共建美好家园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的号召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3811"/>
              </a:rPr>
              <a:t>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校为了解全体学生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名左右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创城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知识的掌握情况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f534"/>
              </a:rPr>
              <a:t>让小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颖设计抽样的方式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其中最合适的是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77" name="yt_table_1447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976774"/>
              </p:ext>
            </p:extLst>
          </p:nvPr>
        </p:nvGraphicFramePr>
        <p:xfrm>
          <a:off x="540056" y="2339566"/>
          <a:ext cx="8805863" cy="1901952"/>
        </p:xfrm>
        <a:graphic>
          <a:graphicData uri="http://schemas.openxmlformats.org/drawingml/2006/table">
            <a:tbl>
              <a:tblPr/>
              <a:tblGrid>
                <a:gridCol w="8805863">
                  <a:extLst>
                    <a:ext uri="{9D8B030D-6E8A-4147-A177-3AD203B41FA5}">
                      <a16:colId xmlns:a16="http://schemas.microsoft.com/office/drawing/2014/main" val="109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从全校的每个班级中抽取学号为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的学生进行调查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在七年级中随机抽取一个班级进行调查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在学校操场随机抽取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名学生进行调查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从学校的男同学中随机抽取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名学生进行调查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3C9703E-A394-33CA-6DD1-2D384793A284}"/>
              </a:ext>
            </a:extLst>
          </p:cNvPr>
          <p:cNvSpPr txBox="1"/>
          <p:nvPr/>
        </p:nvSpPr>
        <p:spPr>
          <a:xfrm>
            <a:off x="5936509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9" name="yt_shape_14479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某班级组织活动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为了解同学们喜爱的体育运动项目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4685"/>
              </a:rPr>
              <a:t>设计了如下尚不完整的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调查问卷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480" name="yt_shape_14480"/>
          <p:cNvSpPr txBox="1"/>
          <p:nvPr/>
        </p:nvSpPr>
        <p:spPr>
          <a:xfrm>
            <a:off x="540119" y="1842955"/>
            <a:ext cx="11111999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调查问卷</a:t>
            </a:r>
          </a:p>
          <a:p>
            <a:pPr algn="r" eaLnBrk="1" latinLnBrk="0" hangingPunct="0">
              <a:lnSpc>
                <a:spcPct val="129999"/>
              </a:lnSpc>
            </a:pP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你平时最喜欢的一种体育运动项目是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其他运动项目</a:t>
            </a:r>
          </a:p>
        </p:txBody>
      </p:sp>
      <p:sp>
        <p:nvSpPr>
          <p:cNvPr id="14481" name="yt_shape_14481"/>
          <p:cNvSpPr txBox="1"/>
          <p:nvPr/>
        </p:nvSpPr>
        <p:spPr>
          <a:xfrm>
            <a:off x="540119" y="383535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室外体育运动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篮球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球类运动中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908c"/>
              </a:rPr>
              <a:t>选取三个作为该调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查问卷问题的备选项目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选取合理的是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82" name="yt_table_144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466625"/>
              </p:ext>
            </p:extLst>
          </p:nvPr>
        </p:nvGraphicFramePr>
        <p:xfrm>
          <a:off x="540056" y="4794791"/>
          <a:ext cx="49803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904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9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0CBDB87-D387-6944-8D69-98763BDA4D3D}"/>
              </a:ext>
            </a:extLst>
          </p:cNvPr>
          <p:cNvSpPr txBox="1"/>
          <p:nvPr/>
        </p:nvSpPr>
        <p:spPr>
          <a:xfrm>
            <a:off x="6241308" y="42640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1444</Words>
  <Application>Microsoft Office PowerPoint</Application>
  <PresentationFormat>宽屏</PresentationFormat>
  <Paragraphs>117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2024-08-15T01:11:41Z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