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97" r:id="rId4"/>
    <p:sldId id="368" r:id="rId5"/>
    <p:sldId id="372" r:id="rId6"/>
    <p:sldId id="374" r:id="rId7"/>
    <p:sldId id="377" r:id="rId8"/>
    <p:sldId id="378" r:id="rId9"/>
    <p:sldId id="379" r:id="rId10"/>
    <p:sldId id="380" r:id="rId11"/>
    <p:sldId id="389" r:id="rId12"/>
    <p:sldId id="393" r:id="rId13"/>
    <p:sldId id="394" r:id="rId14"/>
    <p:sldId id="395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9" name="yt_shape_10099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098" name="yt_image_10098" title="H_50.94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101" name="yt_shape_10101"/>
              <p:cNvSpPr txBox="1"/>
              <p:nvPr/>
            </p:nvSpPr>
            <p:spPr>
              <a:xfrm>
                <a:off x="540000" y="1597583"/>
                <a:ext cx="4231928" cy="39472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整数和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统称有理数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有理数的两种分类方法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按整数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分数分类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有理数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,isEnd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,isEnd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,isEnd"/>
                              </a:rPr>
                              <m:t>整数</m:t>
                            </m:r>
                            <m:d>
                              <m:dPr>
                                <m:begChr m:val="{"/>
                                <m:endChr m:val="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  <a:sym typeface=",isEnd"/>
                                  </a:rPr>
                                </m:ctrlPr>
                              </m:dPr>
                              <m:e>
                                <m:eqArr>
                                  <m:eqArr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  <a:sym typeface=",isEnd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  <a:sym typeface=",isEnd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  <a:sym typeface=",isEnd"/>
                                      </a:rPr>
                                      <m:t>正整数</m:t>
                                    </m:r>
                                  </m:e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  <a:sym typeface=",isEnd"/>
                                      </a:rPr>
                                      <m:t>&amp;0</m:t>
                                    </m:r>
                                  </m:e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  <a:sym typeface=",isEnd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  <a:sym typeface=",isEnd"/>
                                      </a:rPr>
                                      <m:t>负整数</m:t>
                                    </m:r>
                                  </m:e>
                                </m:eqArr>
                              </m:e>
                            </m:d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,isEnd"/>
                              </a:rPr>
                              <m:t>分数</m:t>
                            </m:r>
                            <m:d>
                              <m:dPr>
                                <m:begChr m:val="{"/>
                                <m:endChr m:val="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  <a:sym typeface=",isEnd"/>
                                  </a:rPr>
                                </m:ctrlPr>
                              </m:dPr>
                              <m:e>
                                <m:eqArr>
                                  <m:eqArr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  <a:sym typeface=",isEnd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  <a:sym typeface=",isEnd"/>
                                      </a:rPr>
                                      <m:t>&amp;</m:t>
                                    </m:r>
                                    <m:bar>
                                      <m:barPr>
                                        <m:ctrlPr>
                                          <a:rPr lang="en-US" altLang="zh-CN" sz="2400" b="0" i="1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  <a:sym typeface=",isEnd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m:rPr>
                                            <m:nor/>
                                          </m:rPr>
                                          <a:rPr lang="zh-CN" altLang="zh-CN" sz="2400" b="0" i="0">
                                            <a:solidFill>
                                              <a:srgbClr val="FE0000"/>
                                            </a:solidFill>
                                            <a:effectLst/>
                                            <a:latin typeface="Times New Roman" panose="02040503050406030204" pitchFamily="48" charset="0"/>
                                            <a:ea typeface="宋体" panose="02040503050406030204" pitchFamily="48" charset="0"/>
                                            <a:sym typeface=",isEnd"/>
                                          </a:rPr>
                                          <m:t>　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zh-CN" altLang="zh-CN" sz="2400" b="0" i="0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Times New Roman" panose="02040503050406030204" pitchFamily="48" charset="0"/>
                                            <a:ea typeface="宋体" panose="02040503050406030204" pitchFamily="48" charset="0"/>
                                            <a:sym typeface=",isEnd"/>
                                          </a:rPr>
                                          <m:t>正分数　</m:t>
                                        </m:r>
                                      </m:e>
                                    </m:bar>
                                  </m:e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  <a:sym typeface=",isEnd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  <a:sym typeface=",isEnd"/>
                                      </a:rPr>
                                      <m:t>负分数</m:t>
                                    </m:r>
                                  </m:e>
                                </m:eqArr>
                              </m:e>
                            </m:d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sym typeface=",isEnd"/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0101" name="yt_shape_101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7583"/>
                <a:ext cx="4231928" cy="3947234"/>
              </a:xfrm>
              <a:prstGeom prst="rect">
                <a:avLst/>
              </a:prstGeom>
              <a:blipFill>
                <a:blip r:embed="rId3"/>
                <a:stretch>
                  <a:fillRect l="-4467" t="-1235" r="-33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B82F3C6-F2B2-B9F3-59F9-F7344F49CF1C}"/>
              </a:ext>
            </a:extLst>
          </p:cNvPr>
          <p:cNvSpPr txBox="1"/>
          <p:nvPr/>
        </p:nvSpPr>
        <p:spPr>
          <a:xfrm>
            <a:off x="2050189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分数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893DD28-C0F0-C55C-EECE-A8CB86EDDAEC}"/>
                  </a:ext>
                </a:extLst>
              </p:cNvPr>
              <p:cNvSpPr txBox="1"/>
              <p:nvPr/>
            </p:nvSpPr>
            <p:spPr>
              <a:xfrm>
                <a:off x="2719543" y="4365104"/>
                <a:ext cx="1399286" cy="459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正分数　</m:t>
                      </m:r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893DD28-C0F0-C55C-EECE-A8CB86EDDA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9543" y="4365104"/>
                <a:ext cx="1399286" cy="45943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60" name="yt_shape_10160"/>
              <p:cNvSpPr txBox="1"/>
              <p:nvPr/>
            </p:nvSpPr>
            <p:spPr>
              <a:xfrm>
                <a:off x="540119" y="900000"/>
                <a:ext cx="11492915" cy="34495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新考法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指出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这三个数的共同点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sz="2400" u="sng" dirty="0">
                    <a:solidFill>
                      <a:srgbClr val="FF0000">
                        <a:alpha val="0"/>
                      </a:srgbClr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W:6.004961,H:53.10504"/>
                  </a:rPr>
                  <a:t>     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</a:t>
                </a:r>
                <a:r>
                  <a:rPr sz="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填两点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请按要求填出相应的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个有理数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既是正数也是分数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</a:t>
                </a:r>
                <a:r>
                  <a:rPr sz="1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既不是负数也不是分数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既不是整数也不是正数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3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    </a:t>
                </a:r>
                <a:r>
                  <a:rPr sz="1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>
          <p:sp>
            <p:nvSpPr>
              <p:cNvPr id="10160" name="yt_shape_101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449599"/>
              </a:xfrm>
              <a:prstGeom prst="rect">
                <a:avLst/>
              </a:prstGeom>
              <a:blipFill>
                <a:blip r:embed="rId2"/>
                <a:stretch>
                  <a:fillRect l="-1645" b="-21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1DA725F-ADCC-A103-3321-37E8C6BC1E5E}"/>
              </a:ext>
            </a:extLst>
          </p:cNvPr>
          <p:cNvSpPr txBox="1"/>
          <p:nvPr/>
        </p:nvSpPr>
        <p:spPr>
          <a:xfrm>
            <a:off x="9741746" y="980728"/>
            <a:ext cx="1466822" cy="72008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3_ddfca"/>
              </a:rPr>
              <a:t>都是负</a:t>
            </a: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3_ddfca"/>
              </a:rPr>
              <a:t>数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D868B2B-3066-0387-FBD5-2CBDE0A9D0C8}"/>
              </a:ext>
            </a:extLst>
          </p:cNvPr>
          <p:cNvSpPr txBox="1"/>
          <p:nvPr/>
        </p:nvSpPr>
        <p:spPr>
          <a:xfrm>
            <a:off x="1487488" y="152762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都是分数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27997E3-7408-78ED-5913-100F29B1038A}"/>
                  </a:ext>
                </a:extLst>
              </p:cNvPr>
              <p:cNvSpPr txBox="1"/>
              <p:nvPr/>
            </p:nvSpPr>
            <p:spPr>
              <a:xfrm>
                <a:off x="4260108" y="2302883"/>
                <a:ext cx="352336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答案不唯一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27997E3-7408-78ED-5913-100F29B103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0108" y="2302883"/>
                <a:ext cx="3523361" cy="766077"/>
              </a:xfrm>
              <a:prstGeom prst="rect">
                <a:avLst/>
              </a:prstGeom>
              <a:blipFill>
                <a:blip r:embed="rId3"/>
                <a:stretch>
                  <a:fillRect l="-276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02428F28-FAC2-3520-7017-7ECCF90C9447}"/>
              </a:ext>
            </a:extLst>
          </p:cNvPr>
          <p:cNvSpPr txBox="1"/>
          <p:nvPr/>
        </p:nvSpPr>
        <p:spPr>
          <a:xfrm>
            <a:off x="4869708" y="3151069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DD83E0F-D9A6-B1ED-D276-A7164B433998}"/>
                  </a:ext>
                </a:extLst>
              </p:cNvPr>
              <p:cNvSpPr txBox="1"/>
              <p:nvPr/>
            </p:nvSpPr>
            <p:spPr>
              <a:xfrm>
                <a:off x="4869708" y="3501008"/>
                <a:ext cx="4213923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答案不唯一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DD83E0F-D9A6-B1ED-D276-A7164B4339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9708" y="3501008"/>
                <a:ext cx="4213923" cy="736486"/>
              </a:xfrm>
              <a:prstGeom prst="rect">
                <a:avLst/>
              </a:prstGeom>
              <a:blipFill>
                <a:blip r:embed="rId4"/>
                <a:stretch>
                  <a:fillRect l="-2315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8" name="yt_shape_10168"/>
          <p:cNvSpPr txBox="1"/>
          <p:nvPr/>
        </p:nvSpPr>
        <p:spPr>
          <a:xfrm>
            <a:off x="540000" y="900000"/>
            <a:ext cx="10541347" cy="147327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两个圈分别表示正数集合和整数集合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请在每个圈内填入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个数既是正数又是整数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答案不唯一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172" name="yt_image_10172" title="H_158.4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3197" y="2420888"/>
            <a:ext cx="4645605" cy="2012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74" name="yt_shape_10174"/>
          <p:cNvSpPr txBox="1"/>
          <p:nvPr/>
        </p:nvSpPr>
        <p:spPr>
          <a:xfrm>
            <a:off x="540000" y="5032743"/>
            <a:ext cx="61555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这两个圈重叠部分表示的是正整数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AD59EF0-4ABB-7BA1-EF3D-38A04A1AD1AA}"/>
              </a:ext>
            </a:extLst>
          </p:cNvPr>
          <p:cNvSpPr txBox="1"/>
          <p:nvPr/>
        </p:nvSpPr>
        <p:spPr>
          <a:xfrm>
            <a:off x="449989" y="1804170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BDE812E-A29A-8206-4F79-AC45BF8A0786}"/>
              </a:ext>
            </a:extLst>
          </p:cNvPr>
          <p:cNvSpPr/>
          <p:nvPr/>
        </p:nvSpPr>
        <p:spPr>
          <a:xfrm>
            <a:off x="4401350" y="3073622"/>
            <a:ext cx="84665" cy="163866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4CEEB9F-2287-B285-B1A6-BBEE15B3A677}"/>
              </a:ext>
            </a:extLst>
          </p:cNvPr>
          <p:cNvSpPr/>
          <p:nvPr/>
        </p:nvSpPr>
        <p:spPr>
          <a:xfrm>
            <a:off x="4163744" y="3185597"/>
            <a:ext cx="125631" cy="169328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804B46E-2BCF-DCBA-0683-8F1861027294}"/>
              </a:ext>
            </a:extLst>
          </p:cNvPr>
          <p:cNvSpPr/>
          <p:nvPr/>
        </p:nvSpPr>
        <p:spPr>
          <a:xfrm>
            <a:off x="4316686" y="3256605"/>
            <a:ext cx="273110" cy="21849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6061450-70C6-F009-7FB9-C6FBF55773F2}"/>
              </a:ext>
            </a:extLst>
          </p:cNvPr>
          <p:cNvSpPr/>
          <p:nvPr/>
        </p:nvSpPr>
        <p:spPr>
          <a:xfrm>
            <a:off x="4737276" y="3210177"/>
            <a:ext cx="84664" cy="163866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B38330C-EAC2-605A-4E05-85E376EF4B5A}"/>
              </a:ext>
            </a:extLst>
          </p:cNvPr>
          <p:cNvSpPr/>
          <p:nvPr/>
        </p:nvSpPr>
        <p:spPr>
          <a:xfrm>
            <a:off x="4857444" y="3210177"/>
            <a:ext cx="185715" cy="166597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32F616B-8DFD-E273-46ED-944BE611E749}"/>
              </a:ext>
            </a:extLst>
          </p:cNvPr>
          <p:cNvSpPr/>
          <p:nvPr/>
        </p:nvSpPr>
        <p:spPr>
          <a:xfrm>
            <a:off x="5217950" y="3204715"/>
            <a:ext cx="185715" cy="172059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6605648-48E1-484D-0255-6E65404B2377}"/>
              </a:ext>
            </a:extLst>
          </p:cNvPr>
          <p:cNvSpPr/>
          <p:nvPr/>
        </p:nvSpPr>
        <p:spPr>
          <a:xfrm>
            <a:off x="5406396" y="3210177"/>
            <a:ext cx="139286" cy="163866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8EABDCC-A3B9-7DD8-025A-4AF461516165}"/>
              </a:ext>
            </a:extLst>
          </p:cNvPr>
          <p:cNvSpPr/>
          <p:nvPr/>
        </p:nvSpPr>
        <p:spPr>
          <a:xfrm>
            <a:off x="5766901" y="3199252"/>
            <a:ext cx="84665" cy="163867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20F67F2-2FD5-10FC-85BA-1CFCC2BBA4E3}"/>
              </a:ext>
            </a:extLst>
          </p:cNvPr>
          <p:cNvSpPr/>
          <p:nvPr/>
        </p:nvSpPr>
        <p:spPr>
          <a:xfrm>
            <a:off x="6059129" y="3193790"/>
            <a:ext cx="125631" cy="169329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F5A5F2A-E85E-CC6B-1EE7-E2CF9F8DAEC0}"/>
              </a:ext>
            </a:extLst>
          </p:cNvPr>
          <p:cNvSpPr/>
          <p:nvPr/>
        </p:nvSpPr>
        <p:spPr>
          <a:xfrm>
            <a:off x="6367744" y="3193790"/>
            <a:ext cx="131093" cy="17206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771CA1C-F01A-87D3-1FED-DAE4459D2CD0}"/>
              </a:ext>
            </a:extLst>
          </p:cNvPr>
          <p:cNvSpPr/>
          <p:nvPr/>
        </p:nvSpPr>
        <p:spPr>
          <a:xfrm>
            <a:off x="6829300" y="3188328"/>
            <a:ext cx="128362" cy="17206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AAC09A1-F2AA-00A6-7D31-67FAD0DAE03D}"/>
              </a:ext>
            </a:extLst>
          </p:cNvPr>
          <p:cNvSpPr/>
          <p:nvPr/>
        </p:nvSpPr>
        <p:spPr>
          <a:xfrm>
            <a:off x="7140646" y="3286648"/>
            <a:ext cx="133823" cy="2458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4DD9646-005B-08B6-AB95-89E8FEA0D7A7}"/>
              </a:ext>
            </a:extLst>
          </p:cNvPr>
          <p:cNvSpPr/>
          <p:nvPr/>
        </p:nvSpPr>
        <p:spPr>
          <a:xfrm>
            <a:off x="7269007" y="3188328"/>
            <a:ext cx="131093" cy="17206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CB348F7-79B5-4D44-7784-201525A450A8}"/>
              </a:ext>
            </a:extLst>
          </p:cNvPr>
          <p:cNvSpPr/>
          <p:nvPr/>
        </p:nvSpPr>
        <p:spPr>
          <a:xfrm>
            <a:off x="7580354" y="3193790"/>
            <a:ext cx="264917" cy="166597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D802A21E-457F-7EB5-420D-DE6202EE9080}"/>
              </a:ext>
            </a:extLst>
          </p:cNvPr>
          <p:cNvSpPr/>
          <p:nvPr/>
        </p:nvSpPr>
        <p:spPr>
          <a:xfrm>
            <a:off x="4384964" y="3294841"/>
            <a:ext cx="125630" cy="169328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E750E090-72EF-8FF7-2179-D7D0E0502BD6}"/>
              </a:ext>
            </a:extLst>
          </p:cNvPr>
          <p:cNvSpPr/>
          <p:nvPr/>
        </p:nvSpPr>
        <p:spPr>
          <a:xfrm>
            <a:off x="4603452" y="3344001"/>
            <a:ext cx="57353" cy="62815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A05467A-0909-6097-374C-E074F4A206B0}"/>
              </a:ext>
            </a:extLst>
          </p:cNvPr>
          <p:cNvSpPr/>
          <p:nvPr/>
        </p:nvSpPr>
        <p:spPr>
          <a:xfrm>
            <a:off x="5100512" y="3344001"/>
            <a:ext cx="57353" cy="62815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EA9300B3-6610-6734-F43F-9FEF30B033FE}"/>
              </a:ext>
            </a:extLst>
          </p:cNvPr>
          <p:cNvSpPr/>
          <p:nvPr/>
        </p:nvSpPr>
        <p:spPr>
          <a:xfrm>
            <a:off x="5941692" y="3333076"/>
            <a:ext cx="57353" cy="62816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D817A046-A94B-FE30-3706-208C83880D13}"/>
              </a:ext>
            </a:extLst>
          </p:cNvPr>
          <p:cNvSpPr/>
          <p:nvPr/>
        </p:nvSpPr>
        <p:spPr>
          <a:xfrm>
            <a:off x="6250306" y="3333076"/>
            <a:ext cx="57354" cy="62816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CA5FCDC-837D-E184-D4A7-42F2FB15D542}"/>
              </a:ext>
            </a:extLst>
          </p:cNvPr>
          <p:cNvSpPr/>
          <p:nvPr/>
        </p:nvSpPr>
        <p:spPr>
          <a:xfrm>
            <a:off x="7020478" y="3327614"/>
            <a:ext cx="57353" cy="62816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3A99DAF2-6C23-B4EE-DAEA-2FD04601553D}"/>
              </a:ext>
            </a:extLst>
          </p:cNvPr>
          <p:cNvSpPr/>
          <p:nvPr/>
        </p:nvSpPr>
        <p:spPr>
          <a:xfrm>
            <a:off x="7462916" y="3327614"/>
            <a:ext cx="57353" cy="62816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595A6A1-AF70-1428-4645-C161EC482C87}"/>
              </a:ext>
            </a:extLst>
          </p:cNvPr>
          <p:cNvSpPr txBox="1"/>
          <p:nvPr/>
        </p:nvSpPr>
        <p:spPr>
          <a:xfrm>
            <a:off x="449989" y="5290761"/>
            <a:ext cx="627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这两个圈重叠部分表示的是正整数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6485483-0106-22E6-FD2E-533A4156D15D}"/>
              </a:ext>
            </a:extLst>
          </p:cNvPr>
          <p:cNvSpPr txBox="1"/>
          <p:nvPr/>
        </p:nvSpPr>
        <p:spPr>
          <a:xfrm>
            <a:off x="392713" y="4653136"/>
            <a:ext cx="10688634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你能说出两个圈重叠部分表示的是什么数吗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75" name="yt_shape_10175"/>
              <p:cNvSpPr txBox="1"/>
              <p:nvPr/>
            </p:nvSpPr>
            <p:spPr>
              <a:xfrm>
                <a:off x="540119" y="900000"/>
                <a:ext cx="11492915" cy="507485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趣味数学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班的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数学晚会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有十位同学的脸上都戴着面具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79dda"/>
                  </a:rPr>
                  <a:t>，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面具上分别写着下列各数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918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2_72083"/>
                  </a:rPr>
                  <a:t>，－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618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主持人要求同学们按照面具上数的特点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5_6d914"/>
                  </a:rPr>
                  <a:t>将这十位同学分成两组或三组表演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节目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每组人数不限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如果让你来分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你会怎么分组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分法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整数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918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618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分法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正数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零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负数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918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618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175" name="yt_shape_10175" descr="{&quot;rangeId&quot;:2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074851"/>
              </a:xfrm>
              <a:prstGeom prst="rect">
                <a:avLst/>
              </a:prstGeom>
              <a:blipFill>
                <a:blip r:embed="rId2"/>
                <a:stretch>
                  <a:fillRect l="-1645" t="-1082" b="-1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4B9F8D9-6A9E-E2AB-51B2-CFA126B491A7}"/>
              </a:ext>
            </a:extLst>
          </p:cNvPr>
          <p:cNvSpPr txBox="1"/>
          <p:nvPr/>
        </p:nvSpPr>
        <p:spPr>
          <a:xfrm>
            <a:off x="450108" y="2952123"/>
            <a:ext cx="6733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分法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1569FDC-FD86-75BA-1786-65776F518224}"/>
                  </a:ext>
                </a:extLst>
              </p:cNvPr>
              <p:cNvSpPr txBox="1"/>
              <p:nvPr/>
            </p:nvSpPr>
            <p:spPr>
              <a:xfrm>
                <a:off x="450108" y="3427611"/>
                <a:ext cx="563314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分数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618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20, 'hasSerialNum': 1}">
                <a:extLst>
                  <a:ext uri="{FF2B5EF4-FFF2-40B4-BE49-F238E27FC236}">
                    <a16:creationId xmlns:a16="http://schemas.microsoft.com/office/drawing/2014/main" id="{F1569FDC-FD86-75BA-1786-65776F5182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27611"/>
                <a:ext cx="5633148" cy="766077"/>
              </a:xfrm>
              <a:prstGeom prst="rect">
                <a:avLst/>
              </a:prstGeom>
              <a:blipFill>
                <a:blip r:embed="rId3"/>
                <a:stretch>
                  <a:fillRect l="-1732" r="-162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218386A-CB65-8E2F-BBD8-9DB0533257FD}"/>
                  </a:ext>
                </a:extLst>
              </p:cNvPr>
              <p:cNvSpPr txBox="1"/>
              <p:nvPr/>
            </p:nvSpPr>
            <p:spPr>
              <a:xfrm>
                <a:off x="450108" y="4100076"/>
                <a:ext cx="5256911" cy="7633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分法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正数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0, 'hasSerialNum': 1}">
                <a:extLst>
                  <a:ext uri="{FF2B5EF4-FFF2-40B4-BE49-F238E27FC236}">
                    <a16:creationId xmlns:a16="http://schemas.microsoft.com/office/drawing/2014/main" id="{D218386A-CB65-8E2F-BBD8-9DB0533257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00076"/>
                <a:ext cx="5256911" cy="763347"/>
              </a:xfrm>
              <a:prstGeom prst="rect">
                <a:avLst/>
              </a:prstGeom>
              <a:blipFill>
                <a:blip r:embed="rId4"/>
                <a:stretch>
                  <a:fillRect l="-1856" r="-1856" b="-4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BEA14B7-E93D-C71D-A6A2-70F42AD34F23}"/>
              </a:ext>
            </a:extLst>
          </p:cNvPr>
          <p:cNvSpPr txBox="1"/>
          <p:nvPr/>
        </p:nvSpPr>
        <p:spPr>
          <a:xfrm>
            <a:off x="450108" y="4769811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2596CEE-9184-B2D4-F2A9-80C923D7763D}"/>
                  </a:ext>
                </a:extLst>
              </p:cNvPr>
              <p:cNvSpPr txBox="1"/>
              <p:nvPr/>
            </p:nvSpPr>
            <p:spPr>
              <a:xfrm>
                <a:off x="450108" y="5245299"/>
                <a:ext cx="6042723" cy="7272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负数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918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618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20, 'hasSerialNum': 1}">
                <a:extLst>
                  <a:ext uri="{FF2B5EF4-FFF2-40B4-BE49-F238E27FC236}">
                    <a16:creationId xmlns:a16="http://schemas.microsoft.com/office/drawing/2014/main" id="{52596CEE-9184-B2D4-F2A9-80C923D776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245299"/>
                <a:ext cx="6042723" cy="727278"/>
              </a:xfrm>
              <a:prstGeom prst="rect">
                <a:avLst/>
              </a:prstGeom>
              <a:blipFill>
                <a:blip r:embed="rId5"/>
                <a:stretch>
                  <a:fillRect l="-1615" r="-1615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6" name="yt_shape_10186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185" name="yt_image_10185" title="H_50.94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88" name="yt_shape_10188"/>
          <p:cNvSpPr txBox="1"/>
          <p:nvPr/>
        </p:nvSpPr>
        <p:spPr>
          <a:xfrm>
            <a:off x="540000" y="1546795"/>
            <a:ext cx="100283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将一串有理数按下列规律排列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回答下列问题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0189" name="yt_table_10189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335431"/>
              </p:ext>
            </p:extLst>
          </p:nvPr>
        </p:nvGraphicFramePr>
        <p:xfrm>
          <a:off x="540000" y="2016248"/>
          <a:ext cx="11111996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426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26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26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06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06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06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061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4061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4061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4061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3992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73992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73992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739927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739927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↓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↑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↓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↑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↓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↑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↓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↑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 dirty="0"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191" name="yt_shape_10191"/>
          <p:cNvSpPr txBox="1"/>
          <p:nvPr/>
        </p:nvSpPr>
        <p:spPr>
          <a:xfrm>
            <a:off x="540000" y="3789040"/>
            <a:ext cx="10575011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处的数是正数还是负数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处的数是正数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负数排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中的什么位置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负数排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的位置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个数是正数还是负数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排在对应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中的什么位置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个数是负数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排在对应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的位置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C56D0A3-ED20-F1D0-9BE5-607F0180855A}"/>
              </a:ext>
            </a:extLst>
          </p:cNvPr>
          <p:cNvSpPr txBox="1"/>
          <p:nvPr/>
        </p:nvSpPr>
        <p:spPr>
          <a:xfrm>
            <a:off x="449989" y="4217722"/>
            <a:ext cx="4118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处的数是正数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43819C6-7570-733B-719F-C41CE3A91FEC}"/>
              </a:ext>
            </a:extLst>
          </p:cNvPr>
          <p:cNvSpPr txBox="1"/>
          <p:nvPr/>
        </p:nvSpPr>
        <p:spPr>
          <a:xfrm>
            <a:off x="449989" y="5168698"/>
            <a:ext cx="4739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负数排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的位置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DE07D12-0E22-A221-BEFC-7C1BB45EF275}"/>
              </a:ext>
            </a:extLst>
          </p:cNvPr>
          <p:cNvSpPr txBox="1"/>
          <p:nvPr/>
        </p:nvSpPr>
        <p:spPr>
          <a:xfrm>
            <a:off x="449989" y="6119674"/>
            <a:ext cx="7166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个数是负数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排在对应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的位置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06" name="yt_shape_10106"/>
              <p:cNvSpPr txBox="1"/>
              <p:nvPr/>
            </p:nvSpPr>
            <p:spPr>
              <a:xfrm>
                <a:off x="540000" y="900000"/>
                <a:ext cx="4138377" cy="35463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负分类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有理数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正有理数</m:t>
                            </m:r>
                            <m:d>
                              <m:dPr>
                                <m:begChr m:val="{"/>
                                <m:endChr m:val="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eqArr>
                                  <m:eqArr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正整数</m:t>
                                    </m:r>
                                  </m:e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bar>
                                      <m:barPr>
                                        <m:ctrlPr>
                                          <a:rPr lang="en-US" altLang="zh-CN" sz="2400" b="0" i="1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m:rPr>
                                            <m:nor/>
                                          </m:rPr>
                                          <a:rPr lang="zh-CN" altLang="zh-CN" sz="2400" b="0" i="0">
                                            <a:solidFill>
                                              <a:srgbClr val="FE0000"/>
                                            </a:solidFill>
                                            <a:effectLst/>
                                            <a:latin typeface="Times New Roman" panose="02040503050406030204" pitchFamily="48" charset="0"/>
                                            <a:ea typeface="宋体" panose="02040503050406030204" pitchFamily="48" charset="0"/>
                                          </a:rPr>
                                          <m:t>　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zh-CN" altLang="zh-CN" sz="2400" b="0" i="0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Times New Roman" panose="02040503050406030204" pitchFamily="48" charset="0"/>
                                            <a:ea typeface="宋体" panose="02040503050406030204" pitchFamily="48" charset="0"/>
                                          </a:rPr>
                                          <m:t>正分数　</m:t>
                                        </m:r>
                                      </m:e>
                                    </m:bar>
                                  </m:e>
                                </m:eqArr>
                              </m:e>
                            </m:d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bar>
                              <m:bar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barPr>
                              <m:e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FE0000"/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　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0</m:t>
                                </m:r>
                                <m:r>
                                  <m:rPr>
                                    <m:nor/>
                                  </m:rPr>
                                  <a:rPr lang="zh-CN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　</m:t>
                                </m:r>
                              </m:e>
                            </m:ba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负有理数</m:t>
                            </m:r>
                            <m:d>
                              <m:dPr>
                                <m:begChr m:val="{"/>
                                <m:endChr m:val="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eqArr>
                                  <m:eqArr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bar>
                                      <m:barPr>
                                        <m:ctrlPr>
                                          <a:rPr lang="en-US" altLang="zh-CN" sz="2400" b="0" i="1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m:rPr>
                                            <m:nor/>
                                          </m:rPr>
                                          <a:rPr lang="zh-CN" altLang="zh-CN" sz="2400" b="0" i="0">
                                            <a:solidFill>
                                              <a:srgbClr val="FE0000"/>
                                            </a:solidFill>
                                            <a:effectLst/>
                                            <a:latin typeface="Times New Roman" panose="02040503050406030204" pitchFamily="48" charset="0"/>
                                            <a:ea typeface="宋体" panose="02040503050406030204" pitchFamily="48" charset="0"/>
                                          </a:rPr>
                                          <m:t>　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zh-CN" altLang="zh-CN" sz="2400" b="0" i="0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Times New Roman" panose="02040503050406030204" pitchFamily="48" charset="0"/>
                                            <a:ea typeface="宋体" panose="02040503050406030204" pitchFamily="48" charset="0"/>
                                          </a:rPr>
                                          <m:t>负整数　</m:t>
                                        </m:r>
                                      </m:e>
                                    </m:bar>
                                  </m:e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负分数</m:t>
                                    </m:r>
                                  </m:e>
                                </m:eqArr>
                              </m:e>
                            </m:d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10106" name="yt_shape_10106" descr="{&quot;rangeId&quot;:2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138377" cy="3546355"/>
              </a:xfrm>
              <a:prstGeom prst="rect">
                <a:avLst/>
              </a:prstGeom>
              <a:blipFill>
                <a:blip r:embed="rId2"/>
                <a:stretch>
                  <a:fillRect l="-4572" t="-15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455CD35-BDDC-9B80-EE07-DD751C75FDC3}"/>
                  </a:ext>
                </a:extLst>
              </p:cNvPr>
              <p:cNvSpPr txBox="1"/>
              <p:nvPr/>
            </p:nvSpPr>
            <p:spPr>
              <a:xfrm>
                <a:off x="3329143" y="1844824"/>
                <a:ext cx="1399286" cy="459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正分数　</m:t>
                      </m:r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455CD35-BDDC-9B80-EE07-DD751C75FD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9143" y="1844824"/>
                <a:ext cx="1399286" cy="45943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6B2B467-DB23-EEEA-C38D-64847FD58E53}"/>
                  </a:ext>
                </a:extLst>
              </p:cNvPr>
              <p:cNvSpPr txBox="1"/>
              <p:nvPr/>
            </p:nvSpPr>
            <p:spPr>
              <a:xfrm>
                <a:off x="1877850" y="2492896"/>
                <a:ext cx="653161" cy="459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0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　</m:t>
                      </m:r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6B2B467-DB23-EEEA-C38D-64847FD58E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7850" y="2492896"/>
                <a:ext cx="653161" cy="45943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0EDEC33-FFEF-B76C-470B-20EB59940845}"/>
                  </a:ext>
                </a:extLst>
              </p:cNvPr>
              <p:cNvSpPr txBox="1"/>
              <p:nvPr/>
            </p:nvSpPr>
            <p:spPr>
              <a:xfrm>
                <a:off x="3329143" y="3041573"/>
                <a:ext cx="1399286" cy="459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负整数　</m:t>
                      </m:r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0EDEC33-FFEF-B76C-470B-20EB599408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9143" y="3041573"/>
                <a:ext cx="1399286" cy="45943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0" name="yt_shape_10110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109" name="yt_image_10109">
            <a:extLst>
              <a:ext uri="">
                <a16:creationId xmlns="" xmlns:p14="http://schemas.microsoft.com/office/powerpoint/2010/main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12" name="yt_shape_10112"/>
          <p:cNvSpPr txBox="1"/>
          <p:nvPr/>
        </p:nvSpPr>
        <p:spPr>
          <a:xfrm>
            <a:off x="540000" y="1603297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有理数的概念</a:t>
            </a:r>
          </a:p>
        </p:txBody>
      </p:sp>
      <p:sp>
        <p:nvSpPr>
          <p:cNvPr id="10113" name="yt_shape_10113"/>
          <p:cNvSpPr txBox="1"/>
          <p:nvPr/>
        </p:nvSpPr>
        <p:spPr>
          <a:xfrm>
            <a:off x="540000" y="2102862"/>
            <a:ext cx="82843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这四个数中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是负整数的是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14" name="yt_table_1011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2011800"/>
              </p:ext>
            </p:extLst>
          </p:nvPr>
        </p:nvGraphicFramePr>
        <p:xfrm>
          <a:off x="540056" y="2582165"/>
          <a:ext cx="881951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25"/>
                    </a:ext>
                  </a:extLst>
                </a:gridCol>
                <a:gridCol w="2195830">
                  <a:extLst>
                    <a:ext uri="{9D8B030D-6E8A-4147-A177-3AD203B41FA5}">
                      <a16:colId xmlns:a16="http://schemas.microsoft.com/office/drawing/2014/main" val="1002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27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0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sp>
        <p:nvSpPr>
          <p:cNvPr id="10116" name="yt_shape_10116"/>
          <p:cNvSpPr txBox="1"/>
          <p:nvPr/>
        </p:nvSpPr>
        <p:spPr>
          <a:xfrm>
            <a:off x="540000" y="3108336"/>
            <a:ext cx="1014861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六安市轻工中学期中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下列各数中既是分数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又是负数的是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17" name="yt_table_10117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48998846"/>
                  </p:ext>
                </p:extLst>
              </p:nvPr>
            </p:nvGraphicFramePr>
            <p:xfrm>
              <a:off x="540056" y="3587639"/>
              <a:ext cx="8686166" cy="635953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029"/>
                        </a:ext>
                      </a:extLst>
                    </a:gridCol>
                    <a:gridCol w="2195830">
                      <a:extLst>
                        <a:ext uri="{9D8B030D-6E8A-4147-A177-3AD203B41FA5}">
                          <a16:colId xmlns:a16="http://schemas.microsoft.com/office/drawing/2014/main" val="10030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31"/>
                        </a:ext>
                      </a:extLst>
                    </a:gridCol>
                    <a:gridCol w="1662113">
                      <a:extLst>
                        <a:ext uri="{9D8B030D-6E8A-4147-A177-3AD203B41FA5}">
                          <a16:colId xmlns:a16="http://schemas.microsoft.com/office/drawing/2014/main" val="1003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1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0117" name="yt_table_10117" descr="{&quot;rangeId&quot;:5,&quot;type&quot;:&quot;Option&quot;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48998846"/>
                  </p:ext>
                </p:extLst>
              </p:nvPr>
            </p:nvGraphicFramePr>
            <p:xfrm>
              <a:off x="540056" y="3587639"/>
              <a:ext cx="8686166" cy="635953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029"/>
                        </a:ext>
                      </a:extLst>
                    </a:gridCol>
                    <a:gridCol w="2195830">
                      <a:extLst>
                        <a:ext uri="{9D8B030D-6E8A-4147-A177-3AD203B41FA5}">
                          <a16:colId xmlns:a16="http://schemas.microsoft.com/office/drawing/2014/main" val="10030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31"/>
                        </a:ext>
                      </a:extLst>
                    </a:gridCol>
                    <a:gridCol w="1662113">
                      <a:extLst>
                        <a:ext uri="{9D8B030D-6E8A-4147-A177-3AD203B41FA5}">
                          <a16:colId xmlns:a16="http://schemas.microsoft.com/office/drawing/2014/main" val="10032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10556" r="-18555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22344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550078451">
            <a:extLst>
              <a:ext uri="{FF2B5EF4-FFF2-40B4-BE49-F238E27FC236}">
                <a16:creationId xmlns:a16="http://schemas.microsoft.com/office/drawing/2014/main" id="{B1F30615-EBB2-6062-614B-6DBBC36DE4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51FF974-2817-63E7-32DD-B8E7F857D6D0}"/>
              </a:ext>
            </a:extLst>
          </p:cNvPr>
          <p:cNvSpPr txBox="1"/>
          <p:nvPr/>
        </p:nvSpPr>
        <p:spPr>
          <a:xfrm>
            <a:off x="78413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A573C95-6B42-AE85-8C2D-75BCD2777D93}"/>
              </a:ext>
            </a:extLst>
          </p:cNvPr>
          <p:cNvSpPr txBox="1"/>
          <p:nvPr/>
        </p:nvSpPr>
        <p:spPr>
          <a:xfrm>
            <a:off x="9670189" y="306153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118" name="yt_shape_10118"/>
          <p:cNvSpPr txBox="1"/>
          <p:nvPr/>
        </p:nvSpPr>
        <p:spPr>
          <a:xfrm>
            <a:off x="540000" y="4216097"/>
            <a:ext cx="28982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782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19" name="yt_table_1011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6315423"/>
              </p:ext>
            </p:extLst>
          </p:nvPr>
        </p:nvGraphicFramePr>
        <p:xfrm>
          <a:off x="540056" y="4695400"/>
          <a:ext cx="3776663" cy="1901952"/>
        </p:xfrm>
        <a:graphic>
          <a:graphicData uri="http://schemas.openxmlformats.org/drawingml/2006/table">
            <a:tbl>
              <a:tblPr/>
              <a:tblGrid>
                <a:gridCol w="3776663">
                  <a:extLst>
                    <a:ext uri="{9D8B030D-6E8A-4147-A177-3AD203B41FA5}">
                      <a16:colId xmlns:a16="http://schemas.microsoft.com/office/drawing/2014/main" val="100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是负数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不是分数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不是分数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是有理数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是负数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也是分数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是分数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不是有理数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52E3C336-3712-E856-3F8E-4CAC4EFDDB23}"/>
              </a:ext>
            </a:extLst>
          </p:cNvPr>
          <p:cNvSpPr txBox="1"/>
          <p:nvPr/>
        </p:nvSpPr>
        <p:spPr>
          <a:xfrm>
            <a:off x="2507389" y="416929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21" name="yt_shape_10121"/>
              <p:cNvSpPr txBox="1"/>
              <p:nvPr/>
            </p:nvSpPr>
            <p:spPr>
              <a:xfrm>
                <a:off x="540120" y="900000"/>
                <a:ext cx="11492915" cy="11089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这六个数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0_bc3ea"/>
                  </a:rPr>
                  <a:t>下列说法完全正确的是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121" name="yt_shape_101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492915" cy="1108958"/>
              </a:xfrm>
              <a:prstGeom prst="rect">
                <a:avLst/>
              </a:prstGeom>
              <a:blipFill>
                <a:blip r:embed="rId2"/>
                <a:stretch>
                  <a:fillRect l="-1645" r="-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23" name="yt_table_10123" title="H_182.8750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29177434"/>
                  </p:ext>
                </p:extLst>
              </p:nvPr>
            </p:nvGraphicFramePr>
            <p:xfrm>
              <a:off x="540056" y="1610543"/>
              <a:ext cx="3830638" cy="2322513"/>
            </p:xfrm>
            <a:graphic>
              <a:graphicData uri="http://schemas.openxmlformats.org/drawingml/2006/table">
                <a:tbl>
                  <a:tblPr/>
                  <a:tblGrid>
                    <a:gridCol w="3830638">
                      <a:extLst>
                        <a:ext uri="{9D8B030D-6E8A-4147-A177-3AD203B41FA5}">
                          <a16:colId xmlns:a16="http://schemas.microsoft.com/office/drawing/2014/main" val="1003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是负整数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2400" b="0" i="0" u="none" spc="375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是正数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是负分数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只有</a:t>
                          </a:r>
                          <a:r>
                            <a:rPr lang="en-US" altLang="zh-CN" sz="2400" b="0" i="0" u="none" spc="375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是正分数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123" name="yt_table_10123" title="H_182.8750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29177434"/>
                  </p:ext>
                </p:extLst>
              </p:nvPr>
            </p:nvGraphicFramePr>
            <p:xfrm>
              <a:off x="540056" y="1610543"/>
              <a:ext cx="3830638" cy="2322513"/>
            </p:xfrm>
            <a:graphic>
              <a:graphicData uri="http://schemas.openxmlformats.org/drawingml/2006/table">
                <a:tbl>
                  <a:tblPr/>
                  <a:tblGrid>
                    <a:gridCol w="3830638">
                      <a:extLst>
                        <a:ext uri="{9D8B030D-6E8A-4147-A177-3AD203B41FA5}">
                          <a16:colId xmlns:a16="http://schemas.microsoft.com/office/drawing/2014/main" val="10034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是负整数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6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5000" b="-2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7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75000" b="-1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8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75000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09C5F5C-2B69-0848-53F9-FAA9238171A5}"/>
              </a:ext>
            </a:extLst>
          </p:cNvPr>
          <p:cNvSpPr txBox="1"/>
          <p:nvPr/>
        </p:nvSpPr>
        <p:spPr>
          <a:xfrm>
            <a:off x="10920536" y="96680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24" name="yt_shape_10124"/>
              <p:cNvSpPr txBox="1"/>
              <p:nvPr/>
            </p:nvSpPr>
            <p:spPr>
              <a:xfrm>
                <a:off x="540119" y="4157566"/>
                <a:ext cx="11492915" cy="11075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在下列各数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整数有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b74ef,isEnd"/>
                  </a:rPr>
                  <a:t>，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分数有</a:t>
                </a:r>
                <a:r>
                  <a:rPr sz="2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有理数有</a:t>
                </a:r>
                <a:r>
                  <a:rPr sz="2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>
          <p:sp>
            <p:nvSpPr>
              <p:cNvPr id="10124" name="yt_shape_101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157566"/>
                <a:ext cx="11492915" cy="1107547"/>
              </a:xfrm>
              <a:prstGeom prst="rect">
                <a:avLst/>
              </a:prstGeom>
              <a:blipFill>
                <a:blip r:embed="rId4"/>
                <a:stretch>
                  <a:fillRect l="-1645" b="-1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2A369B0-02E3-F3F9-6F00-A1109D13F99B}"/>
              </a:ext>
            </a:extLst>
          </p:cNvPr>
          <p:cNvSpPr txBox="1"/>
          <p:nvPr/>
        </p:nvSpPr>
        <p:spPr>
          <a:xfrm>
            <a:off x="10270382" y="4110760"/>
            <a:ext cx="637286" cy="76607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5E8ECB0-858F-E004-42E6-75C774E206FA}"/>
              </a:ext>
            </a:extLst>
          </p:cNvPr>
          <p:cNvSpPr txBox="1"/>
          <p:nvPr/>
        </p:nvSpPr>
        <p:spPr>
          <a:xfrm>
            <a:off x="1669308" y="478322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1F5A334-E780-FF74-09B6-9C9AA771FF73}"/>
              </a:ext>
            </a:extLst>
          </p:cNvPr>
          <p:cNvSpPr txBox="1"/>
          <p:nvPr/>
        </p:nvSpPr>
        <p:spPr>
          <a:xfrm>
            <a:off x="4260108" y="478322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6" name="yt_shape_10126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有理数的分类</a:t>
            </a:r>
          </a:p>
        </p:txBody>
      </p:sp>
      <p:sp>
        <p:nvSpPr>
          <p:cNvPr id="10127" name="yt_shape_10127"/>
          <p:cNvSpPr txBox="1"/>
          <p:nvPr/>
        </p:nvSpPr>
        <p:spPr>
          <a:xfrm>
            <a:off x="540000" y="1399565"/>
            <a:ext cx="70532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巢湖市期末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28" name="yt_table_1012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7486797"/>
              </p:ext>
            </p:extLst>
          </p:nvPr>
        </p:nvGraphicFramePr>
        <p:xfrm>
          <a:off x="540056" y="1878868"/>
          <a:ext cx="4538663" cy="1901952"/>
        </p:xfrm>
        <a:graphic>
          <a:graphicData uri="http://schemas.openxmlformats.org/drawingml/2006/table">
            <a:tbl>
              <a:tblPr/>
              <a:tblGrid>
                <a:gridCol w="4538663">
                  <a:extLst>
                    <a:ext uri="{9D8B030D-6E8A-4147-A177-3AD203B41FA5}">
                      <a16:colId xmlns:a16="http://schemas.microsoft.com/office/drawing/2014/main" val="100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整数和分数统称有理数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整数分为正整数和负整数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分数分为正分数和负分数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既不是正数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也不是负数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</a:tbl>
          </a:graphicData>
        </a:graphic>
      </p:graphicFrame>
      <p:sp>
        <p:nvSpPr>
          <p:cNvPr id="10130" name="yt_shape_10130"/>
          <p:cNvSpPr txBox="1"/>
          <p:nvPr/>
        </p:nvSpPr>
        <p:spPr>
          <a:xfrm>
            <a:off x="540000" y="3831188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31" name="yt_table_1013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0591890"/>
              </p:ext>
            </p:extLst>
          </p:nvPr>
        </p:nvGraphicFramePr>
        <p:xfrm>
          <a:off x="540056" y="4310491"/>
          <a:ext cx="6045200" cy="1901952"/>
        </p:xfrm>
        <a:graphic>
          <a:graphicData uri="http://schemas.openxmlformats.org/drawingml/2006/table">
            <a:tbl>
              <a:tblPr/>
              <a:tblGrid>
                <a:gridCol w="6045200">
                  <a:extLst>
                    <a:ext uri="{9D8B030D-6E8A-4147-A177-3AD203B41FA5}">
                      <a16:colId xmlns:a16="http://schemas.microsoft.com/office/drawing/2014/main" val="100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整数就是正整数和负整数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负整数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和负分数合起来是负有理数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有理数中不是负数就是正数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是自然数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但不是正整数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</a:tbl>
          </a:graphicData>
        </a:graphic>
      </p:graphicFrame>
      <p:pic>
        <p:nvPicPr>
          <p:cNvPr id="3" name="yt_shape_1723550078534">
            <a:extLst>
              <a:ext uri="{FF2B5EF4-FFF2-40B4-BE49-F238E27FC236}">
                <a16:creationId xmlns:a16="http://schemas.microsoft.com/office/drawing/2014/main" id="{B59ACCDB-DDA7-ECC3-16A6-6A45B67574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85C0CE9-24F4-24F4-1383-98E9199D6E27}"/>
              </a:ext>
            </a:extLst>
          </p:cNvPr>
          <p:cNvSpPr txBox="1"/>
          <p:nvPr/>
        </p:nvSpPr>
        <p:spPr>
          <a:xfrm>
            <a:off x="66221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9B4DED-2196-22AA-53CC-D71913DA0E06}"/>
              </a:ext>
            </a:extLst>
          </p:cNvPr>
          <p:cNvSpPr txBox="1"/>
          <p:nvPr/>
        </p:nvSpPr>
        <p:spPr>
          <a:xfrm>
            <a:off x="3878989" y="37843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33" name="yt_shape_10133"/>
              <p:cNvSpPr txBox="1"/>
              <p:nvPr/>
            </p:nvSpPr>
            <p:spPr>
              <a:xfrm>
                <a:off x="540000" y="900000"/>
                <a:ext cx="9579546" cy="34430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把下列各数分别填入相应的横线上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133" name="yt_shape_101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579546" cy="3443058"/>
              </a:xfrm>
              <a:prstGeom prst="rect">
                <a:avLst/>
              </a:prstGeom>
              <a:blipFill>
                <a:blip r:embed="rId2"/>
                <a:stretch>
                  <a:fillRect l="-1973" t="-1596" r="-955" b="-21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E78DE52-520F-670B-F391-350FAB4473A8}"/>
              </a:ext>
            </a:extLst>
          </p:cNvPr>
          <p:cNvSpPr txBox="1"/>
          <p:nvPr/>
        </p:nvSpPr>
        <p:spPr>
          <a:xfrm>
            <a:off x="1973989" y="200356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7A2F585-7C80-C3F4-D382-8EC78E2D09A9}"/>
              </a:ext>
            </a:extLst>
          </p:cNvPr>
          <p:cNvSpPr txBox="1"/>
          <p:nvPr/>
        </p:nvSpPr>
        <p:spPr>
          <a:xfrm>
            <a:off x="1973989" y="2479048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BB113E6-55E5-A624-D947-F871AEFD824B}"/>
                  </a:ext>
                </a:extLst>
              </p:cNvPr>
              <p:cNvSpPr txBox="1"/>
              <p:nvPr/>
            </p:nvSpPr>
            <p:spPr>
              <a:xfrm>
                <a:off x="1973989" y="2780928"/>
                <a:ext cx="297091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14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BB113E6-55E5-A624-D947-F871AEFD82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3989" y="2780928"/>
                <a:ext cx="2970911" cy="766077"/>
              </a:xfrm>
              <a:prstGeom prst="rect">
                <a:avLst/>
              </a:prstGeom>
              <a:blipFill>
                <a:blip r:embed="rId3"/>
                <a:stretch>
                  <a:fillRect l="-328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1A25A48-F76D-E8F8-4573-17D850F21ECB}"/>
                  </a:ext>
                </a:extLst>
              </p:cNvPr>
              <p:cNvSpPr txBox="1"/>
              <p:nvPr/>
            </p:nvSpPr>
            <p:spPr>
              <a:xfrm>
                <a:off x="1973989" y="3429000"/>
                <a:ext cx="3370961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88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0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1A25A48-F76D-E8F8-4573-17D850F21E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3989" y="3429000"/>
                <a:ext cx="3370961" cy="729565"/>
              </a:xfrm>
              <a:prstGeom prst="rect">
                <a:avLst/>
              </a:prstGeom>
              <a:blipFill>
                <a:blip r:embed="rId4"/>
                <a:stretch>
                  <a:fillRect l="-289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2" name="yt_shape_10142"/>
          <p:cNvSpPr txBox="1"/>
          <p:nvPr/>
        </p:nvSpPr>
        <p:spPr>
          <a:xfrm>
            <a:off x="540000" y="900000"/>
            <a:ext cx="523220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对数的相关定义理解不透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94B4B2C-F4D5-CAC4-C8A9-020445B242CE}"/>
              </a:ext>
            </a:extLst>
          </p:cNvPr>
          <p:cNvSpPr txBox="1"/>
          <p:nvPr/>
        </p:nvSpPr>
        <p:spPr>
          <a:xfrm>
            <a:off x="449989" y="853194"/>
            <a:ext cx="5361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【易错点】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对数的相关定义理解不透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3" name="yt_shape_10143"/>
          <p:cNvSpPr txBox="1"/>
          <p:nvPr/>
        </p:nvSpPr>
        <p:spPr>
          <a:xfrm>
            <a:off x="540000" y="900000"/>
            <a:ext cx="6129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易错题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在有理数中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不存在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44" name="yt_table_1014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4222997"/>
              </p:ext>
            </p:extLst>
          </p:nvPr>
        </p:nvGraphicFramePr>
        <p:xfrm>
          <a:off x="540056" y="1379303"/>
          <a:ext cx="4978400" cy="1901952"/>
        </p:xfrm>
        <a:graphic>
          <a:graphicData uri="http://schemas.openxmlformats.org/drawingml/2006/table">
            <a:tbl>
              <a:tblPr/>
              <a:tblGrid>
                <a:gridCol w="4978400">
                  <a:extLst>
                    <a:ext uri="{9D8B030D-6E8A-4147-A177-3AD203B41FA5}">
                      <a16:colId xmlns:a16="http://schemas.microsoft.com/office/drawing/2014/main" val="100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既是整数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又是负数的数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既不是正数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也不是负数的数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既是正数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又是负数的数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既是分数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又是负数的数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B34F85F-4D80-0014-2A67-953891D51E1F}"/>
              </a:ext>
            </a:extLst>
          </p:cNvPr>
          <p:cNvSpPr txBox="1"/>
          <p:nvPr/>
        </p:nvSpPr>
        <p:spPr>
          <a:xfrm>
            <a:off x="57077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7" name="yt_shape_10147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146" name="yt_image_10146" title="H_50.49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149" name="yt_shape_10149"/>
              <p:cNvSpPr txBox="1"/>
              <p:nvPr/>
            </p:nvSpPr>
            <p:spPr>
              <a:xfrm>
                <a:off x="540120" y="1591869"/>
                <a:ext cx="11492915" cy="11089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合肥四十八中月考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这些数中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dbc8c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有理数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自然数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0149" name="yt_shape_10149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591869"/>
                <a:ext cx="11492915" cy="1108958"/>
              </a:xfrm>
              <a:prstGeom prst="rect">
                <a:avLst/>
              </a:prstGeom>
              <a:blipFill>
                <a:blip r:embed="rId3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51" name="yt_table_1015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1748007"/>
              </p:ext>
            </p:extLst>
          </p:nvPr>
        </p:nvGraphicFramePr>
        <p:xfrm>
          <a:off x="540056" y="2751615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03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3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40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0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2"/>
                  </a:ext>
                </a:extLst>
              </a:tr>
            </a:tbl>
          </a:graphicData>
        </a:graphic>
      </p:graphicFrame>
      <p:sp>
        <p:nvSpPr>
          <p:cNvPr id="10153" name="yt_shape_10153"/>
          <p:cNvSpPr txBox="1"/>
          <p:nvPr/>
        </p:nvSpPr>
        <p:spPr>
          <a:xfrm>
            <a:off x="540000" y="3277786"/>
            <a:ext cx="8119017" cy="233256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合肥四十二中期中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一个有理数不是整数就是分数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一个有理数不是正有理数就是负有理数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一个整数要么是正整数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要么是负整数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一个分数要么是正分数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要么是负分数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0158" name="yt_table_1015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1538021"/>
              </p:ext>
            </p:extLst>
          </p:nvPr>
        </p:nvGraphicFramePr>
        <p:xfrm>
          <a:off x="540056" y="5608385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04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4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44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0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478770B-D4BE-447D-CE3E-6DE07285A9AE}"/>
              </a:ext>
            </a:extLst>
          </p:cNvPr>
          <p:cNvSpPr txBox="1"/>
          <p:nvPr/>
        </p:nvSpPr>
        <p:spPr>
          <a:xfrm>
            <a:off x="9657608" y="221892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D46A20E-9555-6C4E-336B-4661E8BDFCB4}"/>
              </a:ext>
            </a:extLst>
          </p:cNvPr>
          <p:cNvSpPr txBox="1"/>
          <p:nvPr/>
        </p:nvSpPr>
        <p:spPr>
          <a:xfrm>
            <a:off x="7677686" y="3230980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1452</Words>
  <Application>Microsoft Office PowerPoint</Application>
  <PresentationFormat>宽屏</PresentationFormat>
  <Paragraphs>165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2024-08-13T11:53:27Z</dcterms:created>
  <dcterms:modified xsi:type="dcterms:W3CDTF">2024-08-14T09:55:14Z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