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4" r:id="rId6"/>
    <p:sldId id="375" r:id="rId7"/>
    <p:sldId id="376" r:id="rId8"/>
    <p:sldId id="378" r:id="rId9"/>
    <p:sldId id="379" r:id="rId10"/>
    <p:sldId id="380" r:id="rId11"/>
    <p:sldId id="383" r:id="rId12"/>
    <p:sldId id="386" r:id="rId13"/>
    <p:sldId id="388" r:id="rId14"/>
    <p:sldId id="389" r:id="rId15"/>
    <p:sldId id="39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5" name="yt_shape_12085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84" name="yt_image_12084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7" name="yt_shape_12087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整式加减运算可归结为去括号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将多项式按某个字母的指数从大到小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或从小到大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d68f,isEnd"/>
              </a:rPr>
              <a:t>这种排列叫作关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于这个字母的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D3665F-D238-CB97-483A-63C479AFDA54}"/>
              </a:ext>
            </a:extLst>
          </p:cNvPr>
          <p:cNvSpPr txBox="1"/>
          <p:nvPr/>
        </p:nvSpPr>
        <p:spPr>
          <a:xfrm>
            <a:off x="5403108" y="155077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10DB7F-A60E-5528-657A-57455E03FF50}"/>
              </a:ext>
            </a:extLst>
          </p:cNvPr>
          <p:cNvSpPr txBox="1"/>
          <p:nvPr/>
        </p:nvSpPr>
        <p:spPr>
          <a:xfrm>
            <a:off x="2583708" y="2501753"/>
            <a:ext cx="2008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2" name="yt_shape_12132"/>
          <p:cNvSpPr txBox="1"/>
          <p:nvPr/>
        </p:nvSpPr>
        <p:spPr>
          <a:xfrm>
            <a:off x="540000" y="900000"/>
            <a:ext cx="10592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33" name="yt_table_1213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20406"/>
              </p:ext>
            </p:extLst>
          </p:nvPr>
        </p:nvGraphicFramePr>
        <p:xfrm>
          <a:off x="540056" y="1379303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p:sp>
        <p:nvSpPr>
          <p:cNvPr id="12135" name="yt_shape_12135"/>
          <p:cNvSpPr txBox="1"/>
          <p:nvPr/>
        </p:nvSpPr>
        <p:spPr>
          <a:xfrm>
            <a:off x="540119" y="1905474"/>
            <a:ext cx="11492915" cy="152352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某艺术班同学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每人都会弹钢琴或古筝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285d5,isEnd"/>
              </a:rPr>
              <a:t>其中会弹钢琴的人数比会弹古筝的人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两种都会的有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设会弹古筝的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则该班同学共有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03CE72-8F85-9F6E-E71D-2E39EDC7C694}"/>
              </a:ext>
            </a:extLst>
          </p:cNvPr>
          <p:cNvSpPr txBox="1"/>
          <p:nvPr/>
        </p:nvSpPr>
        <p:spPr>
          <a:xfrm>
            <a:off x="10127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A44D4D-7069-DDE0-591E-893B323E7D24}"/>
              </a:ext>
            </a:extLst>
          </p:cNvPr>
          <p:cNvSpPr txBox="1"/>
          <p:nvPr/>
        </p:nvSpPr>
        <p:spPr>
          <a:xfrm>
            <a:off x="9840416" y="2334156"/>
            <a:ext cx="1410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6238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7" name="yt_shape_12137"/>
          <p:cNvSpPr txBox="1"/>
          <p:nvPr/>
        </p:nvSpPr>
        <p:spPr>
          <a:xfrm>
            <a:off x="540000" y="2124136"/>
            <a:ext cx="643766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F0657F-0ED9-55F8-8F70-030A3341C503}"/>
              </a:ext>
            </a:extLst>
          </p:cNvPr>
          <p:cNvSpPr txBox="1"/>
          <p:nvPr/>
        </p:nvSpPr>
        <p:spPr>
          <a:xfrm>
            <a:off x="449989" y="2077330"/>
            <a:ext cx="655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0A54A3-760C-39E4-87CF-C6753F30F0A9}"/>
              </a:ext>
            </a:extLst>
          </p:cNvPr>
          <p:cNvSpPr txBox="1"/>
          <p:nvPr/>
        </p:nvSpPr>
        <p:spPr>
          <a:xfrm>
            <a:off x="1631504" y="2552818"/>
            <a:ext cx="472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C0C8E2-4FC1-27A7-7654-AAE3E6869E1C}"/>
              </a:ext>
            </a:extLst>
          </p:cNvPr>
          <p:cNvSpPr txBox="1"/>
          <p:nvPr/>
        </p:nvSpPr>
        <p:spPr>
          <a:xfrm>
            <a:off x="1631504" y="3028306"/>
            <a:ext cx="655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62A221-B181-6446-576C-2E0BAC7014CD}"/>
              </a:ext>
            </a:extLst>
          </p:cNvPr>
          <p:cNvSpPr txBox="1"/>
          <p:nvPr/>
        </p:nvSpPr>
        <p:spPr>
          <a:xfrm>
            <a:off x="1631504" y="3503794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56C223-BC7B-301A-6017-EF2B551310CD}"/>
              </a:ext>
            </a:extLst>
          </p:cNvPr>
          <p:cNvSpPr txBox="1"/>
          <p:nvPr/>
        </p:nvSpPr>
        <p:spPr>
          <a:xfrm>
            <a:off x="1631504" y="3979282"/>
            <a:ext cx="283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171624-7F29-7045-1319-0546C24BD25D}"/>
              </a:ext>
            </a:extLst>
          </p:cNvPr>
          <p:cNvSpPr txBox="1"/>
          <p:nvPr/>
        </p:nvSpPr>
        <p:spPr>
          <a:xfrm>
            <a:off x="449989" y="4454770"/>
            <a:ext cx="4358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32DD75-B60C-BE70-D189-2575E766AA88}"/>
              </a:ext>
            </a:extLst>
          </p:cNvPr>
          <p:cNvSpPr txBox="1"/>
          <p:nvPr/>
        </p:nvSpPr>
        <p:spPr>
          <a:xfrm>
            <a:off x="449989" y="4930258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73C640-B833-5F83-D64B-B63209944543}"/>
              </a:ext>
            </a:extLst>
          </p:cNvPr>
          <p:cNvSpPr txBox="1"/>
          <p:nvPr/>
        </p:nvSpPr>
        <p:spPr>
          <a:xfrm>
            <a:off x="540000" y="980728"/>
            <a:ext cx="11316640" cy="984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已知</a:t>
            </a:r>
            <a:r>
              <a:rPr kumimoji="0" lang="en-US" altLang="zh-CN" sz="2400" b="0" i="1" u="none" strike="noStrike" kern="1200" cap="none" spc="15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求整式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[5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22d0c,isEnd"/>
              </a:rPr>
              <a:t>的</a:t>
            </a:r>
            <a:b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值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38" name="yt_shape_12138"/>
              <p:cNvSpPr txBox="1"/>
              <p:nvPr/>
            </p:nvSpPr>
            <p:spPr>
              <a:xfrm>
                <a:off x="540119" y="900000"/>
                <a:ext cx="11492915" cy="43568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某中学七年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级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班有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某次活动中分为四组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第一组有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fba0"/>
                  </a:rPr>
                  <a:t>第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二组比第一组的一半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第三组比前两组的和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求第四组的人数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的整式表示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第二组的人数为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第三组的人数为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第四组的人数为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e0ea4"/>
                  </a:rPr>
                  <a:t>＋</a:t>
                </a:r>
                <a:b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38" name="yt_shape_12138" descr="{&quot;rangeId&quot;:2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56834"/>
              </a:xfrm>
              <a:prstGeom prst="rect">
                <a:avLst/>
              </a:prstGeom>
              <a:blipFill>
                <a:blip r:embed="rId2"/>
                <a:stretch>
                  <a:fillRect l="-1645" t="-1261" b="-1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3055D42-0E38-D8A6-5522-DF3CDAF638B3}"/>
                  </a:ext>
                </a:extLst>
              </p:cNvPr>
              <p:cNvSpPr txBox="1"/>
              <p:nvPr/>
            </p:nvSpPr>
            <p:spPr>
              <a:xfrm>
                <a:off x="450108" y="2478032"/>
                <a:ext cx="7765415" cy="775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第二组的人数为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hasSerialNum': 1, 'pageBreak': True}">
                <a:extLst>
                  <a:ext uri="{FF2B5EF4-FFF2-40B4-BE49-F238E27FC236}">
                    <a16:creationId xmlns:a16="http://schemas.microsoft.com/office/drawing/2014/main" id="{A3055D42-0E38-D8A6-5522-DF3CDAF638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8032"/>
                <a:ext cx="7765415" cy="775920"/>
              </a:xfrm>
              <a:prstGeom prst="rect">
                <a:avLst/>
              </a:prstGeom>
              <a:blipFill>
                <a:blip r:embed="rId3"/>
                <a:stretch>
                  <a:fillRect l="-1256" r="-125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DE1367-3C50-275F-3F24-3E9708534787}"/>
                  </a:ext>
                </a:extLst>
              </p:cNvPr>
              <p:cNvSpPr txBox="1"/>
              <p:nvPr/>
            </p:nvSpPr>
            <p:spPr>
              <a:xfrm>
                <a:off x="450108" y="3160340"/>
                <a:ext cx="7722553" cy="77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第三组的人数为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hasSerialNum': 1, 'pageBreak': True}">
                <a:extLst>
                  <a:ext uri="{FF2B5EF4-FFF2-40B4-BE49-F238E27FC236}">
                    <a16:creationId xmlns:a16="http://schemas.microsoft.com/office/drawing/2014/main" id="{E7DE1367-3C50-275F-3F24-3E97085347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60340"/>
                <a:ext cx="7722553" cy="775919"/>
              </a:xfrm>
              <a:prstGeom prst="rect">
                <a:avLst/>
              </a:prstGeom>
              <a:blipFill>
                <a:blip r:embed="rId4"/>
                <a:stretch>
                  <a:fillRect l="-1263" r="-1184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453C95-F45A-4253-A9BC-A0DDEEC16044}"/>
                  </a:ext>
                </a:extLst>
              </p:cNvPr>
              <p:cNvSpPr txBox="1"/>
              <p:nvPr/>
            </p:nvSpPr>
            <p:spPr>
              <a:xfrm>
                <a:off x="450108" y="3842647"/>
                <a:ext cx="11214989" cy="775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第四组的人数为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e0ea4"/>
                  </a:rPr>
                  <a:t>＋</a:t>
                </a:r>
                <a:b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hasSerialNum': 1, 'pageBreak': True}">
                <a:extLst>
                  <a:ext uri="{FF2B5EF4-FFF2-40B4-BE49-F238E27FC236}">
                    <a16:creationId xmlns:a16="http://schemas.microsoft.com/office/drawing/2014/main" id="{9F453C95-F45A-4253-A9BC-A0DDEEC160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42647"/>
                <a:ext cx="11214989" cy="775920"/>
              </a:xfrm>
              <a:prstGeom prst="rect">
                <a:avLst/>
              </a:prstGeom>
              <a:blipFill>
                <a:blip r:embed="rId5"/>
                <a:stretch>
                  <a:fillRect l="-870" t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0987F8-9BA1-F1D4-A861-503F3673259F}"/>
                  </a:ext>
                </a:extLst>
              </p:cNvPr>
              <p:cNvSpPr txBox="1"/>
              <p:nvPr/>
            </p:nvSpPr>
            <p:spPr>
              <a:xfrm>
                <a:off x="450108" y="4365104"/>
                <a:ext cx="4961890" cy="7365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0987F8-9BA1-F1D4-A861-503F367325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65104"/>
                <a:ext cx="4961890" cy="736549"/>
              </a:xfrm>
              <a:prstGeom prst="rect">
                <a:avLst/>
              </a:prstGeom>
              <a:blipFill>
                <a:blip r:embed="rId6"/>
                <a:stretch>
                  <a:fillRect r="-1843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43" name="yt_shape_12143"/>
          <p:cNvSpPr txBox="1"/>
          <p:nvPr/>
        </p:nvSpPr>
        <p:spPr>
          <a:xfrm>
            <a:off x="540119" y="5157192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断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是否满足题意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第二、三、四组的人数均为小数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0045f"/>
              </a:rPr>
              <a:t>2</a:t>
            </a:r>
            <a:b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是不满足题意的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D78866-B07A-A5FE-7565-8254601372BF}"/>
              </a:ext>
            </a:extLst>
          </p:cNvPr>
          <p:cNvSpPr txBox="1"/>
          <p:nvPr/>
        </p:nvSpPr>
        <p:spPr>
          <a:xfrm>
            <a:off x="450108" y="5657882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第二、三、四组的人数均为小数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0045f"/>
              </a:rPr>
              <a:t>2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EC555D-8DC4-25FA-380E-5E2F0D40453D}"/>
              </a:ext>
            </a:extLst>
          </p:cNvPr>
          <p:cNvSpPr txBox="1"/>
          <p:nvPr/>
        </p:nvSpPr>
        <p:spPr>
          <a:xfrm>
            <a:off x="450108" y="6133370"/>
            <a:ext cx="246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是不满足题意的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6" name="yt_shape_1214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45" name="yt_image_12145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48" name="yt_shape_12148"/>
              <p:cNvSpPr txBox="1"/>
              <p:nvPr/>
            </p:nvSpPr>
            <p:spPr>
              <a:xfrm>
                <a:off x="540119" y="1597583"/>
                <a:ext cx="11492915" cy="33923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阅读下列材料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我们规定一种运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4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f890,isEnd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按照这种运算规定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解答下列问题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6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0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4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6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4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6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5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6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148" name="yt_shape_121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392339"/>
              </a:xfrm>
              <a:prstGeom prst="rect">
                <a:avLst/>
              </a:prstGeom>
              <a:blipFill>
                <a:blip r:embed="rId3"/>
                <a:stretch>
                  <a:fillRect l="-1645" t="-14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EF81875-F373-097F-0F6B-354A9D7C95C9}"/>
              </a:ext>
            </a:extLst>
          </p:cNvPr>
          <p:cNvSpPr txBox="1"/>
          <p:nvPr/>
        </p:nvSpPr>
        <p:spPr>
          <a:xfrm>
            <a:off x="3919240" y="3718334"/>
            <a:ext cx="637286" cy="13668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2C2DA2-2A51-2CBA-6C93-A50E7F2B909F}"/>
              </a:ext>
            </a:extLst>
          </p:cNvPr>
          <p:cNvSpPr txBox="1"/>
          <p:nvPr/>
        </p:nvSpPr>
        <p:spPr>
          <a:xfrm>
            <a:off x="6817633" y="3718334"/>
            <a:ext cx="942086" cy="13668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FC1E02-177E-7217-7CF5-A731562745A9}"/>
              </a:ext>
            </a:extLst>
          </p:cNvPr>
          <p:cNvSpPr txBox="1"/>
          <p:nvPr/>
        </p:nvSpPr>
        <p:spPr>
          <a:xfrm>
            <a:off x="9964948" y="3718334"/>
            <a:ext cx="1019874" cy="13668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53" name="yt_shape_12153"/>
              <p:cNvSpPr txBox="1"/>
              <p:nvPr/>
            </p:nvSpPr>
            <p:spPr>
              <a:xfrm>
                <a:off x="540119" y="900000"/>
                <a:ext cx="11492915" cy="35943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+2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+1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|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zh-CN" altLang="zh-CN" sz="2400" b="0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0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　</m:t>
                              </m:r>
                              <m:r>
                                <a:rPr lang="en-US" altLang="zh-CN" sz="2400" b="0" i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时该运算的值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ad89"/>
                  </a:rPr>
                  <a:t>要求写出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53" name="yt_shape_12153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94317"/>
              </a:xfrm>
              <a:prstGeom prst="rect">
                <a:avLst/>
              </a:prstGeom>
              <a:blipFill>
                <a:blip r:embed="rId2"/>
                <a:stretch>
                  <a:fillRect l="-1645" b="-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317F2F5-5817-E64C-4F47-48F4BC20E884}"/>
              </a:ext>
            </a:extLst>
          </p:cNvPr>
          <p:cNvSpPr txBox="1"/>
          <p:nvPr/>
        </p:nvSpPr>
        <p:spPr>
          <a:xfrm>
            <a:off x="450108" y="2561916"/>
            <a:ext cx="9590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CCEE91-EBDC-715B-D321-BB404BD45B63}"/>
              </a:ext>
            </a:extLst>
          </p:cNvPr>
          <p:cNvSpPr txBox="1"/>
          <p:nvPr/>
        </p:nvSpPr>
        <p:spPr>
          <a:xfrm>
            <a:off x="1644894" y="3037404"/>
            <a:ext cx="517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85808A-2287-B397-0D59-E6E08E00842D}"/>
              </a:ext>
            </a:extLst>
          </p:cNvPr>
          <p:cNvSpPr txBox="1"/>
          <p:nvPr/>
        </p:nvSpPr>
        <p:spPr>
          <a:xfrm>
            <a:off x="1644894" y="3512892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14E6AB-0A49-948B-608D-1D39AC235A5F}"/>
              </a:ext>
            </a:extLst>
          </p:cNvPr>
          <p:cNvSpPr txBox="1"/>
          <p:nvPr/>
        </p:nvSpPr>
        <p:spPr>
          <a:xfrm>
            <a:off x="450108" y="3988380"/>
            <a:ext cx="57442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0" name="yt_shape_1209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89" name="yt_image_1208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92" name="yt_shape_12092"/>
          <p:cNvSpPr txBox="1"/>
          <p:nvPr/>
        </p:nvSpPr>
        <p:spPr>
          <a:xfrm>
            <a:off x="540000" y="1603297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多项式的升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幂排列</a:t>
            </a:r>
          </a:p>
        </p:txBody>
      </p:sp>
      <p:sp>
        <p:nvSpPr>
          <p:cNvPr id="12093" name="yt_shape_12093"/>
          <p:cNvSpPr txBox="1"/>
          <p:nvPr/>
        </p:nvSpPr>
        <p:spPr>
          <a:xfrm>
            <a:off x="540000" y="2102862"/>
            <a:ext cx="100043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4" name="yt_table_1209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136476"/>
              </p:ext>
            </p:extLst>
          </p:nvPr>
        </p:nvGraphicFramePr>
        <p:xfrm>
          <a:off x="540056" y="2582165"/>
          <a:ext cx="4257675" cy="1901952"/>
        </p:xfrm>
        <a:graphic>
          <a:graphicData uri="http://schemas.openxmlformats.org/drawingml/2006/table">
            <a:tbl>
              <a:tblPr/>
              <a:tblGrid>
                <a:gridCol w="4257675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</a:tbl>
          </a:graphicData>
        </a:graphic>
      </p:graphicFrame>
      <p:pic>
        <p:nvPicPr>
          <p:cNvPr id="3" name="yt_shape_1723550469739">
            <a:extLst>
              <a:ext uri="{FF2B5EF4-FFF2-40B4-BE49-F238E27FC236}">
                <a16:creationId xmlns:a16="http://schemas.microsoft.com/office/drawing/2014/main" id="{3E391004-A193-0B6E-6792-AD9E372778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07D4B1-1E61-B72A-CBDD-DD10DA7B25C9}"/>
              </a:ext>
            </a:extLst>
          </p:cNvPr>
          <p:cNvSpPr txBox="1"/>
          <p:nvPr/>
        </p:nvSpPr>
        <p:spPr>
          <a:xfrm>
            <a:off x="9527314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096" name="yt_shape_12096"/>
          <p:cNvSpPr txBox="1"/>
          <p:nvPr/>
        </p:nvSpPr>
        <p:spPr>
          <a:xfrm>
            <a:off x="540119" y="470684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蚌埠十八中期中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将多项式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的升幂排列是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44F7F7-93E2-09BB-6116-52EE4C4360B0}"/>
              </a:ext>
            </a:extLst>
          </p:cNvPr>
          <p:cNvSpPr txBox="1"/>
          <p:nvPr/>
        </p:nvSpPr>
        <p:spPr>
          <a:xfrm>
            <a:off x="623392" y="5092148"/>
            <a:ext cx="343941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d7a31"/>
              </a:rPr>
              <a:t>－</a:t>
            </a:r>
            <a:r>
              <a:rPr lang="en-US" altLang="zh-CN" sz="2400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5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</a:t>
            </a:r>
            <a:r>
              <a:rPr lang="en-US" altLang="zh-CN" sz="2400" spc="375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en-US" altLang="zh-CN" sz="2400" i="1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b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7" name="yt_shape_12097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整式的加减运算</a:t>
            </a:r>
          </a:p>
        </p:txBody>
      </p:sp>
      <p:sp>
        <p:nvSpPr>
          <p:cNvPr id="12098" name="yt_shape_12098"/>
          <p:cNvSpPr txBox="1"/>
          <p:nvPr/>
        </p:nvSpPr>
        <p:spPr>
          <a:xfrm>
            <a:off x="540000" y="1399565"/>
            <a:ext cx="8055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9" name="yt_table_120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165083"/>
              </p:ext>
            </p:extLst>
          </p:nvPr>
        </p:nvGraphicFramePr>
        <p:xfrm>
          <a:off x="540056" y="1878868"/>
          <a:ext cx="5558156" cy="950976"/>
        </p:xfrm>
        <a:graphic>
          <a:graphicData uri="http://schemas.openxmlformats.org/drawingml/2006/table">
            <a:tbl>
              <a:tblPr/>
              <a:tblGrid>
                <a:gridCol w="3321368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  <a:gridCol w="2236788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</a:tbl>
          </a:graphicData>
        </a:graphic>
      </p:graphicFrame>
      <p:sp>
        <p:nvSpPr>
          <p:cNvPr id="12101" name="yt_shape_12101"/>
          <p:cNvSpPr txBox="1"/>
          <p:nvPr/>
        </p:nvSpPr>
        <p:spPr>
          <a:xfrm>
            <a:off x="540119" y="28804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合肥市肥西县期末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已知一个多项式与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的和等于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ccbe"/>
              </a:rPr>
              <a:t>则这个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02" name="yt_table_121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672995"/>
              </p:ext>
            </p:extLst>
          </p:nvPr>
        </p:nvGraphicFramePr>
        <p:xfrm>
          <a:off x="540056" y="3839857"/>
          <a:ext cx="5347018" cy="950976"/>
        </p:xfrm>
        <a:graphic>
          <a:graphicData uri="http://schemas.openxmlformats.org/drawingml/2006/table">
            <a:tbl>
              <a:tblPr/>
              <a:tblGrid>
                <a:gridCol w="3321368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  <a:gridCol w="2025650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</a:tbl>
          </a:graphicData>
        </a:graphic>
      </p:graphicFrame>
      <p:sp>
        <p:nvSpPr>
          <p:cNvPr id="12104" name="yt_shape_12104"/>
          <p:cNvSpPr txBox="1"/>
          <p:nvPr/>
        </p:nvSpPr>
        <p:spPr>
          <a:xfrm>
            <a:off x="540000" y="4841411"/>
            <a:ext cx="74555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应当得到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05" name="yt_table_121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036401"/>
              </p:ext>
            </p:extLst>
          </p:nvPr>
        </p:nvGraphicFramePr>
        <p:xfrm>
          <a:off x="540056" y="5320714"/>
          <a:ext cx="5108893" cy="950976"/>
        </p:xfrm>
        <a:graphic>
          <a:graphicData uri="http://schemas.openxmlformats.org/drawingml/2006/table">
            <a:tbl>
              <a:tblPr/>
              <a:tblGrid>
                <a:gridCol w="3321368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</a:tbl>
          </a:graphicData>
        </a:graphic>
      </p:graphicFrame>
      <p:pic>
        <p:nvPicPr>
          <p:cNvPr id="3" name="yt_shape_1723550469832">
            <a:extLst>
              <a:ext uri="{FF2B5EF4-FFF2-40B4-BE49-F238E27FC236}">
                <a16:creationId xmlns:a16="http://schemas.microsoft.com/office/drawing/2014/main" id="{AEB02908-29D9-40CF-1AD3-B62BFB0450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BDC4C5-1AEF-A823-5C76-3DC132FB2AA7}"/>
              </a:ext>
            </a:extLst>
          </p:cNvPr>
          <p:cNvSpPr txBox="1"/>
          <p:nvPr/>
        </p:nvSpPr>
        <p:spPr>
          <a:xfrm>
            <a:off x="759691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581EA1-EA25-DC6E-84F7-2C615EEA1E10}"/>
              </a:ext>
            </a:extLst>
          </p:cNvPr>
          <p:cNvSpPr txBox="1"/>
          <p:nvPr/>
        </p:nvSpPr>
        <p:spPr>
          <a:xfrm>
            <a:off x="2278908" y="33091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1B3827-0BA6-5B74-80D3-A990072E0830}"/>
              </a:ext>
            </a:extLst>
          </p:cNvPr>
          <p:cNvSpPr txBox="1"/>
          <p:nvPr/>
        </p:nvSpPr>
        <p:spPr>
          <a:xfrm>
            <a:off x="7003189" y="47946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7" name="yt_shape_12107"/>
          <p:cNvSpPr txBox="1"/>
          <p:nvPr/>
        </p:nvSpPr>
        <p:spPr>
          <a:xfrm>
            <a:off x="540000" y="900000"/>
            <a:ext cx="587981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3147EC-31A4-0B71-58EA-EB31093DAE22}"/>
              </a:ext>
            </a:extLst>
          </p:cNvPr>
          <p:cNvSpPr txBox="1"/>
          <p:nvPr/>
        </p:nvSpPr>
        <p:spPr>
          <a:xfrm>
            <a:off x="449989" y="1804170"/>
            <a:ext cx="453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80FA2C-DE82-6D51-E5AA-BCB03997E0FF}"/>
              </a:ext>
            </a:extLst>
          </p:cNvPr>
          <p:cNvSpPr txBox="1"/>
          <p:nvPr/>
        </p:nvSpPr>
        <p:spPr>
          <a:xfrm>
            <a:off x="1631504" y="2279658"/>
            <a:ext cx="1554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9EF946-7067-5881-C1A8-6691E1CCD064}"/>
              </a:ext>
            </a:extLst>
          </p:cNvPr>
          <p:cNvSpPr txBox="1"/>
          <p:nvPr/>
        </p:nvSpPr>
        <p:spPr>
          <a:xfrm>
            <a:off x="449989" y="3230634"/>
            <a:ext cx="508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416D97-AE6D-B5F5-54A3-6AD354CEE1CC}"/>
              </a:ext>
            </a:extLst>
          </p:cNvPr>
          <p:cNvSpPr txBox="1"/>
          <p:nvPr/>
        </p:nvSpPr>
        <p:spPr>
          <a:xfrm>
            <a:off x="1631504" y="3706122"/>
            <a:ext cx="1799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2" name="yt_shape_12112"/>
          <p:cNvSpPr txBox="1"/>
          <p:nvPr/>
        </p:nvSpPr>
        <p:spPr>
          <a:xfrm>
            <a:off x="540000" y="900000"/>
            <a:ext cx="1020151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求整式的值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EE007A-B65C-F1C7-1A8C-CD52B57DED31}"/>
              </a:ext>
            </a:extLst>
          </p:cNvPr>
          <p:cNvSpPr txBox="1"/>
          <p:nvPr/>
        </p:nvSpPr>
        <p:spPr>
          <a:xfrm>
            <a:off x="449989" y="1328682"/>
            <a:ext cx="599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1012A1-8D28-8691-FF38-5CE3F90ADEE3}"/>
              </a:ext>
            </a:extLst>
          </p:cNvPr>
          <p:cNvSpPr txBox="1"/>
          <p:nvPr/>
        </p:nvSpPr>
        <p:spPr>
          <a:xfrm>
            <a:off x="1703512" y="1804170"/>
            <a:ext cx="508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90E46E-0F3C-CC2E-42CD-002F121B025F}"/>
              </a:ext>
            </a:extLst>
          </p:cNvPr>
          <p:cNvSpPr txBox="1"/>
          <p:nvPr/>
        </p:nvSpPr>
        <p:spPr>
          <a:xfrm>
            <a:off x="1703512" y="2279658"/>
            <a:ext cx="331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DE93AC-BA89-9BB6-D534-11EC68B57BBD}"/>
              </a:ext>
            </a:extLst>
          </p:cNvPr>
          <p:cNvSpPr txBox="1"/>
          <p:nvPr/>
        </p:nvSpPr>
        <p:spPr>
          <a:xfrm>
            <a:off x="449989" y="2755146"/>
            <a:ext cx="571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249416-767B-7D31-4AEE-A1C4F245983D}"/>
              </a:ext>
            </a:extLst>
          </p:cNvPr>
          <p:cNvSpPr txBox="1"/>
          <p:nvPr/>
        </p:nvSpPr>
        <p:spPr>
          <a:xfrm>
            <a:off x="449989" y="3230634"/>
            <a:ext cx="439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4" name="yt_shape_12114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整式加减的应用</a:t>
            </a:r>
          </a:p>
        </p:txBody>
      </p:sp>
      <p:sp>
        <p:nvSpPr>
          <p:cNvPr id="12115" name="yt_shape_12115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若一个长方形的一边长是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另一边的长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a5a5"/>
              </a:rPr>
              <a:t>则这个长方形的周长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16" name="yt_table_121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831404"/>
              </p:ext>
            </p:extLst>
          </p:nvPr>
        </p:nvGraphicFramePr>
        <p:xfrm>
          <a:off x="540056" y="2359000"/>
          <a:ext cx="5608956" cy="950976"/>
        </p:xfrm>
        <a:graphic>
          <a:graphicData uri="http://schemas.openxmlformats.org/drawingml/2006/table">
            <a:tbl>
              <a:tblPr/>
              <a:tblGrid>
                <a:gridCol w="3422968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  <a:gridCol w="2185988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</a:tbl>
          </a:graphicData>
        </a:graphic>
      </p:graphicFrame>
      <p:pic>
        <p:nvPicPr>
          <p:cNvPr id="3" name="yt_shape_1723550469922">
            <a:extLst>
              <a:ext uri="{FF2B5EF4-FFF2-40B4-BE49-F238E27FC236}">
                <a16:creationId xmlns:a16="http://schemas.microsoft.com/office/drawing/2014/main" id="{1BC70C74-C96D-C475-63A6-858D364723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1FFF92-1C54-D793-8F2C-56D0AB7302C6}"/>
              </a:ext>
            </a:extLst>
          </p:cNvPr>
          <p:cNvSpPr txBox="1"/>
          <p:nvPr/>
        </p:nvSpPr>
        <p:spPr>
          <a:xfrm>
            <a:off x="13645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8" name="yt_shape_12118"/>
          <p:cNvSpPr txBox="1"/>
          <p:nvPr/>
        </p:nvSpPr>
        <p:spPr>
          <a:xfrm>
            <a:off x="540000" y="900000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进行整式的加减运算时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忽略括号的作用致错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9BFBE7-1962-52F7-6359-489FA0C9F4D2}"/>
              </a:ext>
            </a:extLst>
          </p:cNvPr>
          <p:cNvSpPr txBox="1"/>
          <p:nvPr/>
        </p:nvSpPr>
        <p:spPr>
          <a:xfrm>
            <a:off x="449989" y="853194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进行整式的加减运算时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忽略括号的作用致错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9" name="yt_shape_12119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贵港港南二中期中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小明在计算一个多项式减去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5e85"/>
              </a:rPr>
              <a:t>因忘了将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两个多项式用括号括起来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因此减去后两项没有变号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结果得到的差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7d68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根据这些信息你能求出这道多项式计算的正确答案吗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试一试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能求出正确答案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812C6B-529D-E70E-83B9-000005609E74}"/>
              </a:ext>
            </a:extLst>
          </p:cNvPr>
          <p:cNvSpPr txBox="1"/>
          <p:nvPr/>
        </p:nvSpPr>
        <p:spPr>
          <a:xfrm>
            <a:off x="450108" y="227965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能求出正确答案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427073-E390-21DC-6FC1-5D80AC3B9204}"/>
              </a:ext>
            </a:extLst>
          </p:cNvPr>
          <p:cNvSpPr txBox="1"/>
          <p:nvPr/>
        </p:nvSpPr>
        <p:spPr>
          <a:xfrm>
            <a:off x="450108" y="275514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57EA27-2BE2-94DC-5EF9-857884E1E62F}"/>
              </a:ext>
            </a:extLst>
          </p:cNvPr>
          <p:cNvSpPr txBox="1"/>
          <p:nvPr/>
        </p:nvSpPr>
        <p:spPr>
          <a:xfrm>
            <a:off x="754908" y="3230634"/>
            <a:ext cx="7314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0594A5-4FFF-60E0-32CD-0A27C17B8E0E}"/>
              </a:ext>
            </a:extLst>
          </p:cNvPr>
          <p:cNvSpPr txBox="1"/>
          <p:nvPr/>
        </p:nvSpPr>
        <p:spPr>
          <a:xfrm>
            <a:off x="450108" y="3706122"/>
            <a:ext cx="548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E14E6A-755F-3695-643E-709ED92FED81}"/>
              </a:ext>
            </a:extLst>
          </p:cNvPr>
          <p:cNvSpPr txBox="1"/>
          <p:nvPr/>
        </p:nvSpPr>
        <p:spPr>
          <a:xfrm>
            <a:off x="450108" y="4181610"/>
            <a:ext cx="1948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3" name="yt_shape_1212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22" name="yt_image_1212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5" name="yt_shape_12125"/>
          <p:cNvSpPr txBox="1"/>
          <p:nvPr/>
        </p:nvSpPr>
        <p:spPr>
          <a:xfrm>
            <a:off x="540000" y="1591869"/>
            <a:ext cx="73417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都是三次多项式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26" name="yt_table_1212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343843"/>
              </p:ext>
            </p:extLst>
          </p:nvPr>
        </p:nvGraphicFramePr>
        <p:xfrm>
          <a:off x="540056" y="2071172"/>
          <a:ext cx="3911600" cy="1901952"/>
        </p:xfrm>
        <a:graphic>
          <a:graphicData uri="http://schemas.openxmlformats.org/drawingml/2006/table">
            <a:tbl>
              <a:tblPr/>
              <a:tblGrid>
                <a:gridCol w="3911600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三次多项式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次数不高于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的整式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次数不高于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次数不低于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的整式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128" name="yt_shape_12128"/>
              <p:cNvSpPr txBox="1"/>
              <p:nvPr/>
            </p:nvSpPr>
            <p:spPr>
              <a:xfrm>
                <a:off x="540119" y="4023492"/>
                <a:ext cx="11492915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下面是小芳做的一道多项式的加减运算题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34716"/>
                  </a:rPr>
                  <a:t>但她不小心把一滴墨水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滴在了上面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3250" b="0" i="0" u="none">
                    <a:solidFill>
                      <a:srgbClr val="1EE3CF"/>
                    </a:solidFill>
                    <a:effectLst/>
                    <a:latin typeface="Times New Roman" pitchFamily="32"/>
                    <a:ea typeface="Times New Roman" pitchFamily="32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</a:t>
                </a:r>
                <a:r>
                  <a:rPr lang="en-US" altLang="zh-CN" sz="800" b="0" i="0" u="none">
                    <a:solidFill>
                      <a:srgbClr val="1EE3CF"/>
                    </a:solidFill>
                    <a:effectLst/>
                    <a:latin typeface="Times New Roman" pitchFamily="8"/>
                    <a:ea typeface="宋体" pitchFamily="8"/>
                    <a:sym typeface="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ec75"/>
                  </a:rPr>
                  <a:t>阴影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部分即为被墨迹弄污的部分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那么被墨汁遮住的一项应是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128" name="yt_shape_12128" descr="{&quot;rangeId&quot;:18,&quot;hasSerialNum&quot;:1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23492"/>
                <a:ext cx="11492915" cy="1587679"/>
              </a:xfrm>
              <a:prstGeom prst="rect">
                <a:avLst/>
              </a:prstGeom>
              <a:blipFill>
                <a:blip r:embed="rId3"/>
                <a:stretch>
                  <a:fillRect l="-1645" t="-3077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30" name="yt_table_121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170636"/>
              </p:ext>
            </p:extLst>
          </p:nvPr>
        </p:nvGraphicFramePr>
        <p:xfrm>
          <a:off x="540056" y="5589240"/>
          <a:ext cx="4586606" cy="950976"/>
        </p:xfrm>
        <a:graphic>
          <a:graphicData uri="http://schemas.openxmlformats.org/drawingml/2006/table">
            <a:tbl>
              <a:tblPr/>
              <a:tblGrid>
                <a:gridCol w="2835593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1751013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endParaRPr lang="en-US" altLang="zh-CN" sz="2400" b="0" i="1" u="none" spc="375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宋体" pitchFamily="24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endParaRPr lang="en-US" altLang="zh-CN" sz="2400" b="0" i="1" u="none" spc="375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宋体" pitchFamily="24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</a:tbl>
          </a:graphicData>
        </a:graphic>
      </p:graphicFrame>
      <p:pic>
        <p:nvPicPr>
          <p:cNvPr id="3" name="yt_shape_1723550470494">
            <a:extLst>
              <a:ext uri="{FF2B5EF4-FFF2-40B4-BE49-F238E27FC236}">
                <a16:creationId xmlns:a16="http://schemas.microsoft.com/office/drawing/2014/main" id="{3AF02DBA-764B-BC86-151B-A870174CAE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632" y="4611756"/>
            <a:ext cx="662179" cy="4469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E9EE0B-3940-24CA-1D33-16097CFF91FE}"/>
              </a:ext>
            </a:extLst>
          </p:cNvPr>
          <p:cNvSpPr txBox="1"/>
          <p:nvPr/>
        </p:nvSpPr>
        <p:spPr>
          <a:xfrm>
            <a:off x="690793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663256-E4CC-2801-487A-E1943B3BABBC}"/>
              </a:ext>
            </a:extLst>
          </p:cNvPr>
          <p:cNvSpPr txBox="1"/>
          <p:nvPr/>
        </p:nvSpPr>
        <p:spPr>
          <a:xfrm>
            <a:off x="8527307" y="51246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1969</Words>
  <Application>Microsoft Office PowerPoint</Application>
  <PresentationFormat>宽屏</PresentationFormat>
  <Paragraphs>147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2024-08-14T14:27:24Z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