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2" r:id="rId7"/>
    <p:sldId id="373" r:id="rId8"/>
    <p:sldId id="374" r:id="rId9"/>
    <p:sldId id="380" r:id="rId10"/>
    <p:sldId id="381" r:id="rId11"/>
    <p:sldId id="387" r:id="rId12"/>
    <p:sldId id="383" r:id="rId13"/>
    <p:sldId id="38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11" name="yt_image_11811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4" name="yt_shape_11814"/>
          <p:cNvSpPr txBox="1"/>
          <p:nvPr/>
        </p:nvSpPr>
        <p:spPr>
          <a:xfrm>
            <a:off x="540119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用数值代替代数式里的字母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ffd9f,isEnd"/>
              </a:rPr>
              <a:t>按照代数式中字母的运算关系计算得出的结果叫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15" name="yt_image_1181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9290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7" name="yt_shape_11817"/>
          <p:cNvSpPr txBox="1"/>
          <p:nvPr/>
        </p:nvSpPr>
        <p:spPr>
          <a:xfrm>
            <a:off x="540000" y="3396199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1818" name="yt_shape_11818"/>
          <p:cNvSpPr txBox="1"/>
          <p:nvPr/>
        </p:nvSpPr>
        <p:spPr>
          <a:xfrm>
            <a:off x="540000" y="3895764"/>
            <a:ext cx="9449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9" name="yt_table_118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373374"/>
              </p:ext>
            </p:extLst>
          </p:nvPr>
        </p:nvGraphicFramePr>
        <p:xfrm>
          <a:off x="540056" y="4375067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119" y="4901238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bb93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821" name="yt_shape_118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01238"/>
                <a:ext cx="11492915" cy="1106521"/>
              </a:xfrm>
              <a:prstGeom prst="rect">
                <a:avLst/>
              </a:prstGeom>
              <a:blipFill>
                <a:blip r:embed="rId4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413508">
            <a:extLst>
              <a:ext uri="{FF2B5EF4-FFF2-40B4-BE49-F238E27FC236}">
                <a16:creationId xmlns:a16="http://schemas.microsoft.com/office/drawing/2014/main" id="{8D74B12E-F413-8D41-8CC0-398D9A3EFD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4623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E6FFAA-6362-C457-E192-08D84510D536}"/>
              </a:ext>
            </a:extLst>
          </p:cNvPr>
          <p:cNvSpPr txBox="1"/>
          <p:nvPr/>
        </p:nvSpPr>
        <p:spPr>
          <a:xfrm>
            <a:off x="1059708" y="2026265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代数式的值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6B1F41-9C0D-446E-DED7-FD9EDC1CC551}"/>
              </a:ext>
            </a:extLst>
          </p:cNvPr>
          <p:cNvSpPr txBox="1"/>
          <p:nvPr/>
        </p:nvSpPr>
        <p:spPr>
          <a:xfrm>
            <a:off x="8995501" y="38489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2705F3-1129-FA92-C572-CE77A308C09B}"/>
              </a:ext>
            </a:extLst>
          </p:cNvPr>
          <p:cNvSpPr txBox="1"/>
          <p:nvPr/>
        </p:nvSpPr>
        <p:spPr>
          <a:xfrm>
            <a:off x="1059708" y="55258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3" name="yt_shape_11873"/>
          <p:cNvSpPr txBox="1"/>
          <p:nvPr/>
        </p:nvSpPr>
        <p:spPr>
          <a:xfrm>
            <a:off x="540000" y="900000"/>
            <a:ext cx="569386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请你利用得出的结论进行简便运算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  <a:tabLst>
                <a:tab pos="413299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5B9518-755E-251B-2FA5-599AA717B562}"/>
              </a:ext>
            </a:extLst>
          </p:cNvPr>
          <p:cNvSpPr txBox="1"/>
          <p:nvPr/>
        </p:nvSpPr>
        <p:spPr>
          <a:xfrm>
            <a:off x="449989" y="180417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66069E-41C6-F59F-9A4B-DFAD9FAB7714}"/>
              </a:ext>
            </a:extLst>
          </p:cNvPr>
          <p:cNvSpPr txBox="1"/>
          <p:nvPr/>
        </p:nvSpPr>
        <p:spPr>
          <a:xfrm>
            <a:off x="449989" y="2279658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CAD68A-3192-A135-8433-8E6E87965B58}"/>
              </a:ext>
            </a:extLst>
          </p:cNvPr>
          <p:cNvSpPr txBox="1"/>
          <p:nvPr/>
        </p:nvSpPr>
        <p:spPr>
          <a:xfrm>
            <a:off x="449989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7" name="yt_shape_11877"/>
          <p:cNvSpPr txBox="1"/>
          <p:nvPr/>
        </p:nvSpPr>
        <p:spPr>
          <a:xfrm>
            <a:off x="3367025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876" name="yt_image_118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9" name="yt_shape_11879"/>
          <p:cNvSpPr txBox="1"/>
          <p:nvPr/>
        </p:nvSpPr>
        <p:spPr>
          <a:xfrm>
            <a:off x="4172396" y="137842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1880" name="yt_shape_11880"/>
          <p:cNvSpPr txBox="1"/>
          <p:nvPr/>
        </p:nvSpPr>
        <p:spPr>
          <a:xfrm>
            <a:off x="540119" y="1857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【变式一】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c5d"/>
              </a:rPr>
              <a:t>为半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径作扇形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81" name="yt_shape_11881"/>
          <p:cNvSpPr txBox="1"/>
          <p:nvPr/>
        </p:nvSpPr>
        <p:spPr>
          <a:xfrm>
            <a:off x="540000" y="2800683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用代数式表示阴影部分的面积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882"/>
              <p:cNvSpPr txBox="1"/>
              <p:nvPr/>
            </p:nvSpPr>
            <p:spPr>
              <a:xfrm>
                <a:off x="540000" y="3432350"/>
                <a:ext cx="53989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882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2350"/>
                <a:ext cx="5398914" cy="638893"/>
              </a:xfrm>
              <a:prstGeom prst="rect">
                <a:avLst/>
              </a:prstGeom>
              <a:blipFill>
                <a:blip r:embed="rId3"/>
                <a:stretch>
                  <a:fillRect l="-3503" r="-248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84" name="yt_image_1188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9698" y="3284984"/>
            <a:ext cx="3122301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8ABBF8C-2B92-3B4B-7E50-5D2C5F1A0A98}"/>
                  </a:ext>
                </a:extLst>
              </p:cNvPr>
              <p:cNvSpPr txBox="1"/>
              <p:nvPr/>
            </p:nvSpPr>
            <p:spPr>
              <a:xfrm>
                <a:off x="449989" y="3385545"/>
                <a:ext cx="55267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38ABBF8C-2B92-3B4B-7E50-5D2C5F1A0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5545"/>
                <a:ext cx="5526786" cy="726326"/>
              </a:xfrm>
              <a:prstGeom prst="rect">
                <a:avLst/>
              </a:prstGeom>
              <a:blipFill>
                <a:blip r:embed="rId5"/>
                <a:stretch>
                  <a:fillRect l="-1766" r="-176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86" name="yt_shape_11886"/>
              <p:cNvSpPr txBox="1"/>
              <p:nvPr/>
            </p:nvSpPr>
            <p:spPr>
              <a:xfrm>
                <a:off x="540000" y="4390792"/>
                <a:ext cx="7888378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则阴影部分面积为多少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86" name="yt_shape_118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90792"/>
                <a:ext cx="7888378" cy="1599156"/>
              </a:xfrm>
              <a:prstGeom prst="rect">
                <a:avLst/>
              </a:prstGeom>
              <a:blipFill>
                <a:blip r:embed="rId6"/>
                <a:stretch>
                  <a:fillRect l="-2396" t="-3042" r="-1391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60AD887-D778-72CB-1FCA-7B56F2CFBF1E}"/>
              </a:ext>
            </a:extLst>
          </p:cNvPr>
          <p:cNvSpPr txBox="1"/>
          <p:nvPr/>
        </p:nvSpPr>
        <p:spPr>
          <a:xfrm>
            <a:off x="449989" y="4819474"/>
            <a:ext cx="555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A5D9C3-190A-D250-D67D-B84521FE5A36}"/>
                  </a:ext>
                </a:extLst>
              </p:cNvPr>
              <p:cNvSpPr txBox="1"/>
              <p:nvPr/>
            </p:nvSpPr>
            <p:spPr>
              <a:xfrm>
                <a:off x="449989" y="5294962"/>
                <a:ext cx="599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A5D9C3-190A-D250-D67D-B84521FE5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4962"/>
                <a:ext cx="5991923" cy="726326"/>
              </a:xfrm>
              <a:prstGeom prst="rect">
                <a:avLst/>
              </a:prstGeom>
              <a:blipFill>
                <a:blip r:embed="rId7"/>
                <a:stretch>
                  <a:fillRect l="-1628" r="-162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1" name="yt_shape_1189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【变式二】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阴影图形是两个底边长为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203e"/>
              </a:rPr>
              <a:t>且底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边在长方形对边上的平行四边形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的代数式表示长方形中空白部分的面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长方形中空白部分的面积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894" name="yt_image_11894" title="H_126.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3549" y="2474622"/>
            <a:ext cx="1978450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6" name="yt_shape_11896"/>
          <p:cNvSpPr txBox="1"/>
          <p:nvPr/>
        </p:nvSpPr>
        <p:spPr>
          <a:xfrm>
            <a:off x="540000" y="4393908"/>
            <a:ext cx="696344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求长方形中空白部分的面积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938480-B6A9-83B4-9CE0-47E758EEB4E5}"/>
              </a:ext>
            </a:extLst>
          </p:cNvPr>
          <p:cNvSpPr txBox="1"/>
          <p:nvPr/>
        </p:nvSpPr>
        <p:spPr>
          <a:xfrm>
            <a:off x="450108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632652-E2EE-C69B-EB15-9FDDF930B735}"/>
              </a:ext>
            </a:extLst>
          </p:cNvPr>
          <p:cNvSpPr txBox="1"/>
          <p:nvPr/>
        </p:nvSpPr>
        <p:spPr>
          <a:xfrm>
            <a:off x="450108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长方形中空白部分的面积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866249-C3A6-1C45-1C28-1EF504A676B4}"/>
              </a:ext>
            </a:extLst>
          </p:cNvPr>
          <p:cNvSpPr txBox="1"/>
          <p:nvPr/>
        </p:nvSpPr>
        <p:spPr>
          <a:xfrm>
            <a:off x="450108" y="3230634"/>
            <a:ext cx="361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3C95E1-B3C6-1E2F-965F-968D6134C7E4}"/>
              </a:ext>
            </a:extLst>
          </p:cNvPr>
          <p:cNvSpPr txBox="1"/>
          <p:nvPr/>
        </p:nvSpPr>
        <p:spPr>
          <a:xfrm>
            <a:off x="623392" y="3706122"/>
            <a:ext cx="2599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77D3F5-BFBE-F3B1-ECDD-96655E7A42DF}"/>
              </a:ext>
            </a:extLst>
          </p:cNvPr>
          <p:cNvSpPr txBox="1"/>
          <p:nvPr/>
        </p:nvSpPr>
        <p:spPr>
          <a:xfrm>
            <a:off x="449989" y="4822591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7813D0-7BA5-E30E-570B-FC72629B3269}"/>
              </a:ext>
            </a:extLst>
          </p:cNvPr>
          <p:cNvSpPr txBox="1"/>
          <p:nvPr/>
        </p:nvSpPr>
        <p:spPr>
          <a:xfrm>
            <a:off x="449989" y="5298078"/>
            <a:ext cx="266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19D32D-FE60-E81C-E993-B255FCC4F7CC}"/>
              </a:ext>
            </a:extLst>
          </p:cNvPr>
          <p:cNvSpPr txBox="1"/>
          <p:nvPr/>
        </p:nvSpPr>
        <p:spPr>
          <a:xfrm>
            <a:off x="625794" y="577356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3" name="yt_shape_1182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求代数式的值的应用</a:t>
            </a:r>
          </a:p>
        </p:txBody>
      </p:sp>
      <p:sp>
        <p:nvSpPr>
          <p:cNvPr id="11824" name="yt_shape_11824"/>
          <p:cNvSpPr txBox="1"/>
          <p:nvPr/>
        </p:nvSpPr>
        <p:spPr>
          <a:xfrm>
            <a:off x="540000" y="139956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整体代入求值</a:t>
            </a:r>
          </a:p>
        </p:txBody>
      </p:sp>
      <p:sp>
        <p:nvSpPr>
          <p:cNvPr id="11825" name="yt_shape_11825"/>
          <p:cNvSpPr txBox="1"/>
          <p:nvPr/>
        </p:nvSpPr>
        <p:spPr>
          <a:xfrm>
            <a:off x="540119" y="1878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3272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6" name="yt_table_118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68402"/>
              </p:ext>
            </p:extLst>
          </p:nvPr>
        </p:nvGraphicFramePr>
        <p:xfrm>
          <a:off x="540056" y="2377448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11828" name="yt_shape_11828"/>
          <p:cNvSpPr txBox="1"/>
          <p:nvPr/>
        </p:nvSpPr>
        <p:spPr>
          <a:xfrm>
            <a:off x="540119" y="2965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芜湖市南陵县期末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如果代数式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1ed3"/>
              </a:rPr>
              <a:t>1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9" name="yt_table_118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807189"/>
              </p:ext>
            </p:extLst>
          </p:nvPr>
        </p:nvGraphicFramePr>
        <p:xfrm>
          <a:off x="540056" y="3925133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11831" name="yt_shape_11831"/>
          <p:cNvSpPr txBox="1"/>
          <p:nvPr/>
        </p:nvSpPr>
        <p:spPr>
          <a:xfrm>
            <a:off x="540000" y="4451304"/>
            <a:ext cx="104515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32" name="yt_shape_11832"/>
          <p:cNvSpPr txBox="1"/>
          <p:nvPr/>
        </p:nvSpPr>
        <p:spPr>
          <a:xfrm>
            <a:off x="540119" y="49306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6f9b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413584">
            <a:extLst>
              <a:ext uri="{FF2B5EF4-FFF2-40B4-BE49-F238E27FC236}">
                <a16:creationId xmlns:a16="http://schemas.microsoft.com/office/drawing/2014/main" id="{058105D5-9386-93B4-420C-89BDDC24EE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E4E841-A452-F94A-76D9-F4FEE87BF17A}"/>
              </a:ext>
            </a:extLst>
          </p:cNvPr>
          <p:cNvSpPr txBox="1"/>
          <p:nvPr/>
        </p:nvSpPr>
        <p:spPr>
          <a:xfrm>
            <a:off x="10920536" y="18345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0B44E2-E6BB-D41D-06E0-4A55C27F2D3B}"/>
              </a:ext>
            </a:extLst>
          </p:cNvPr>
          <p:cNvSpPr txBox="1"/>
          <p:nvPr/>
        </p:nvSpPr>
        <p:spPr>
          <a:xfrm>
            <a:off x="1974108" y="33943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DF5268-146D-3B8A-290D-42EB71A64053}"/>
              </a:ext>
            </a:extLst>
          </p:cNvPr>
          <p:cNvSpPr txBox="1"/>
          <p:nvPr/>
        </p:nvSpPr>
        <p:spPr>
          <a:xfrm>
            <a:off x="10038489" y="44044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597FF4-E34F-D054-9E92-EA22AF092CA6}"/>
              </a:ext>
            </a:extLst>
          </p:cNvPr>
          <p:cNvSpPr txBox="1"/>
          <p:nvPr/>
        </p:nvSpPr>
        <p:spPr>
          <a:xfrm>
            <a:off x="1466108" y="535928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3" name="yt_shape_11833"/>
          <p:cNvSpPr txBox="1"/>
          <p:nvPr/>
        </p:nvSpPr>
        <p:spPr>
          <a:xfrm>
            <a:off x="540000" y="900000"/>
            <a:ext cx="808234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程序计算的应用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35" name="yt_image_11835" title="H_106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373" y="2010970"/>
            <a:ext cx="3547252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630555-E0F5-FED1-714D-205F15AB9443}"/>
              </a:ext>
            </a:extLst>
          </p:cNvPr>
          <p:cNvSpPr txBox="1"/>
          <p:nvPr/>
        </p:nvSpPr>
        <p:spPr>
          <a:xfrm>
            <a:off x="7844564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7" name="yt_shape_11837"/>
              <p:cNvSpPr txBox="1"/>
              <p:nvPr/>
            </p:nvSpPr>
            <p:spPr>
              <a:xfrm>
                <a:off x="540119" y="900000"/>
                <a:ext cx="11111999" cy="1612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应用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生活实际应用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在地球某地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温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与高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的关系可近似地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f283"/>
                  </a:rPr>
                  <a:t>10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则当高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温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837" name="yt_shape_11837" descr="{&quot;rangeId&quot;:1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12301"/>
              </a:xfrm>
              <a:prstGeom prst="rect">
                <a:avLst/>
              </a:prstGeom>
              <a:blipFill>
                <a:blip r:embed="rId2"/>
                <a:stretch>
                  <a:fillRect l="-1701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40" name="yt_table_118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453351"/>
              </p:ext>
            </p:extLst>
          </p:nvPr>
        </p:nvGraphicFramePr>
        <p:xfrm>
          <a:off x="540056" y="2562260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11842" name="yt_shape_11842"/>
          <p:cNvSpPr txBox="1"/>
          <p:nvPr/>
        </p:nvSpPr>
        <p:spPr>
          <a:xfrm>
            <a:off x="540120" y="30884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房屋的居住面积是建筑面积的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小明家现有的居住面积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948b,isEnd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建筑面积是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其建筑面积为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D57DED-A59A-3069-2833-FF4E77DA9554}"/>
              </a:ext>
            </a:extLst>
          </p:cNvPr>
          <p:cNvSpPr txBox="1"/>
          <p:nvPr/>
        </p:nvSpPr>
        <p:spPr>
          <a:xfrm>
            <a:off x="7319221" y="1804170"/>
            <a:ext cx="400748" cy="73934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C7CA1A-4874-336F-5081-5D4283127E34}"/>
              </a:ext>
            </a:extLst>
          </p:cNvPr>
          <p:cNvSpPr txBox="1"/>
          <p:nvPr/>
        </p:nvSpPr>
        <p:spPr>
          <a:xfrm>
            <a:off x="2278909" y="3517113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2735FF-AD2C-1201-DB2C-090A14FAB8F5}"/>
              </a:ext>
            </a:extLst>
          </p:cNvPr>
          <p:cNvSpPr txBox="1"/>
          <p:nvPr/>
        </p:nvSpPr>
        <p:spPr>
          <a:xfrm>
            <a:off x="8141546" y="351711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用负数、分数代替字母时没添加括号而出错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D35722-9373-46E3-0F55-ACAE743F7774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用负数、分数代替字母时没添加括号而出错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4" name="yt_shape_11844"/>
              <p:cNvSpPr txBox="1"/>
              <p:nvPr/>
            </p:nvSpPr>
            <p:spPr>
              <a:xfrm>
                <a:off x="540000" y="900000"/>
                <a:ext cx="6365525" cy="33509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4" name="yt_shape_11844" descr="{&quot;rangeId&quot;:1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5525" cy="3350917"/>
              </a:xfrm>
              <a:prstGeom prst="rect">
                <a:avLst/>
              </a:prstGeom>
              <a:blipFill>
                <a:blip r:embed="rId2"/>
                <a:stretch>
                  <a:fillRect l="-2969" r="-2011" b="-2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195865-872F-1860-8D89-82189C9B7CF3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37598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pageBreak': True}">
                <a:extLst>
                  <a:ext uri="{FF2B5EF4-FFF2-40B4-BE49-F238E27FC236}">
                    <a16:creationId xmlns:a16="http://schemas.microsoft.com/office/drawing/2014/main" id="{22195865-872F-1860-8D89-82189C9B7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3759898" cy="765061"/>
              </a:xfrm>
              <a:prstGeom prst="rect">
                <a:avLst/>
              </a:prstGeom>
              <a:blipFill>
                <a:blip r:embed="rId3"/>
                <a:stretch>
                  <a:fillRect l="-2593" r="-24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785502-9011-BDBF-B71F-E232E63DEE98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3858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pageBreak': True}">
                <a:extLst>
                  <a:ext uri="{FF2B5EF4-FFF2-40B4-BE49-F238E27FC236}">
                    <a16:creationId xmlns:a16="http://schemas.microsoft.com/office/drawing/2014/main" id="{32785502-9011-BDBF-B71F-E232E63DE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3858323" cy="765061"/>
              </a:xfrm>
              <a:prstGeom prst="rect">
                <a:avLst/>
              </a:prstGeom>
              <a:blipFill>
                <a:blip r:embed="rId4"/>
                <a:stretch>
                  <a:fillRect l="-2528" r="-25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61CD10-1F2B-7252-EBDB-313C39B87400}"/>
                  </a:ext>
                </a:extLst>
              </p:cNvPr>
              <p:cNvSpPr txBox="1"/>
              <p:nvPr/>
            </p:nvSpPr>
            <p:spPr>
              <a:xfrm>
                <a:off x="1055440" y="2867541"/>
                <a:ext cx="1623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61CD10-1F2B-7252-EBDB-313C39B87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867541"/>
                <a:ext cx="1623124" cy="765061"/>
              </a:xfrm>
              <a:prstGeom prst="rect">
                <a:avLst/>
              </a:prstGeom>
              <a:blipFill>
                <a:blip r:embed="rId5"/>
                <a:stretch>
                  <a:fillRect l="-5639" r="-639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A57D27-F299-3678-AD4D-52B381C5CCA5}"/>
                  </a:ext>
                </a:extLst>
              </p:cNvPr>
              <p:cNvSpPr txBox="1"/>
              <p:nvPr/>
            </p:nvSpPr>
            <p:spPr>
              <a:xfrm>
                <a:off x="1055440" y="3538990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0A57D27-F299-3678-AD4D-52B381C5C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538990"/>
                <a:ext cx="1013524" cy="726326"/>
              </a:xfrm>
              <a:prstGeom prst="rect">
                <a:avLst/>
              </a:prstGeom>
              <a:blipFill>
                <a:blip r:embed="rId6"/>
                <a:stretch>
                  <a:fillRect l="-9036" r="-1024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9" name="yt_shape_1184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48" name="yt_image_11848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1" name="yt_shape_11851"/>
          <p:cNvSpPr txBox="1"/>
          <p:nvPr/>
        </p:nvSpPr>
        <p:spPr>
          <a:xfrm>
            <a:off x="540000" y="1591869"/>
            <a:ext cx="111088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淮南八公山区期末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2" name="yt_table_118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841735"/>
              </p:ext>
            </p:extLst>
          </p:nvPr>
        </p:nvGraphicFramePr>
        <p:xfrm>
          <a:off x="540056" y="2071172"/>
          <a:ext cx="7385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无法比较大小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sp>
        <p:nvSpPr>
          <p:cNvPr id="11854" name="yt_shape_11854"/>
          <p:cNvSpPr txBox="1"/>
          <p:nvPr/>
        </p:nvSpPr>
        <p:spPr>
          <a:xfrm>
            <a:off x="540000" y="3072726"/>
            <a:ext cx="1097896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崇左市中考改编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1856" name="yt_image_11856" title="H_61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900" y="4229801"/>
            <a:ext cx="4944844" cy="7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858" name="yt_table_118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373296"/>
              </p:ext>
            </p:extLst>
          </p:nvPr>
        </p:nvGraphicFramePr>
        <p:xfrm>
          <a:off x="540056" y="518576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9EDBE5E-0F6A-F5CD-8AB6-32452F344A27}"/>
              </a:ext>
            </a:extLst>
          </p:cNvPr>
          <p:cNvSpPr txBox="1"/>
          <p:nvPr/>
        </p:nvSpPr>
        <p:spPr>
          <a:xfrm>
            <a:off x="10621101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D0CED9-EA52-62DF-F281-DE6E3679B3B1}"/>
              </a:ext>
            </a:extLst>
          </p:cNvPr>
          <p:cNvSpPr txBox="1"/>
          <p:nvPr/>
        </p:nvSpPr>
        <p:spPr>
          <a:xfrm>
            <a:off x="4991636" y="30259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304828-1106-060D-CF40-E181A1B2690B}"/>
              </a:ext>
            </a:extLst>
          </p:cNvPr>
          <p:cNvSpPr txBox="1"/>
          <p:nvPr/>
        </p:nvSpPr>
        <p:spPr>
          <a:xfrm>
            <a:off x="10509976" y="350140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0" name="yt_shape_1186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fede4"/>
              </a:rPr>
              <a:t>公安人员在破案时常常根据案发现场作案人员留下的脚印推断其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表示脚印长度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表示身高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则关系类似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da8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某人脚印长度为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则他的身高约为多少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所以他的身高约为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在某次案件中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锁定了两个可疑人员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fb04"/>
              </a:rPr>
              <a:t>另一个身高为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现场测量的脚印长度为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请你判断哪个可疑人员的嫌疑更大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当脚印的长度为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身高约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87m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更接近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所以身高为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的可疑人员的嫌疑更大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C4EFC3-58BA-1C31-79E8-752C8C017A5B}"/>
              </a:ext>
            </a:extLst>
          </p:cNvPr>
          <p:cNvSpPr txBox="1"/>
          <p:nvPr/>
        </p:nvSpPr>
        <p:spPr>
          <a:xfrm>
            <a:off x="450108" y="2755146"/>
            <a:ext cx="7019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A16CA8-6120-6FF1-2DB3-A958332430CA}"/>
              </a:ext>
            </a:extLst>
          </p:cNvPr>
          <p:cNvSpPr txBox="1"/>
          <p:nvPr/>
        </p:nvSpPr>
        <p:spPr>
          <a:xfrm>
            <a:off x="450108" y="3230634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所以他的身高约为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E84978-3614-59D0-11E2-7C3469C6ADD1}"/>
              </a:ext>
            </a:extLst>
          </p:cNvPr>
          <p:cNvSpPr txBox="1"/>
          <p:nvPr/>
        </p:nvSpPr>
        <p:spPr>
          <a:xfrm>
            <a:off x="450108" y="4657098"/>
            <a:ext cx="1052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当脚印的长度为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身高约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E03803-F2FA-2BA4-91A3-661930C86A13}"/>
              </a:ext>
            </a:extLst>
          </p:cNvPr>
          <p:cNvSpPr txBox="1"/>
          <p:nvPr/>
        </p:nvSpPr>
        <p:spPr>
          <a:xfrm>
            <a:off x="450108" y="5132586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87m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更接近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DD1993-8AAA-DCF6-A9BB-AF02B37861DE}"/>
              </a:ext>
            </a:extLst>
          </p:cNvPr>
          <p:cNvSpPr txBox="1"/>
          <p:nvPr/>
        </p:nvSpPr>
        <p:spPr>
          <a:xfrm>
            <a:off x="450108" y="5608074"/>
            <a:ext cx="575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所以身高为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的可疑人员的嫌疑更大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6" name="yt_shape_1186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65" name="yt_image_11865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8" name="yt_shape_11868"/>
          <p:cNvSpPr txBox="1"/>
          <p:nvPr/>
        </p:nvSpPr>
        <p:spPr>
          <a:xfrm>
            <a:off x="540119" y="1597583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73d"/>
              </a:rPr>
              <a:t>并将计算结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果填入表中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870" name="yt_table_11870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506436"/>
              </p:ext>
            </p:extLst>
          </p:nvPr>
        </p:nvGraphicFramePr>
        <p:xfrm>
          <a:off x="540000" y="3172205"/>
          <a:ext cx="11111997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5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1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1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89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872" name="yt_shape_11872"/>
          <p:cNvSpPr txBox="1"/>
          <p:nvPr/>
        </p:nvSpPr>
        <p:spPr>
          <a:xfrm>
            <a:off x="540120" y="5709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你能够得出的结论为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375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5.75504,H:37.44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F4D059-6311-1C0C-C4DD-128997459DAF}"/>
              </a:ext>
            </a:extLst>
          </p:cNvPr>
          <p:cNvSpPr txBox="1"/>
          <p:nvPr/>
        </p:nvSpPr>
        <p:spPr>
          <a:xfrm>
            <a:off x="5554094" y="444589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C7A0E3-33D9-5927-4DFC-61923077EE4F}"/>
              </a:ext>
            </a:extLst>
          </p:cNvPr>
          <p:cNvSpPr txBox="1"/>
          <p:nvPr/>
        </p:nvSpPr>
        <p:spPr>
          <a:xfrm>
            <a:off x="7273671" y="445541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3F1ACB-FE28-4843-6EF9-CB8D43858097}"/>
              </a:ext>
            </a:extLst>
          </p:cNvPr>
          <p:cNvSpPr txBox="1"/>
          <p:nvPr/>
        </p:nvSpPr>
        <p:spPr>
          <a:xfrm>
            <a:off x="8859896" y="444589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3007F1-D17D-596C-DF84-7F9ADDFC3DD0}"/>
              </a:ext>
            </a:extLst>
          </p:cNvPr>
          <p:cNvSpPr txBox="1"/>
          <p:nvPr/>
        </p:nvSpPr>
        <p:spPr>
          <a:xfrm>
            <a:off x="10617572" y="444589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B31D85-7A8C-6A26-14CA-AFC437C52379}"/>
              </a:ext>
            </a:extLst>
          </p:cNvPr>
          <p:cNvSpPr txBox="1"/>
          <p:nvPr/>
        </p:nvSpPr>
        <p:spPr>
          <a:xfrm>
            <a:off x="5554094" y="501282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B9174A-6273-CF54-53E3-0B56D18509E8}"/>
              </a:ext>
            </a:extLst>
          </p:cNvPr>
          <p:cNvSpPr txBox="1"/>
          <p:nvPr/>
        </p:nvSpPr>
        <p:spPr>
          <a:xfrm>
            <a:off x="7273671" y="501282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28A449-10EA-CA69-F0E6-2E1D8F737969}"/>
              </a:ext>
            </a:extLst>
          </p:cNvPr>
          <p:cNvSpPr txBox="1"/>
          <p:nvPr/>
        </p:nvSpPr>
        <p:spPr>
          <a:xfrm>
            <a:off x="8859896" y="501282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2708B8-F798-4695-22EB-109F1CA3E006}"/>
              </a:ext>
            </a:extLst>
          </p:cNvPr>
          <p:cNvSpPr txBox="1"/>
          <p:nvPr/>
        </p:nvSpPr>
        <p:spPr>
          <a:xfrm>
            <a:off x="10617572" y="501282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B70AE6-46CD-0393-CC9D-19CF7B710317}"/>
              </a:ext>
            </a:extLst>
          </p:cNvPr>
          <p:cNvSpPr txBox="1"/>
          <p:nvPr/>
        </p:nvSpPr>
        <p:spPr>
          <a:xfrm>
            <a:off x="7536160" y="5662611"/>
            <a:ext cx="370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f2a5b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1562</Words>
  <Application>Microsoft Office PowerPoint</Application>
  <PresentationFormat>宽屏</PresentationFormat>
  <Paragraphs>156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