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71" r:id="rId5"/>
    <p:sldId id="375" r:id="rId6"/>
    <p:sldId id="378" r:id="rId7"/>
    <p:sldId id="256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8" name="yt_shape_11648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647" name="yt_image_11647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50" name="yt_shape_11650"/>
          <p:cNvSpPr txBox="1"/>
          <p:nvPr/>
        </p:nvSpPr>
        <p:spPr>
          <a:xfrm>
            <a:off x="540000" y="1597583"/>
            <a:ext cx="90794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能被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整除的整数叫作偶数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不能被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整除的整数叫作奇数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651" name="yt_image_11651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22925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53" name="yt_shape_11653"/>
          <p:cNvSpPr txBox="1"/>
          <p:nvPr/>
        </p:nvSpPr>
        <p:spPr>
          <a:xfrm>
            <a:off x="540000" y="2932547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用字母表示数</a:t>
            </a:r>
          </a:p>
        </p:txBody>
      </p:sp>
      <p:sp>
        <p:nvSpPr>
          <p:cNvPr id="11654" name="yt_shape_11654"/>
          <p:cNvSpPr txBox="1"/>
          <p:nvPr/>
        </p:nvSpPr>
        <p:spPr>
          <a:xfrm>
            <a:off x="540000" y="3432112"/>
            <a:ext cx="88597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表示一个奇数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则它的下一个奇数可表示为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55" name="yt_table_1165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3096842"/>
              </p:ext>
            </p:extLst>
          </p:nvPr>
        </p:nvGraphicFramePr>
        <p:xfrm>
          <a:off x="540056" y="3911415"/>
          <a:ext cx="9914891" cy="475488"/>
        </p:xfrm>
        <a:graphic>
          <a:graphicData uri="http://schemas.openxmlformats.org/drawingml/2006/table">
            <a:tbl>
              <a:tblPr/>
              <a:tblGrid>
                <a:gridCol w="2413318">
                  <a:extLst>
                    <a:ext uri="{9D8B030D-6E8A-4147-A177-3AD203B41FA5}">
                      <a16:colId xmlns:a16="http://schemas.microsoft.com/office/drawing/2014/main" val="10384"/>
                    </a:ext>
                  </a:extLst>
                </a:gridCol>
                <a:gridCol w="2805430">
                  <a:extLst>
                    <a:ext uri="{9D8B030D-6E8A-4147-A177-3AD203B41FA5}">
                      <a16:colId xmlns:a16="http://schemas.microsoft.com/office/drawing/2014/main" val="10385"/>
                    </a:ext>
                  </a:extLst>
                </a:gridCol>
                <a:gridCol w="2805430">
                  <a:extLst>
                    <a:ext uri="{9D8B030D-6E8A-4147-A177-3AD203B41FA5}">
                      <a16:colId xmlns:a16="http://schemas.microsoft.com/office/drawing/2014/main" val="10386"/>
                    </a:ext>
                  </a:extLst>
                </a:gridCol>
                <a:gridCol w="1890713">
                  <a:extLst>
                    <a:ext uri="{9D8B030D-6E8A-4147-A177-3AD203B41FA5}">
                      <a16:colId xmlns:a16="http://schemas.microsoft.com/office/drawing/2014/main" val="103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3"/>
                  </a:ext>
                </a:extLst>
              </a:tr>
            </a:tbl>
          </a:graphicData>
        </a:graphic>
      </p:graphicFrame>
      <p:sp>
        <p:nvSpPr>
          <p:cNvPr id="11657" name="yt_shape_11657"/>
          <p:cNvSpPr txBox="1"/>
          <p:nvPr/>
        </p:nvSpPr>
        <p:spPr>
          <a:xfrm>
            <a:off x="540000" y="4437586"/>
            <a:ext cx="68592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在下列表述中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不能表示式子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58" name="yt_table_1165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4709547"/>
              </p:ext>
            </p:extLst>
          </p:nvPr>
        </p:nvGraphicFramePr>
        <p:xfrm>
          <a:off x="540056" y="4916889"/>
          <a:ext cx="7566661" cy="950976"/>
        </p:xfrm>
        <a:graphic>
          <a:graphicData uri="http://schemas.openxmlformats.org/drawingml/2006/table">
            <a:tbl>
              <a:tblPr/>
              <a:tblGrid>
                <a:gridCol w="5218748">
                  <a:extLst>
                    <a:ext uri="{9D8B030D-6E8A-4147-A177-3AD203B41FA5}">
                      <a16:colId xmlns:a16="http://schemas.microsoft.com/office/drawing/2014/main" val="10388"/>
                    </a:ext>
                  </a:extLst>
                </a:gridCol>
                <a:gridCol w="2347913">
                  <a:extLst>
                    <a:ext uri="{9D8B030D-6E8A-4147-A177-3AD203B41FA5}">
                      <a16:colId xmlns:a16="http://schemas.microsoft.com/office/drawing/2014/main" val="103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5"/>
                  </a:ext>
                </a:extLst>
              </a:tr>
            </a:tbl>
          </a:graphicData>
        </a:graphic>
      </p:graphicFrame>
      <p:pic>
        <p:nvPicPr>
          <p:cNvPr id="3" name="yt_shape_1723550368611">
            <a:extLst>
              <a:ext uri="{FF2B5EF4-FFF2-40B4-BE49-F238E27FC236}">
                <a16:creationId xmlns:a16="http://schemas.microsoft.com/office/drawing/2014/main" id="{35C8E48C-B3FC-B93B-A8DA-E5BF7573C9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98258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435BDD6-BADD-16B4-D273-45E62CBC3429}"/>
              </a:ext>
            </a:extLst>
          </p:cNvPr>
          <p:cNvSpPr txBox="1"/>
          <p:nvPr/>
        </p:nvSpPr>
        <p:spPr>
          <a:xfrm>
            <a:off x="1364389" y="155077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804784-866C-495C-D63D-B2D6C6811F92}"/>
              </a:ext>
            </a:extLst>
          </p:cNvPr>
          <p:cNvSpPr txBox="1"/>
          <p:nvPr/>
        </p:nvSpPr>
        <p:spPr>
          <a:xfrm>
            <a:off x="6088789" y="155077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F9D1A33-234B-170B-5395-F33EAB29742C}"/>
              </a:ext>
            </a:extLst>
          </p:cNvPr>
          <p:cNvSpPr txBox="1"/>
          <p:nvPr/>
        </p:nvSpPr>
        <p:spPr>
          <a:xfrm>
            <a:off x="8393839" y="338530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5811F7-969B-1FC7-2518-46EA7EC739C0}"/>
              </a:ext>
            </a:extLst>
          </p:cNvPr>
          <p:cNvSpPr txBox="1"/>
          <p:nvPr/>
        </p:nvSpPr>
        <p:spPr>
          <a:xfrm>
            <a:off x="6412639" y="439078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0" name="yt_shape_11660"/>
          <p:cNvSpPr txBox="1"/>
          <p:nvPr/>
        </p:nvSpPr>
        <p:spPr>
          <a:xfrm>
            <a:off x="540000" y="900000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用字母表示运算律和公式</a:t>
            </a:r>
          </a:p>
        </p:txBody>
      </p:sp>
      <p:sp>
        <p:nvSpPr>
          <p:cNvPr id="11661" name="yt_shape_11661"/>
          <p:cNvSpPr txBox="1"/>
          <p:nvPr/>
        </p:nvSpPr>
        <p:spPr>
          <a:xfrm>
            <a:off x="540000" y="1399565"/>
            <a:ext cx="67630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用字母表示有理数减法法则正确的是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62" name="yt_table_1166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1634689"/>
              </p:ext>
            </p:extLst>
          </p:nvPr>
        </p:nvGraphicFramePr>
        <p:xfrm>
          <a:off x="540056" y="1878868"/>
          <a:ext cx="8620443" cy="950976"/>
        </p:xfrm>
        <a:graphic>
          <a:graphicData uri="http://schemas.openxmlformats.org/drawingml/2006/table">
            <a:tbl>
              <a:tblPr/>
              <a:tblGrid>
                <a:gridCol w="4767580">
                  <a:extLst>
                    <a:ext uri="{9D8B030D-6E8A-4147-A177-3AD203B41FA5}">
                      <a16:colId xmlns:a16="http://schemas.microsoft.com/office/drawing/2014/main" val="10390"/>
                    </a:ext>
                  </a:extLst>
                </a:gridCol>
                <a:gridCol w="3852863">
                  <a:extLst>
                    <a:ext uri="{9D8B030D-6E8A-4147-A177-3AD203B41FA5}">
                      <a16:colId xmlns:a16="http://schemas.microsoft.com/office/drawing/2014/main" val="103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7"/>
                  </a:ext>
                </a:extLst>
              </a:tr>
            </a:tbl>
          </a:graphicData>
        </a:graphic>
      </p:graphicFrame>
      <p:sp>
        <p:nvSpPr>
          <p:cNvPr id="11664" name="yt_shape_11664"/>
          <p:cNvSpPr txBox="1"/>
          <p:nvPr/>
        </p:nvSpPr>
        <p:spPr>
          <a:xfrm>
            <a:off x="540119" y="28804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小明用橡皮泥做了一个底面半径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的圆柱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其侧面积为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7179,isEnd"/>
              </a:rPr>
              <a:t>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50368685">
            <a:extLst>
              <a:ext uri="{FF2B5EF4-FFF2-40B4-BE49-F238E27FC236}">
                <a16:creationId xmlns:a16="http://schemas.microsoft.com/office/drawing/2014/main" id="{9D163EFA-ECFA-3FFE-A036-AFAC74D916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C11FD99-A58F-2916-77C6-ABA028126FB9}"/>
              </a:ext>
            </a:extLst>
          </p:cNvPr>
          <p:cNvSpPr txBox="1"/>
          <p:nvPr/>
        </p:nvSpPr>
        <p:spPr>
          <a:xfrm>
            <a:off x="63173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D3DD7F-D60D-E545-C17C-10CA0B2DC159}"/>
              </a:ext>
            </a:extLst>
          </p:cNvPr>
          <p:cNvSpPr txBox="1"/>
          <p:nvPr/>
        </p:nvSpPr>
        <p:spPr>
          <a:xfrm>
            <a:off x="9827471" y="2833616"/>
            <a:ext cx="1152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r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DE1C9E-CE35-3578-5A00-EB6E162B718A}"/>
              </a:ext>
            </a:extLst>
          </p:cNvPr>
          <p:cNvSpPr txBox="1"/>
          <p:nvPr/>
        </p:nvSpPr>
        <p:spPr>
          <a:xfrm>
            <a:off x="1364508" y="3309104"/>
            <a:ext cx="11389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r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665" name="yt_shape_11665"/>
          <p:cNvSpPr txBox="1"/>
          <p:nvPr/>
        </p:nvSpPr>
        <p:spPr>
          <a:xfrm>
            <a:off x="540000" y="4077072"/>
            <a:ext cx="621323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用字母表示实际问题中的数量关系</a:t>
            </a:r>
          </a:p>
        </p:txBody>
      </p:sp>
      <p:sp>
        <p:nvSpPr>
          <p:cNvPr id="11666" name="yt_shape_11666"/>
          <p:cNvSpPr txBox="1"/>
          <p:nvPr/>
        </p:nvSpPr>
        <p:spPr>
          <a:xfrm>
            <a:off x="540119" y="457663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吉林省中考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篮球队要购买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个篮球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每个篮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一共需要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95fa,isEnd"/>
              </a:rPr>
              <a:t>.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6" name="yt_shape_1723550368759">
            <a:extLst>
              <a:ext uri="{FF2B5EF4-FFF2-40B4-BE49-F238E27FC236}">
                <a16:creationId xmlns:a16="http://schemas.microsoft.com/office/drawing/2014/main" id="{EFE1AB16-7F63-F07A-B61E-A446939D03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4127106"/>
            <a:ext cx="1276542" cy="34436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42E69E1-F3D0-0773-E92B-DCA5B9D480EA}"/>
              </a:ext>
            </a:extLst>
          </p:cNvPr>
          <p:cNvSpPr txBox="1"/>
          <p:nvPr/>
        </p:nvSpPr>
        <p:spPr>
          <a:xfrm>
            <a:off x="9986221" y="4529831"/>
            <a:ext cx="1105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8" name="yt_shape_11668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667" name="yt_image_11667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70" name="yt_shape_11670"/>
          <p:cNvSpPr txBox="1"/>
          <p:nvPr/>
        </p:nvSpPr>
        <p:spPr>
          <a:xfrm>
            <a:off x="540000" y="1591869"/>
            <a:ext cx="77649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观察一列数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71" name="yt_table_1167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504946"/>
              </p:ext>
            </p:extLst>
          </p:nvPr>
        </p:nvGraphicFramePr>
        <p:xfrm>
          <a:off x="540056" y="2071172"/>
          <a:ext cx="9914891" cy="475488"/>
        </p:xfrm>
        <a:graphic>
          <a:graphicData uri="http://schemas.openxmlformats.org/drawingml/2006/table">
            <a:tbl>
              <a:tblPr/>
              <a:tblGrid>
                <a:gridCol w="2413318">
                  <a:extLst>
                    <a:ext uri="{9D8B030D-6E8A-4147-A177-3AD203B41FA5}">
                      <a16:colId xmlns:a16="http://schemas.microsoft.com/office/drawing/2014/main" val="10392"/>
                    </a:ext>
                  </a:extLst>
                </a:gridCol>
                <a:gridCol w="2805430">
                  <a:extLst>
                    <a:ext uri="{9D8B030D-6E8A-4147-A177-3AD203B41FA5}">
                      <a16:colId xmlns:a16="http://schemas.microsoft.com/office/drawing/2014/main" val="10393"/>
                    </a:ext>
                  </a:extLst>
                </a:gridCol>
                <a:gridCol w="2805430">
                  <a:extLst>
                    <a:ext uri="{9D8B030D-6E8A-4147-A177-3AD203B41FA5}">
                      <a16:colId xmlns:a16="http://schemas.microsoft.com/office/drawing/2014/main" val="10394"/>
                    </a:ext>
                  </a:extLst>
                </a:gridCol>
                <a:gridCol w="1890713">
                  <a:extLst>
                    <a:ext uri="{9D8B030D-6E8A-4147-A177-3AD203B41FA5}">
                      <a16:colId xmlns:a16="http://schemas.microsoft.com/office/drawing/2014/main" val="103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8"/>
                  </a:ext>
                </a:extLst>
              </a:tr>
            </a:tbl>
          </a:graphicData>
        </a:graphic>
      </p:graphicFrame>
      <p:sp>
        <p:nvSpPr>
          <p:cNvPr id="11673" name="yt_shape_11673"/>
          <p:cNvSpPr txBox="1"/>
          <p:nvPr/>
        </p:nvSpPr>
        <p:spPr>
          <a:xfrm>
            <a:off x="540119" y="259734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合肥四十二中期中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礼堂第一排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个座位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后面每排比前一排多一个座位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b99d"/>
              </a:rPr>
              <a:t>.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用式子表示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排的座位数是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74" name="yt_table_1167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131498"/>
              </p:ext>
            </p:extLst>
          </p:nvPr>
        </p:nvGraphicFramePr>
        <p:xfrm>
          <a:off x="540056" y="3556778"/>
          <a:ext cx="7433311" cy="950976"/>
        </p:xfrm>
        <a:graphic>
          <a:graphicData uri="http://schemas.openxmlformats.org/drawingml/2006/table">
            <a:tbl>
              <a:tblPr/>
              <a:tblGrid>
                <a:gridCol w="5218748">
                  <a:extLst>
                    <a:ext uri="{9D8B030D-6E8A-4147-A177-3AD203B41FA5}">
                      <a16:colId xmlns:a16="http://schemas.microsoft.com/office/drawing/2014/main" val="10396"/>
                    </a:ext>
                  </a:extLst>
                </a:gridCol>
                <a:gridCol w="2214563">
                  <a:extLst>
                    <a:ext uri="{9D8B030D-6E8A-4147-A177-3AD203B41FA5}">
                      <a16:colId xmlns:a16="http://schemas.microsoft.com/office/drawing/2014/main" val="103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0"/>
                  </a:ext>
                </a:extLst>
              </a:tr>
            </a:tbl>
          </a:graphicData>
        </a:graphic>
      </p:graphicFrame>
      <p:sp>
        <p:nvSpPr>
          <p:cNvPr id="11676" name="yt_shape_11676"/>
          <p:cNvSpPr txBox="1"/>
          <p:nvPr/>
        </p:nvSpPr>
        <p:spPr>
          <a:xfrm>
            <a:off x="540119" y="455833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婷婷从一列火车的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节车厢数起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一直数到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节车厢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57ab,isEnd"/>
              </a:rPr>
              <a:t>她数过的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车厢为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C8E8A29-4A31-F95D-7466-D666C9BF4C52}"/>
              </a:ext>
            </a:extLst>
          </p:cNvPr>
          <p:cNvSpPr txBox="1"/>
          <p:nvPr/>
        </p:nvSpPr>
        <p:spPr>
          <a:xfrm>
            <a:off x="7327039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CBA02E3-1CCE-196F-A06B-221CF0919C0B}"/>
              </a:ext>
            </a:extLst>
          </p:cNvPr>
          <p:cNvSpPr txBox="1"/>
          <p:nvPr/>
        </p:nvSpPr>
        <p:spPr>
          <a:xfrm>
            <a:off x="4964958" y="302602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2ECCD1-4125-2F38-B181-67703734EE92}"/>
              </a:ext>
            </a:extLst>
          </p:cNvPr>
          <p:cNvSpPr txBox="1"/>
          <p:nvPr/>
        </p:nvSpPr>
        <p:spPr>
          <a:xfrm>
            <a:off x="1669308" y="4987014"/>
            <a:ext cx="24200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7" name="yt_shape_11677"/>
          <p:cNvSpPr txBox="1"/>
          <p:nvPr/>
        </p:nvSpPr>
        <p:spPr>
          <a:xfrm>
            <a:off x="540119" y="900000"/>
            <a:ext cx="11492915" cy="138967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用一个长方形在月历中任意框出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d3a0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en-US" altLang="zh-CN" sz="5050" b="0" i="0" u="none">
                <a:solidFill>
                  <a:srgbClr val="1EE3CF"/>
                </a:solidFill>
                <a:effectLst/>
                <a:latin typeface="Times New Roman" pitchFamily="50"/>
                <a:ea typeface="Times New Roman" pitchFamily="5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1800" b="0" i="0" u="none">
                <a:solidFill>
                  <a:srgbClr val="1EE3CF"/>
                </a:solidFill>
                <a:effectLst/>
                <a:latin typeface="Times New Roman" pitchFamily="18"/>
                <a:ea typeface="宋体" pitchFamily="1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请用一个等式表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1678" name="yt_image_1167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0870" y="2340464"/>
            <a:ext cx="1830259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80" name="yt_shape_11680"/>
          <p:cNvSpPr txBox="1"/>
          <p:nvPr/>
        </p:nvSpPr>
        <p:spPr>
          <a:xfrm>
            <a:off x="540000" y="3915677"/>
            <a:ext cx="2675412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3" name="yt_shape_1723550369020">
            <a:extLst>
              <a:ext uri="{FF2B5EF4-FFF2-40B4-BE49-F238E27FC236}">
                <a16:creationId xmlns:a16="http://schemas.microsoft.com/office/drawing/2014/main" id="{A937B8F1-E75B-AC0F-5DA0-6347CC7D10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19" y="1493616"/>
            <a:ext cx="522477" cy="66449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145FB02-27F3-9E33-B63D-EC922FECF808}"/>
              </a:ext>
            </a:extLst>
          </p:cNvPr>
          <p:cNvSpPr txBox="1"/>
          <p:nvPr/>
        </p:nvSpPr>
        <p:spPr>
          <a:xfrm>
            <a:off x="449989" y="3868871"/>
            <a:ext cx="2829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0B2473-4B5F-3A58-FC73-608717D5A31E}"/>
              </a:ext>
            </a:extLst>
          </p:cNvPr>
          <p:cNvSpPr txBox="1"/>
          <p:nvPr/>
        </p:nvSpPr>
        <p:spPr>
          <a:xfrm>
            <a:off x="449989" y="4344359"/>
            <a:ext cx="2313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1" name="yt_shape_11681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安庆四中月考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这些等式反映自然数间的某种规律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为自然数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试用关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71883"/>
              </a:rPr>
              <a:t>的等式表示出你所发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现的规律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D0CCC93-AEFC-F6B9-CE6D-3B1AC7CFF9D9}"/>
              </a:ext>
            </a:extLst>
          </p:cNvPr>
          <p:cNvSpPr txBox="1"/>
          <p:nvPr/>
        </p:nvSpPr>
        <p:spPr>
          <a:xfrm>
            <a:off x="450108" y="4657098"/>
            <a:ext cx="4736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683</Words>
  <Application>Microsoft Office PowerPoint</Application>
  <PresentationFormat>宽屏</PresentationFormat>
  <Paragraphs>64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2024-08-13T11:53:27Z</dcterms:created>
  <dcterms:modified xsi:type="dcterms:W3CDTF">2024-08-14T14:06:56Z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