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6" r:id="rId4"/>
    <p:sldId id="371" r:id="rId5"/>
    <p:sldId id="373" r:id="rId6"/>
    <p:sldId id="375" r:id="rId7"/>
    <p:sldId id="376" r:id="rId8"/>
    <p:sldId id="377" r:id="rId9"/>
    <p:sldId id="378" r:id="rId10"/>
    <p:sldId id="381" r:id="rId11"/>
    <p:sldId id="385" r:id="rId12"/>
    <p:sldId id="386" r:id="rId13"/>
    <p:sldId id="389" r:id="rId14"/>
    <p:sldId id="388" r:id="rId15"/>
    <p:sldId id="256" r:id="rId16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56" d="100"/>
          <a:sy n="56" d="100"/>
        </p:scale>
        <p:origin x="280" y="4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yt_shape_12289"/>
          <p:cNvSpPr txBox="1"/>
          <p:nvPr/>
        </p:nvSpPr>
        <p:spPr>
          <a:xfrm>
            <a:off x="540000" y="900000"/>
            <a:ext cx="4137992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455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2288" name="yt_image_12288">
            <a:extLst>
              <a:ext uri="">
                <a16:creationId xmlns:a14="http://schemas.microsoft.com/office/drawing/2010/main" xmlns:a16="http://schemas.microsoft.com/office/drawing/2014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095471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291" name="yt_shape_12291"/>
          <p:cNvSpPr txBox="1"/>
          <p:nvPr/>
        </p:nvSpPr>
        <p:spPr>
          <a:xfrm>
            <a:off x="540119" y="1597583"/>
            <a:ext cx="11111999" cy="8921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含有未知数的等式叫作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使方程两边相等的未知数的值叫作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sz="2400" u="sng" spc="-100" dirty="0">
                <a:solidFill>
                  <a:srgbClr val="FF0000">
                    <a:alpha val="0"/>
                  </a:srgbClr>
                </a:solidFill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sym typeface="W:6.005039,H:37.44"/>
              </a:rPr>
              <a:t>     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</a:t>
            </a:r>
            <a:r>
              <a:rPr sz="11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求方程的解的过程叫作</a:t>
            </a:r>
            <a:r>
              <a:rPr sz="21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</a:t>
            </a:r>
            <a:r>
              <a:rPr sz="19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12292" name="yt_image_12292">
            <a:extLst>
              <a:ext uri="">
                <a16:creationId xmlns:a14="http://schemas.microsoft.com/office/drawing/2010/main" xmlns:a16="http://schemas.microsoft.com/office/drawing/2014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0000" y="2692902"/>
            <a:ext cx="4113603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294" name="yt_shape_12294"/>
          <p:cNvSpPr txBox="1"/>
          <p:nvPr/>
        </p:nvSpPr>
        <p:spPr>
          <a:xfrm>
            <a:off x="540000" y="3396199"/>
            <a:ext cx="3135474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方程的概念</a:t>
            </a:r>
          </a:p>
        </p:txBody>
      </p:sp>
      <p:sp>
        <p:nvSpPr>
          <p:cNvPr id="12295" name="yt_shape_12295"/>
          <p:cNvSpPr txBox="1"/>
          <p:nvPr/>
        </p:nvSpPr>
        <p:spPr>
          <a:xfrm>
            <a:off x="540000" y="3895764"/>
            <a:ext cx="520655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下列式子中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是方程的是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296" name="yt_table_12296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17995101"/>
              </p:ext>
            </p:extLst>
          </p:nvPr>
        </p:nvGraphicFramePr>
        <p:xfrm>
          <a:off x="540056" y="4375067"/>
          <a:ext cx="5632768" cy="950976"/>
        </p:xfrm>
        <a:graphic>
          <a:graphicData uri="http://schemas.openxmlformats.org/drawingml/2006/table">
            <a:tbl>
              <a:tblPr/>
              <a:tblGrid>
                <a:gridCol w="3245168">
                  <a:extLst>
                    <a:ext uri="{9D8B030D-6E8A-4147-A177-3AD203B41FA5}">
                      <a16:colId xmlns:a16="http://schemas.microsoft.com/office/drawing/2014/main" val="10536"/>
                    </a:ext>
                  </a:extLst>
                </a:gridCol>
                <a:gridCol w="2387600">
                  <a:extLst>
                    <a:ext uri="{9D8B030D-6E8A-4147-A177-3AD203B41FA5}">
                      <a16:colId xmlns:a16="http://schemas.microsoft.com/office/drawing/2014/main" val="1053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7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9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58"/>
                  </a:ext>
                </a:extLst>
              </a:tr>
            </a:tbl>
          </a:graphicData>
        </a:graphic>
      </p:graphicFrame>
      <p:sp>
        <p:nvSpPr>
          <p:cNvPr id="12298" name="yt_shape_12298"/>
          <p:cNvSpPr txBox="1"/>
          <p:nvPr/>
        </p:nvSpPr>
        <p:spPr>
          <a:xfrm>
            <a:off x="540119" y="5376621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已知式子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④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⑤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26927,isEnd"/>
              </a:rPr>
              <a:t>x</a:t>
            </a:r>
            <a:b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其中为等式的是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</a:t>
            </a:r>
            <a:r>
              <a:rPr sz="1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为方程的是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填序号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）</a:t>
            </a:r>
          </a:p>
        </p:txBody>
      </p:sp>
      <p:pic>
        <p:nvPicPr>
          <p:cNvPr id="3" name="yt_shape_1723550523422">
            <a:extLst>
              <a:ext uri="{FF2B5EF4-FFF2-40B4-BE49-F238E27FC236}">
                <a16:creationId xmlns:a16="http://schemas.microsoft.com/office/drawing/2014/main" id="{7AF285A8-C977-0AC1-6422-4B716FFC28D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3446233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CDEF7B8F-674E-D032-3E15-819E029FC616}"/>
              </a:ext>
            </a:extLst>
          </p:cNvPr>
          <p:cNvSpPr txBox="1"/>
          <p:nvPr/>
        </p:nvSpPr>
        <p:spPr>
          <a:xfrm>
            <a:off x="3802908" y="1550777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方程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21DD70C-ADE5-FDA3-4A4C-7976A08DC0C6}"/>
              </a:ext>
            </a:extLst>
          </p:cNvPr>
          <p:cNvSpPr txBox="1"/>
          <p:nvPr/>
        </p:nvSpPr>
        <p:spPr>
          <a:xfrm>
            <a:off x="9898907" y="1550777"/>
            <a:ext cx="11706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  <a:sym typeface="_⨹_3_11624"/>
              </a:rPr>
              <a:t>方程的</a:t>
            </a:r>
            <a:r>
              <a:rPr lang="zh-CN" altLang="zh-CN" sz="2400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</a:rPr>
              <a:t>解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D0426C78-95E3-9CDD-AE8E-4406E5920DE1}"/>
              </a:ext>
            </a:extLst>
          </p:cNvPr>
          <p:cNvSpPr txBox="1"/>
          <p:nvPr/>
        </p:nvSpPr>
        <p:spPr>
          <a:xfrm>
            <a:off x="3791744" y="2026265"/>
            <a:ext cx="1399287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解方程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F5AE137B-36EF-CB48-EFC4-1CBE24C88C98}"/>
              </a:ext>
            </a:extLst>
          </p:cNvPr>
          <p:cNvSpPr txBox="1"/>
          <p:nvPr/>
        </p:nvSpPr>
        <p:spPr>
          <a:xfrm>
            <a:off x="4793389" y="3848958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B7FC6AE6-BA7C-A4CD-E387-0FDC67688F56}"/>
              </a:ext>
            </a:extLst>
          </p:cNvPr>
          <p:cNvSpPr txBox="1"/>
          <p:nvPr/>
        </p:nvSpPr>
        <p:spPr>
          <a:xfrm>
            <a:off x="4107708" y="5805303"/>
            <a:ext cx="1704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①③④⑤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EA490CE4-C6ED-2C74-7230-44F32E048D2A}"/>
              </a:ext>
            </a:extLst>
          </p:cNvPr>
          <p:cNvSpPr txBox="1"/>
          <p:nvPr/>
        </p:nvSpPr>
        <p:spPr>
          <a:xfrm>
            <a:off x="7765307" y="5805303"/>
            <a:ext cx="13992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③④⑤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37" name="yt_shape_12337"/>
          <p:cNvSpPr txBox="1"/>
          <p:nvPr/>
        </p:nvSpPr>
        <p:spPr>
          <a:xfrm>
            <a:off x="540119" y="900000"/>
            <a:ext cx="11492915" cy="522983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根据题意列方程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某校组织知识竞赛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共设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道选择题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每道题答对得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答错或不答倒扣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91042"/>
              </a:rPr>
              <a:t>2</a:t>
            </a:r>
            <a:b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已知选手甲得到了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那么选手甲答对了几道题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设选手甲答对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了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道题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则不答或答错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道题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sym typeface="_⨹_6_de8e3"/>
              </a:rPr>
              <a:t>根据题意列方</a:t>
            </a:r>
            <a:b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程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水上公园某一天共售出门票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收入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912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门票价格为成人每张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76fbf"/>
              </a:rPr>
              <a:t>，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学生可享受六折优惠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这一天售出成人票与学生票各多少张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设售出成人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票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张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则售出学生票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128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张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根据题意列方程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％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128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912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D98E3D88-07B3-758E-E702-05E287FEB738}"/>
              </a:ext>
            </a:extLst>
          </p:cNvPr>
          <p:cNvSpPr txBox="1"/>
          <p:nvPr/>
        </p:nvSpPr>
        <p:spPr>
          <a:xfrm>
            <a:off x="450108" y="2279658"/>
            <a:ext cx="1092739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设选手甲答对</a:t>
            </a:r>
            <a:r>
              <a:rPr kumimoji="0" lang="zh-CN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了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道题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则不答或答错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道题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  <a:sym typeface="_⨹_6_de8e3"/>
              </a:rPr>
              <a:t>根据题意列方</a:t>
            </a:r>
            <a:b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</a:b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9059F2E-1F11-87E1-DEBD-AA5890DE4904}"/>
              </a:ext>
            </a:extLst>
          </p:cNvPr>
          <p:cNvSpPr txBox="1"/>
          <p:nvPr/>
        </p:nvSpPr>
        <p:spPr>
          <a:xfrm>
            <a:off x="450108" y="2755146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B2BE2DE-041D-5015-2E7D-06C09803F100}"/>
              </a:ext>
            </a:extLst>
          </p:cNvPr>
          <p:cNvSpPr txBox="1"/>
          <p:nvPr/>
        </p:nvSpPr>
        <p:spPr>
          <a:xfrm>
            <a:off x="450108" y="3230634"/>
            <a:ext cx="32312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36D42A49-E322-7DB8-86E4-941CA9A05FE5}"/>
              </a:ext>
            </a:extLst>
          </p:cNvPr>
          <p:cNvSpPr txBox="1"/>
          <p:nvPr/>
        </p:nvSpPr>
        <p:spPr>
          <a:xfrm>
            <a:off x="450108" y="4657098"/>
            <a:ext cx="82604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设售出成人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票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张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则售出学生票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128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张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8B571CC8-248D-C7CB-554E-71FDE94A851F}"/>
              </a:ext>
            </a:extLst>
          </p:cNvPr>
          <p:cNvSpPr txBox="1"/>
          <p:nvPr/>
        </p:nvSpPr>
        <p:spPr>
          <a:xfrm>
            <a:off x="450108" y="5132586"/>
            <a:ext cx="2923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根据题意列方程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F067E511-CF1E-53A0-D962-3AC196551D73}"/>
              </a:ext>
            </a:extLst>
          </p:cNvPr>
          <p:cNvSpPr txBox="1"/>
          <p:nvPr/>
        </p:nvSpPr>
        <p:spPr>
          <a:xfrm>
            <a:off x="450108" y="5608074"/>
            <a:ext cx="47552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％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128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912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43" name="yt_shape_12343"/>
          <p:cNvSpPr txBox="1"/>
          <p:nvPr/>
        </p:nvSpPr>
        <p:spPr>
          <a:xfrm>
            <a:off x="540000" y="900000"/>
            <a:ext cx="4135299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434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2342" name="yt_image_12342" title="H_50.94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092759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345" name="yt_shape_12345"/>
          <p:cNvSpPr txBox="1"/>
          <p:nvPr/>
        </p:nvSpPr>
        <p:spPr>
          <a:xfrm>
            <a:off x="540119" y="1597583"/>
            <a:ext cx="11492915" cy="378943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核心素养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模型观念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在一次植树活动中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甲班植树的株数比乙班多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％，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b82f3"/>
              </a:rPr>
              <a:t>乙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班植树的株数比甲班的一半多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株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设乙班植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树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株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列两个不同的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含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的式子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分别表示甲班植树的株数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spc="15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 spc="150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 spc="15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spc="150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15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根据甲班植树的株数比乙班多</a:t>
            </a:r>
            <a:r>
              <a:rPr lang="en-US" altLang="zh-CN" sz="2400" b="0" i="0" u="none" spc="15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zh-CN" altLang="zh-CN" sz="2400" b="0" i="0" u="none" spc="150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％，</a:t>
            </a:r>
            <a:r>
              <a:rPr lang="zh-CN" altLang="zh-CN" sz="2400" b="0" i="0" u="none" spc="15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得甲班植树的株数为</a:t>
            </a:r>
            <a:r>
              <a:rPr lang="zh-CN" altLang="zh-CN" sz="2400" b="0" i="0" u="none" spc="150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spc="15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spc="150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15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sym typeface="_⨹_2_66ff9"/>
              </a:rPr>
              <a:t>20</a:t>
            </a:r>
            <a:r>
              <a:rPr lang="zh-CN" altLang="zh-CN" sz="2400" b="0" i="0" u="none" spc="150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％）</a:t>
            </a:r>
            <a:r>
              <a:rPr lang="en-US" altLang="zh-CN" sz="2400" b="0" i="1" u="none" spc="15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 spc="150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spc="15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根据乙班植树的株数比甲班的一半多</a:t>
            </a:r>
            <a:r>
              <a:rPr lang="en-US" altLang="zh-CN" sz="2400" b="0" i="0" u="none" spc="15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 spc="15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株</a:t>
            </a:r>
            <a:r>
              <a:rPr lang="zh-CN" altLang="zh-CN" sz="2400" b="0" i="0" u="none" spc="150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得甲班植树的株数为</a:t>
            </a:r>
            <a:r>
              <a:rPr lang="en-US" altLang="zh-CN" sz="2400" b="0" i="0" u="none" spc="15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spc="150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spc="15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 spc="150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15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 spc="150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根据题意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列出含未知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数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的方程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％</a:t>
            </a:r>
            <a:r>
              <a:rPr lang="zh-CN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）；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4BDAE757-6154-0D95-80BA-F9BC1FBD5EFD}"/>
              </a:ext>
            </a:extLst>
          </p:cNvPr>
          <p:cNvSpPr txBox="1"/>
          <p:nvPr/>
        </p:nvSpPr>
        <p:spPr>
          <a:xfrm>
            <a:off x="450108" y="2977241"/>
            <a:ext cx="11019472" cy="950976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根据甲班植树的株数比乙班多</a:t>
            </a:r>
            <a:r>
              <a:rPr kumimoji="0" lang="en-US" altLang="zh-CN" sz="2400" b="0" i="0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％，</a:t>
            </a:r>
            <a:r>
              <a:rPr kumimoji="0" lang="zh-CN" altLang="zh-CN" sz="2400" b="0" i="0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得甲班植树的株数为</a:t>
            </a:r>
            <a:br>
              <a:rPr kumimoji="0" lang="en-US" altLang="zh-CN" sz="2400" b="0" i="0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</a:b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249D818-E2E8-CD50-B964-9E72598E23E4}"/>
              </a:ext>
            </a:extLst>
          </p:cNvPr>
          <p:cNvSpPr txBox="1"/>
          <p:nvPr/>
        </p:nvSpPr>
        <p:spPr>
          <a:xfrm>
            <a:off x="450108" y="3452729"/>
            <a:ext cx="23335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lang="zh-CN" altLang="zh-CN" sz="2400" spc="15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（</a:t>
            </a:r>
            <a:r>
              <a:rPr lang="en-US" altLang="zh-CN" sz="2400" spc="150" dirty="0">
                <a:solidFill>
                  <a:srgbClr val="FF0000"/>
                </a:solidFill>
                <a:latin typeface="Times New Roman" pitchFamily="24"/>
                <a:ea typeface="宋体" pitchFamily="24"/>
              </a:rPr>
              <a:t>1</a:t>
            </a:r>
            <a:r>
              <a:rPr lang="zh-CN" altLang="zh-CN" sz="2400" spc="15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＋</a:t>
            </a:r>
            <a:r>
              <a:rPr lang="en-US" altLang="zh-CN" sz="2400" spc="150" dirty="0">
                <a:solidFill>
                  <a:srgbClr val="FF0000"/>
                </a:solidFill>
                <a:latin typeface="Times New Roman" pitchFamily="24"/>
                <a:ea typeface="宋体" pitchFamily="24"/>
                <a:sym typeface="_⨹_2_66ff9"/>
              </a:rPr>
              <a:t>20 </a:t>
            </a:r>
            <a:r>
              <a:rPr kumimoji="0" lang="zh-CN" altLang="zh-CN" sz="2400" b="0" i="0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％）</a:t>
            </a:r>
            <a:r>
              <a:rPr kumimoji="0" lang="en-US" altLang="zh-CN" sz="2400" b="0" i="1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；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55A89A7-E842-99A9-A96E-344E88B78151}"/>
              </a:ext>
            </a:extLst>
          </p:cNvPr>
          <p:cNvSpPr txBox="1"/>
          <p:nvPr/>
        </p:nvSpPr>
        <p:spPr>
          <a:xfrm>
            <a:off x="450108" y="3928217"/>
            <a:ext cx="112306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根据乙班植树的株数比甲班的一半多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株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得甲班植树的株数为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）；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92E2F51-1309-F5B0-BE34-CEDFCC872D38}"/>
              </a:ext>
            </a:extLst>
          </p:cNvPr>
          <p:cNvSpPr txBox="1"/>
          <p:nvPr/>
        </p:nvSpPr>
        <p:spPr>
          <a:xfrm>
            <a:off x="450108" y="4879193"/>
            <a:ext cx="56696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％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）；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50" name="yt_shape_12350"/>
          <p:cNvSpPr txBox="1"/>
          <p:nvPr/>
        </p:nvSpPr>
        <p:spPr>
          <a:xfrm>
            <a:off x="540119" y="900000"/>
            <a:ext cx="11492915" cy="2349041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检验乙班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甲班植树的株数是不是分别为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株和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株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把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分别代入方程的左边和右边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得左边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％）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_⨹_1_ccc81"/>
              </a:rPr>
              <a:t>，</a:t>
            </a:r>
            <a:b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右边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因为左边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右边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以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是方程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％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sym typeface="_⨹_1_4413c"/>
              </a:rPr>
              <a:t>2</a:t>
            </a:r>
            <a:b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此时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％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所以从检验过程可得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乙班植树株数是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株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甲班植树株数是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株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而不是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株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8122EA06-068F-AE3C-1415-149B547AD3D2}"/>
              </a:ext>
            </a:extLst>
          </p:cNvPr>
          <p:cNvSpPr txBox="1"/>
          <p:nvPr/>
        </p:nvSpPr>
        <p:spPr>
          <a:xfrm>
            <a:off x="450108" y="1328682"/>
            <a:ext cx="112306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把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分别代入方程的左边和右边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得左边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％）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  <a:sym typeface="_⨹_1_ccc81"/>
              </a:rPr>
              <a:t>，</a:t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85F7E7D-239E-E835-CAFB-C909040429C8}"/>
              </a:ext>
            </a:extLst>
          </p:cNvPr>
          <p:cNvSpPr txBox="1"/>
          <p:nvPr/>
        </p:nvSpPr>
        <p:spPr>
          <a:xfrm>
            <a:off x="450108" y="1804170"/>
            <a:ext cx="1107979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右边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因为左边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右边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以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是方程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％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  <a:sym typeface="_⨹_1_4413c"/>
              </a:rPr>
              <a:t>2</a:t>
            </a:r>
            <a:b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C57C1B0-1B91-A932-8DE7-C279A0622BD5}"/>
              </a:ext>
            </a:extLst>
          </p:cNvPr>
          <p:cNvSpPr txBox="1"/>
          <p:nvPr/>
        </p:nvSpPr>
        <p:spPr>
          <a:xfrm>
            <a:off x="450108" y="2279658"/>
            <a:ext cx="58220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此时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％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F7FE14F4-0C60-AA7F-7DCD-51CD084C7C7E}"/>
              </a:ext>
            </a:extLst>
          </p:cNvPr>
          <p:cNvSpPr txBox="1"/>
          <p:nvPr/>
        </p:nvSpPr>
        <p:spPr>
          <a:xfrm>
            <a:off x="450108" y="2755146"/>
            <a:ext cx="11000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所以从检验过程可得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乙班植树株数是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株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甲班植树株数是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株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而不是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株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53" name="yt_shape_12353"/>
          <p:cNvSpPr txBox="1"/>
          <p:nvPr/>
        </p:nvSpPr>
        <p:spPr>
          <a:xfrm>
            <a:off x="540000" y="900000"/>
            <a:ext cx="1279838" cy="28815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600" b="0" i="0" u="none" spc="9580">
                <a:solidFill>
                  <a:srgbClr val="1EE3CF"/>
                </a:solidFill>
                <a:effectLst/>
                <a:latin typeface="Times New Roman" pitchFamily="16"/>
                <a:ea typeface="宋体" pitchFamily="16"/>
              </a:rPr>
              <a:t> </a:t>
            </a:r>
          </a:p>
        </p:txBody>
      </p:sp>
      <p:pic>
        <p:nvPicPr>
          <p:cNvPr id="12352" name="yt_image_12352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76831"/>
            <a:ext cx="1267142" cy="3234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355" name="yt_shape_12355"/>
          <p:cNvSpPr txBox="1"/>
          <p:nvPr/>
        </p:nvSpPr>
        <p:spPr>
          <a:xfrm>
            <a:off x="2406922" y="1350999"/>
            <a:ext cx="7378155" cy="514738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none" lIns="72000" tIns="72000" rIns="72000" bIns="72000" rtlCol="0">
            <a:noAutofit/>
          </a:bodyPr>
          <a:lstStyle/>
          <a:p>
            <a:pPr algn="ctr" eaLnBrk="1" latinLnBrk="0" hangingPunct="0">
              <a:lnSpc>
                <a:spcPct val="10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列方程解决实际问题时一定要找准题目中的等量关系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9" name="yt_shape_12299"/>
          <p:cNvSpPr txBox="1"/>
          <p:nvPr/>
        </p:nvSpPr>
        <p:spPr>
          <a:xfrm>
            <a:off x="540000" y="900000"/>
            <a:ext cx="2827697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方程的解</a:t>
            </a:r>
          </a:p>
        </p:txBody>
      </p:sp>
      <p:sp>
        <p:nvSpPr>
          <p:cNvPr id="12300" name="yt_shape_12300"/>
          <p:cNvSpPr txBox="1"/>
          <p:nvPr/>
        </p:nvSpPr>
        <p:spPr>
          <a:xfrm>
            <a:off x="540000" y="1399565"/>
            <a:ext cx="522579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15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是下列哪个方程的解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301" name="yt_table_12301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54192886"/>
              </p:ext>
            </p:extLst>
          </p:nvPr>
        </p:nvGraphicFramePr>
        <p:xfrm>
          <a:off x="540056" y="1878868"/>
          <a:ext cx="6280468" cy="950976"/>
        </p:xfrm>
        <a:graphic>
          <a:graphicData uri="http://schemas.openxmlformats.org/drawingml/2006/table">
            <a:tbl>
              <a:tblPr/>
              <a:tblGrid>
                <a:gridCol w="3415030">
                  <a:extLst>
                    <a:ext uri="{9D8B030D-6E8A-4147-A177-3AD203B41FA5}">
                      <a16:colId xmlns:a16="http://schemas.microsoft.com/office/drawing/2014/main" val="10538"/>
                    </a:ext>
                  </a:extLst>
                </a:gridCol>
                <a:gridCol w="2865438">
                  <a:extLst>
                    <a:ext uri="{9D8B030D-6E8A-4147-A177-3AD203B41FA5}">
                      <a16:colId xmlns:a16="http://schemas.microsoft.com/office/drawing/2014/main" val="1053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7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5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8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60"/>
                  </a:ext>
                </a:extLst>
              </a:tr>
            </a:tbl>
          </a:graphicData>
        </a:graphic>
      </p:graphicFrame>
      <p:sp>
        <p:nvSpPr>
          <p:cNvPr id="12303" name="yt_shape_12303"/>
          <p:cNvSpPr txBox="1"/>
          <p:nvPr/>
        </p:nvSpPr>
        <p:spPr>
          <a:xfrm>
            <a:off x="540119" y="288042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能使方程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左右两边相等的是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</a:t>
            </a:r>
            <a:r>
              <a:rPr sz="5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3f601,isEnd"/>
              </a:rPr>
              <a:t>故方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程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的解为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</a:t>
            </a:r>
            <a:r>
              <a:rPr sz="7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304" name="yt_shape_12304"/>
              <p:cNvSpPr txBox="1"/>
              <p:nvPr/>
            </p:nvSpPr>
            <p:spPr>
              <a:xfrm>
                <a:off x="540119" y="3839857"/>
                <a:ext cx="11492915" cy="1090042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在方程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①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②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③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④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解为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3_26d01,isEnd"/>
                  </a:rPr>
                  <a:t>的方程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</a:t>
                </a:r>
                <a:r>
                  <a:rPr sz="21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</a:t>
                </a:r>
                <a:r>
                  <a:rPr sz="3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把你认为正确的序号都填上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12304" name="yt_shape_1230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3839857"/>
                <a:ext cx="11492915" cy="1090042"/>
              </a:xfrm>
              <a:prstGeom prst="rect">
                <a:avLst/>
              </a:prstGeom>
              <a:blipFill>
                <a:blip r:embed="rId2"/>
                <a:stretch>
                  <a:fillRect l="-1645" b="-1564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23550523502">
            <a:extLst>
              <a:ext uri="{FF2B5EF4-FFF2-40B4-BE49-F238E27FC236}">
                <a16:creationId xmlns:a16="http://schemas.microsoft.com/office/drawing/2014/main" id="{2AF748E0-DA11-C39D-E068-93A668505A2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034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953A6058-5820-9421-D945-0C5DB59C2073}"/>
              </a:ext>
            </a:extLst>
          </p:cNvPr>
          <p:cNvSpPr txBox="1"/>
          <p:nvPr/>
        </p:nvSpPr>
        <p:spPr>
          <a:xfrm>
            <a:off x="4794977" y="1352759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D65BE57-2E20-813B-3371-60EEF68089C8}"/>
              </a:ext>
            </a:extLst>
          </p:cNvPr>
          <p:cNvSpPr txBox="1"/>
          <p:nvPr/>
        </p:nvSpPr>
        <p:spPr>
          <a:xfrm>
            <a:off x="9494096" y="2833616"/>
            <a:ext cx="11246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A0E4601-9A4F-038C-71FB-B203CA49D429}"/>
              </a:ext>
            </a:extLst>
          </p:cNvPr>
          <p:cNvSpPr txBox="1"/>
          <p:nvPr/>
        </p:nvSpPr>
        <p:spPr>
          <a:xfrm>
            <a:off x="3775921" y="3309104"/>
            <a:ext cx="112464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A9D28708-0725-6E8F-9582-D3C1A0717E42}"/>
              </a:ext>
            </a:extLst>
          </p:cNvPr>
          <p:cNvSpPr txBox="1"/>
          <p:nvPr/>
        </p:nvSpPr>
        <p:spPr>
          <a:xfrm>
            <a:off x="1059708" y="4464500"/>
            <a:ext cx="1094487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②④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07" name="yt_shape_12307"/>
          <p:cNvSpPr txBox="1"/>
          <p:nvPr/>
        </p:nvSpPr>
        <p:spPr>
          <a:xfrm>
            <a:off x="540000" y="1692088"/>
            <a:ext cx="6234079" cy="282917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将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代入方程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得左边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右边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左边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≠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右边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将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代入方程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得左边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右边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左边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右边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故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是方程的解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不是方程的解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AC4A6834-45CF-8BEA-EDB8-902371F0C27E}"/>
              </a:ext>
            </a:extLst>
          </p:cNvPr>
          <p:cNvSpPr txBox="1"/>
          <p:nvPr/>
        </p:nvSpPr>
        <p:spPr>
          <a:xfrm>
            <a:off x="449989" y="1645282"/>
            <a:ext cx="63538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将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代入方程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得左边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EC69F76-C8B0-8782-1338-EF47D859EBD1}"/>
              </a:ext>
            </a:extLst>
          </p:cNvPr>
          <p:cNvSpPr txBox="1"/>
          <p:nvPr/>
        </p:nvSpPr>
        <p:spPr>
          <a:xfrm>
            <a:off x="449989" y="2120770"/>
            <a:ext cx="3685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右边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844701E-4857-5D6C-5974-F290FCE3C85A}"/>
              </a:ext>
            </a:extLst>
          </p:cNvPr>
          <p:cNvSpPr txBox="1"/>
          <p:nvPr/>
        </p:nvSpPr>
        <p:spPr>
          <a:xfrm>
            <a:off x="449989" y="2596258"/>
            <a:ext cx="2008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左边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≠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右边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；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4A9CAE4-4C06-7951-44E8-1F0315A502F4}"/>
              </a:ext>
            </a:extLst>
          </p:cNvPr>
          <p:cNvSpPr txBox="1"/>
          <p:nvPr/>
        </p:nvSpPr>
        <p:spPr>
          <a:xfrm>
            <a:off x="449989" y="3071746"/>
            <a:ext cx="57442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将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代入方程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得左边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9C1C7FA9-0783-C975-F9B2-92ECABD3776E}"/>
              </a:ext>
            </a:extLst>
          </p:cNvPr>
          <p:cNvSpPr txBox="1"/>
          <p:nvPr/>
        </p:nvSpPr>
        <p:spPr>
          <a:xfrm>
            <a:off x="449989" y="3547234"/>
            <a:ext cx="5361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右边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左边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右边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F3B165C7-4484-C137-B1E1-3F6669165EE2}"/>
              </a:ext>
            </a:extLst>
          </p:cNvPr>
          <p:cNvSpPr txBox="1"/>
          <p:nvPr/>
        </p:nvSpPr>
        <p:spPr>
          <a:xfrm>
            <a:off x="449989" y="4022722"/>
            <a:ext cx="56696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故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是方程的解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不是方程的解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306" name="yt_shape_12306"/>
          <p:cNvSpPr txBox="1"/>
          <p:nvPr/>
        </p:nvSpPr>
        <p:spPr>
          <a:xfrm>
            <a:off x="540000" y="1052736"/>
            <a:ext cx="1038104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检验括号内的值是否为相应方程的解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{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4}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08" name="yt_shape_12308"/>
          <p:cNvSpPr txBox="1"/>
          <p:nvPr/>
        </p:nvSpPr>
        <p:spPr>
          <a:xfrm>
            <a:off x="540000" y="900000"/>
            <a:ext cx="5597686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根据问题中的数量关系列方程</a:t>
            </a:r>
          </a:p>
        </p:txBody>
      </p:sp>
      <p:sp>
        <p:nvSpPr>
          <p:cNvPr id="12309" name="yt_shape_12309"/>
          <p:cNvSpPr txBox="1"/>
          <p:nvPr/>
        </p:nvSpPr>
        <p:spPr>
          <a:xfrm>
            <a:off x="540119" y="1399565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为了参加文艺演出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某校组建了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人的合唱队和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人的舞蹈队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fb44b"/>
              </a:rPr>
              <a:t>现根据演出需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从舞蹈队中抽调了部分同学参加合唱队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6_578f8"/>
              </a:rPr>
              <a:t>使合唱队的人数恰好是舞蹈队人数的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设从舞蹈队中抽调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了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人参加合唱队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正确的方程是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310" name="yt_table_12310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58483079"/>
              </p:ext>
            </p:extLst>
          </p:nvPr>
        </p:nvGraphicFramePr>
        <p:xfrm>
          <a:off x="540056" y="2839131"/>
          <a:ext cx="8615681" cy="950976"/>
        </p:xfrm>
        <a:graphic>
          <a:graphicData uri="http://schemas.openxmlformats.org/drawingml/2006/table">
            <a:tbl>
              <a:tblPr/>
              <a:tblGrid>
                <a:gridCol w="4759643">
                  <a:extLst>
                    <a:ext uri="{9D8B030D-6E8A-4147-A177-3AD203B41FA5}">
                      <a16:colId xmlns:a16="http://schemas.microsoft.com/office/drawing/2014/main" val="10540"/>
                    </a:ext>
                  </a:extLst>
                </a:gridCol>
                <a:gridCol w="3856038">
                  <a:extLst>
                    <a:ext uri="{9D8B030D-6E8A-4147-A177-3AD203B41FA5}">
                      <a16:colId xmlns:a16="http://schemas.microsoft.com/office/drawing/2014/main" val="1054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46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30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46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30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6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30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46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30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62"/>
                  </a:ext>
                </a:extLst>
              </a:tr>
            </a:tbl>
          </a:graphicData>
        </a:graphic>
      </p:graphicFrame>
      <p:pic>
        <p:nvPicPr>
          <p:cNvPr id="3" name="yt_shape_1723550523579">
            <a:extLst>
              <a:ext uri="{FF2B5EF4-FFF2-40B4-BE49-F238E27FC236}">
                <a16:creationId xmlns:a16="http://schemas.microsoft.com/office/drawing/2014/main" id="{4F72E323-A85E-9D6F-8E1B-5403BC13E32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034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DD98399E-9922-0AC4-49C5-9E37BB318111}"/>
              </a:ext>
            </a:extLst>
          </p:cNvPr>
          <p:cNvSpPr txBox="1"/>
          <p:nvPr/>
        </p:nvSpPr>
        <p:spPr>
          <a:xfrm>
            <a:off x="8605096" y="2303735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12" name="yt_shape_12312"/>
          <p:cNvSpPr txBox="1"/>
          <p:nvPr/>
        </p:nvSpPr>
        <p:spPr>
          <a:xfrm>
            <a:off x="540119" y="900000"/>
            <a:ext cx="11492915" cy="3309304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教材第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页例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变式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根据下列问题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设未知数并列出方程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张强与刘伟参加植树活动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两人共植树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棵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其中张强比刘伟多植了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5cbb5"/>
              </a:rPr>
              <a:t>棵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问刘伟植了多少棵树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设刘伟植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了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棵树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则张强植了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棵树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列方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程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某校的学生中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女生占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％，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男生人数为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1020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问该校共有多少名学生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设该校共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有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名学生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则女生人数为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49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％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或男生人数为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49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％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_⨹_1_9f989"/>
              </a:rPr>
              <a:t>，</a:t>
            </a:r>
            <a:b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列方程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49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％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1020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或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49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％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1020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6414403A-A0CC-AFEE-A560-334538AE35A7}"/>
              </a:ext>
            </a:extLst>
          </p:cNvPr>
          <p:cNvSpPr txBox="1"/>
          <p:nvPr/>
        </p:nvSpPr>
        <p:spPr>
          <a:xfrm>
            <a:off x="450108" y="2279658"/>
            <a:ext cx="111592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设刘伟植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了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棵树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则张强植了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棵树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列方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程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22917C1-4593-3392-839A-9A2F450B224F}"/>
              </a:ext>
            </a:extLst>
          </p:cNvPr>
          <p:cNvSpPr txBox="1"/>
          <p:nvPr/>
        </p:nvSpPr>
        <p:spPr>
          <a:xfrm>
            <a:off x="450108" y="3230634"/>
            <a:ext cx="113861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设该校共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有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名学生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则女生人数为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49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％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或男生人数为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％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  <a:sym typeface="_⨹_1_9f989"/>
              </a:rPr>
              <a:t>，</a:t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F1343FA-5BE0-C7F3-BCF5-07B7000B285D}"/>
              </a:ext>
            </a:extLst>
          </p:cNvPr>
          <p:cNvSpPr txBox="1"/>
          <p:nvPr/>
        </p:nvSpPr>
        <p:spPr>
          <a:xfrm>
            <a:off x="450108" y="3706122"/>
            <a:ext cx="66618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列方程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49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％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1020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％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1020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17" name="yt_shape_12317"/>
          <p:cNvSpPr txBox="1"/>
          <p:nvPr/>
        </p:nvSpPr>
        <p:spPr>
          <a:xfrm>
            <a:off x="540000" y="900000"/>
            <a:ext cx="6155531" cy="41203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</a:rPr>
              <a:t>【易错点】</a:t>
            </a:r>
            <a:r>
              <a:rPr lang="zh-CN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</a:rPr>
              <a:t>未找准等量关系导致列方程出错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AE48AB26-440E-0C77-0C8B-76CDC0286B41}"/>
              </a:ext>
            </a:extLst>
          </p:cNvPr>
          <p:cNvSpPr txBox="1"/>
          <p:nvPr/>
        </p:nvSpPr>
        <p:spPr>
          <a:xfrm>
            <a:off x="449989" y="853194"/>
            <a:ext cx="6276086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+mn-cs"/>
              </a:rPr>
              <a:t>【易错点】</a:t>
            </a:r>
            <a:r>
              <a:rPr kumimoji="0" lang="zh-CN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+mn-cs"/>
              </a:rPr>
              <a:t>未找准等量关系导致列方程出错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318" name="yt_shape_12318"/>
              <p:cNvSpPr txBox="1"/>
              <p:nvPr/>
            </p:nvSpPr>
            <p:spPr>
              <a:xfrm>
                <a:off x="540119" y="900000"/>
                <a:ext cx="11492915" cy="206979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一批零件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甲车间单独生产需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天完成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乙车间单独生产需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天完成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5_4899a,isEnd"/>
                  </a:rPr>
                  <a:t>若两车间共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同生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产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天完成了这批零件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则可列方程为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zh-CN" altLang="zh-CN" sz="2400" b="0" i="0" spc="375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sym typeface="IsAddLine"/>
                  </a:rPr>
                  <a:t>（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zh-CN" altLang="zh-CN" sz="2400" b="0" i="0" spc="375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sym typeface="IsAddLine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zh-CN" altLang="zh-CN" sz="2400" b="0" i="0" spc="375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sym typeface="IsAddLine"/>
                  </a:rPr>
                  <a:t>）</a:t>
                </a:r>
                <a:r>
                  <a:rPr lang="en-US" altLang="zh-CN" sz="2400" b="0" i="1" spc="375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x</a:t>
                </a:r>
                <a:r>
                  <a:rPr lang="zh-CN" altLang="zh-CN" sz="2400" b="0" i="0" spc="375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sym typeface="IsAddLine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【变式】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甲班有学生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乙班有学生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应如何调动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才能使甲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、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5_2b26c,isEnd"/>
                  </a:rPr>
                  <a:t>乙两班人数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相等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设</a:t>
                </a:r>
                <a:r>
                  <a:rPr sz="2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                          </a:t>
                </a:r>
                <a:r>
                  <a:rPr sz="11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则可列方程为</a:t>
                </a:r>
                <a:r>
                  <a:rPr sz="2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               </a:t>
                </a:r>
                <a:r>
                  <a:rPr sz="15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2318" name="yt_shape_1231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2069797"/>
              </a:xfrm>
              <a:prstGeom prst="rect">
                <a:avLst/>
              </a:prstGeom>
              <a:blipFill>
                <a:blip r:embed="rId2"/>
                <a:stretch>
                  <a:fillRect l="-1645" t="-2655" b="-826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45783407-BB8B-485D-83E6-E8ED81390AEC}"/>
                  </a:ext>
                </a:extLst>
              </p:cNvPr>
              <p:cNvSpPr txBox="1"/>
              <p:nvPr/>
            </p:nvSpPr>
            <p:spPr>
              <a:xfrm>
                <a:off x="7000132" y="1328682"/>
                <a:ext cx="2605786" cy="76804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（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11, 'pageBreak': True, 'mathAnswerShape': 1}">
                <a:extLst>
                  <a:ext uri="{FF2B5EF4-FFF2-40B4-BE49-F238E27FC236}">
                    <a16:creationId xmlns:a16="http://schemas.microsoft.com/office/drawing/2014/main" id="{45783407-BB8B-485D-83E6-E8ED81390AE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00132" y="1328682"/>
                <a:ext cx="2605786" cy="768046"/>
              </a:xfrm>
              <a:prstGeom prst="rect">
                <a:avLst/>
              </a:prstGeom>
              <a:blipFill>
                <a:blip r:embed="rId3"/>
                <a:stretch>
                  <a:fillRect l="-3505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3F502E38-67BA-23CB-8F9F-7ABD5A78AC55}"/>
              </a:ext>
            </a:extLst>
          </p:cNvPr>
          <p:cNvCxnSpPr/>
          <p:nvPr/>
        </p:nvCxnSpPr>
        <p:spPr>
          <a:xfrm>
            <a:off x="6785344" y="2068972"/>
            <a:ext cx="2730564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3">
            <a:extLst>
              <a:ext uri="{FF2B5EF4-FFF2-40B4-BE49-F238E27FC236}">
                <a16:creationId xmlns:a16="http://schemas.microsoft.com/office/drawing/2014/main" id="{BEC4B66C-A1E4-8597-F738-73766A09709C}"/>
              </a:ext>
            </a:extLst>
          </p:cNvPr>
          <p:cNvSpPr txBox="1"/>
          <p:nvPr/>
        </p:nvSpPr>
        <p:spPr>
          <a:xfrm>
            <a:off x="1974108" y="2478604"/>
            <a:ext cx="3153474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从甲班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调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人到乙班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31D5A30-2901-8E05-8FD4-A97CEF5B7A8E}"/>
              </a:ext>
            </a:extLst>
          </p:cNvPr>
          <p:cNvSpPr txBox="1"/>
          <p:nvPr/>
        </p:nvSpPr>
        <p:spPr>
          <a:xfrm>
            <a:off x="7385896" y="2478604"/>
            <a:ext cx="2469261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50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36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22" name="yt_shape_12322"/>
          <p:cNvSpPr txBox="1"/>
          <p:nvPr/>
        </p:nvSpPr>
        <p:spPr>
          <a:xfrm>
            <a:off x="540000" y="900000"/>
            <a:ext cx="3976345" cy="57631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00" b="0" i="0" u="none" spc="-320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00" b="0" i="0" u="none" spc="30207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2321" name="yt_image_12321" title="H_50.49">
            <a:extLst>
              <a:ext uri="">
                <a16:creationId xmlns:a14="http://schemas.microsoft.com/office/drawing/2010/main" xmlns:a16="http://schemas.microsoft.com/office/drawing/2014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3936999" cy="64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324" name="yt_shape_12324"/>
          <p:cNvSpPr txBox="1"/>
          <p:nvPr/>
        </p:nvSpPr>
        <p:spPr>
          <a:xfrm>
            <a:off x="540000" y="1591869"/>
            <a:ext cx="786433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是方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325" name="yt_table_12325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34839575"/>
              </p:ext>
            </p:extLst>
          </p:nvPr>
        </p:nvGraphicFramePr>
        <p:xfrm>
          <a:off x="540056" y="2071172"/>
          <a:ext cx="8114666" cy="475488"/>
        </p:xfrm>
        <a:graphic>
          <a:graphicData uri="http://schemas.openxmlformats.org/drawingml/2006/table">
            <a:tbl>
              <a:tblPr/>
              <a:tblGrid>
                <a:gridCol w="2422843">
                  <a:extLst>
                    <a:ext uri="{9D8B030D-6E8A-4147-A177-3AD203B41FA5}">
                      <a16:colId xmlns:a16="http://schemas.microsoft.com/office/drawing/2014/main" val="10542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543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544"/>
                    </a:ext>
                  </a:extLst>
                </a:gridCol>
                <a:gridCol w="1490663">
                  <a:extLst>
                    <a:ext uri="{9D8B030D-6E8A-4147-A177-3AD203B41FA5}">
                      <a16:colId xmlns:a16="http://schemas.microsoft.com/office/drawing/2014/main" val="1054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63"/>
                  </a:ext>
                </a:extLst>
              </a:tr>
            </a:tbl>
          </a:graphicData>
        </a:graphic>
      </p:graphicFrame>
      <p:sp>
        <p:nvSpPr>
          <p:cNvPr id="12327" name="yt_shape_12327"/>
          <p:cNvSpPr txBox="1"/>
          <p:nvPr/>
        </p:nvSpPr>
        <p:spPr>
          <a:xfrm>
            <a:off x="540120" y="2597343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超市正在热销某种商品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其标价为每件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若这种商品打八折销售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2aeb3"/>
              </a:rPr>
              <a:t>则每件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可获利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设该商品每件的进价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5_414c0"/>
              </a:rPr>
              <a:t>根据题意可列出的一元一次方程为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328" name="yt_table_12328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10587703"/>
              </p:ext>
            </p:extLst>
          </p:nvPr>
        </p:nvGraphicFramePr>
        <p:xfrm>
          <a:off x="540056" y="4036909"/>
          <a:ext cx="3989388" cy="1901952"/>
        </p:xfrm>
        <a:graphic>
          <a:graphicData uri="http://schemas.openxmlformats.org/drawingml/2006/table">
            <a:tbl>
              <a:tblPr/>
              <a:tblGrid>
                <a:gridCol w="3989388">
                  <a:extLst>
                    <a:ext uri="{9D8B030D-6E8A-4147-A177-3AD203B41FA5}">
                      <a16:colId xmlns:a16="http://schemas.microsoft.com/office/drawing/2014/main" val="1054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125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8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6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125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8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6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125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8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125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15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8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67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EA8D7193-200E-813E-B1C2-232DC39CE82C}"/>
              </a:ext>
            </a:extLst>
          </p:cNvPr>
          <p:cNvSpPr txBox="1"/>
          <p:nvPr/>
        </p:nvSpPr>
        <p:spPr>
          <a:xfrm>
            <a:off x="7408001" y="1545063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21E883A-E194-19D9-8FFC-EA5BD36C7DB3}"/>
              </a:ext>
            </a:extLst>
          </p:cNvPr>
          <p:cNvSpPr txBox="1"/>
          <p:nvPr/>
        </p:nvSpPr>
        <p:spPr>
          <a:xfrm>
            <a:off x="1059709" y="3501513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30" name="yt_shape_12330"/>
          <p:cNvSpPr txBox="1"/>
          <p:nvPr/>
        </p:nvSpPr>
        <p:spPr>
          <a:xfrm>
            <a:off x="540119" y="900000"/>
            <a:ext cx="11492915" cy="2829172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知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是方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先列方程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再写出方程的解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甲型钢笔每支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乙型钢笔每支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元钱买了两种钢笔共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还剩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398c7,isEnd"/>
              </a:rPr>
              <a:t>，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问两种钢笔各买了多少支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？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设买了甲型钢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笔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则买了乙型钢笔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</a:t>
            </a:r>
            <a:r>
              <a:rPr sz="5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根据题意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7198f,isEnd"/>
              </a:rPr>
              <a:t>得方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程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                   </a:t>
            </a:r>
            <a:r>
              <a:rPr sz="7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这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列表计算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：</a:t>
            </a:r>
          </a:p>
        </p:txBody>
      </p:sp>
      <p:graphicFrame>
        <p:nvGraphicFramePr>
          <p:cNvPr id="12334" name="yt_table_12334" title="H_89.2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14455950"/>
              </p:ext>
            </p:extLst>
          </p:nvPr>
        </p:nvGraphicFramePr>
        <p:xfrm>
          <a:off x="540000" y="3913360"/>
          <a:ext cx="11111992" cy="1133856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37049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2674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2674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2674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2674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2674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92674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926745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919860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x/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支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7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8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/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元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48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46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38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36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2336" name="yt_shape_12336"/>
          <p:cNvSpPr txBox="1"/>
          <p:nvPr/>
        </p:nvSpPr>
        <p:spPr>
          <a:xfrm>
            <a:off x="540000" y="5316966"/>
            <a:ext cx="484908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从表中看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出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是原方程的解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17F045A0-6C2A-E454-08E1-16FC179D5151}"/>
              </a:ext>
            </a:extLst>
          </p:cNvPr>
          <p:cNvSpPr txBox="1"/>
          <p:nvPr/>
        </p:nvSpPr>
        <p:spPr>
          <a:xfrm>
            <a:off x="8066932" y="853194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95B6DB9-0D42-8781-36B7-39A498A8A113}"/>
              </a:ext>
            </a:extLst>
          </p:cNvPr>
          <p:cNvSpPr txBox="1"/>
          <p:nvPr/>
        </p:nvSpPr>
        <p:spPr>
          <a:xfrm>
            <a:off x="6471496" y="2755146"/>
            <a:ext cx="19342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CD98A78-7071-25B0-B1B6-6A2A004C0723}"/>
              </a:ext>
            </a:extLst>
          </p:cNvPr>
          <p:cNvSpPr txBox="1"/>
          <p:nvPr/>
        </p:nvSpPr>
        <p:spPr>
          <a:xfrm>
            <a:off x="1059708" y="3230634"/>
            <a:ext cx="38408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）＋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E2E36EC-810D-BAEA-AE4D-48A016CD507D}"/>
              </a:ext>
            </a:extLst>
          </p:cNvPr>
          <p:cNvSpPr txBox="1"/>
          <p:nvPr/>
        </p:nvSpPr>
        <p:spPr>
          <a:xfrm>
            <a:off x="2813777" y="5270160"/>
            <a:ext cx="637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2183</Words>
  <Application>Microsoft Office PowerPoint</Application>
  <PresentationFormat>宽屏</PresentationFormat>
  <Paragraphs>141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25" baseType="lpstr">
      <vt:lpstr>等线</vt:lpstr>
      <vt:lpstr>等线 Light</vt:lpstr>
      <vt:lpstr>黑体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玲 杨</cp:lastModifiedBy>
  <cp:revision>10</cp:revision>
  <dcterms:created xsi:type="dcterms:W3CDTF">2024-08-13T11:53:27Z</dcterms:created>
  <dcterms:modified xsi:type="dcterms:W3CDTF">2024-08-14T14:37:30Z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