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0" r:id="rId6"/>
    <p:sldId id="372" r:id="rId7"/>
    <p:sldId id="373" r:id="rId8"/>
    <p:sldId id="375" r:id="rId9"/>
    <p:sldId id="380" r:id="rId10"/>
    <p:sldId id="376" r:id="rId11"/>
    <p:sldId id="377" r:id="rId12"/>
    <p:sldId id="378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5" name="yt_shape_1327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74" name="yt_image_1327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7" name="yt_shape_13277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调配问题</a:t>
            </a:r>
          </a:p>
        </p:txBody>
      </p:sp>
      <p:sp>
        <p:nvSpPr>
          <p:cNvPr id="13278" name="yt_shape_13278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某班学生参加运土劳动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一部分同学抬土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另一部分同学挑土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c3ae"/>
              </a:rPr>
              <a:t>已知全班同学共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用土筐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扁担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问抬土和挑土的同学各有多少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若设抬土的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6055"/>
              </a:rPr>
              <a:t>挑土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79" name="yt_table_13279" title="H_216.7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9198765"/>
                  </p:ext>
                </p:extLst>
              </p:nvPr>
            </p:nvGraphicFramePr>
            <p:xfrm>
              <a:off x="540056" y="3542428"/>
              <a:ext cx="7757351" cy="2752979"/>
            </p:xfrm>
            <a:graphic>
              <a:graphicData uri="http://schemas.openxmlformats.org/drawingml/2006/table">
                <a:tbl>
                  <a:tblPr/>
                  <a:tblGrid>
                    <a:gridCol w="4666933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3090418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279" name="yt_table_13279" descr="{&quot;rangeId&quot;:2,&quot;type&quot;:&quot;Option&quot;}" title="H_216.7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9198765"/>
                  </p:ext>
                </p:extLst>
              </p:nvPr>
            </p:nvGraphicFramePr>
            <p:xfrm>
              <a:off x="540056" y="3542428"/>
              <a:ext cx="7757351" cy="2752979"/>
            </p:xfrm>
            <a:graphic>
              <a:graphicData uri="http://schemas.openxmlformats.org/drawingml/2006/table">
                <a:tbl>
                  <a:tblPr/>
                  <a:tblGrid>
                    <a:gridCol w="4666933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3090418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319" b="-819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787" b="-819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0"/>
                      </a:ext>
                    </a:extLst>
                  </a:tr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2660" r="-66319" b="-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787" t="-122660" b="-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748212">
            <a:extLst>
              <a:ext uri="{FF2B5EF4-FFF2-40B4-BE49-F238E27FC236}">
                <a16:creationId xmlns:a16="http://schemas.microsoft.com/office/drawing/2014/main" id="{24B233EE-A8A6-D705-8E74-AB5D487CEB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FC664F-1A42-279B-52DB-5BE00D9A1412}"/>
              </a:ext>
            </a:extLst>
          </p:cNvPr>
          <p:cNvSpPr txBox="1"/>
          <p:nvPr/>
        </p:nvSpPr>
        <p:spPr>
          <a:xfrm>
            <a:off x="2813896" y="300703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8" name="yt_shape_13318"/>
              <p:cNvSpPr txBox="1"/>
              <p:nvPr/>
            </p:nvSpPr>
            <p:spPr>
              <a:xfrm>
                <a:off x="540119" y="900000"/>
                <a:ext cx="11492915" cy="46669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光明服装厂要生产一批某种型号的工作服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米长的某种布料可做上衣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1734"/>
                  </a:rPr>
                  <a:t>件或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裤子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一件上衣和一条裤子为一套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计划用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米长的这种布料生产工作服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ec15"/>
                  </a:rPr>
                  <a:t>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别用多少布料生产上衣和裤子才能恰好配套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米布料生产上衣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米布料生产裤子才能恰好配套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米布料生产上衣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米布料生产裤子才能恰好配套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8" name="yt_shape_13318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66983"/>
              </a:xfrm>
              <a:prstGeom prst="rect">
                <a:avLst/>
              </a:prstGeom>
              <a:blipFill>
                <a:blip r:embed="rId2"/>
                <a:stretch>
                  <a:fillRect l="-1645" t="-1176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0EF737-4223-BCB0-677D-37E7C8EE83C2}"/>
              </a:ext>
            </a:extLst>
          </p:cNvPr>
          <p:cNvSpPr txBox="1"/>
          <p:nvPr/>
        </p:nvSpPr>
        <p:spPr>
          <a:xfrm>
            <a:off x="450108" y="2279658"/>
            <a:ext cx="841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米布料生产上衣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米布料生产裤子才能恰好配套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1FB898-AF8C-9ACB-0726-5B7F6FF5294C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929189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}">
                <a:extLst>
                  <a:ext uri="{FF2B5EF4-FFF2-40B4-BE49-F238E27FC236}">
                    <a16:creationId xmlns:a16="http://schemas.microsoft.com/office/drawing/2014/main" id="{381FB898-AF8C-9ACB-0726-5B7F6FF529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929189" cy="1328560"/>
              </a:xfrm>
              <a:prstGeom prst="rect">
                <a:avLst/>
              </a:prstGeom>
              <a:blipFill>
                <a:blip r:embed="rId3"/>
                <a:stretch>
                  <a:fillRect l="-2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BCBD60-1193-E804-AA12-3BEBA86EA6B0}"/>
                  </a:ext>
                </a:extLst>
              </p:cNvPr>
              <p:cNvSpPr txBox="1"/>
              <p:nvPr/>
            </p:nvSpPr>
            <p:spPr>
              <a:xfrm>
                <a:off x="450108" y="3990094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}">
                <a:extLst>
                  <a:ext uri="{FF2B5EF4-FFF2-40B4-BE49-F238E27FC236}">
                    <a16:creationId xmlns:a16="http://schemas.microsoft.com/office/drawing/2014/main" id="{33BCBD60-1193-E804-AA12-3BEBA86EA6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0094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BDD375B-D75D-189A-55A5-099DBF427492}"/>
              </a:ext>
            </a:extLst>
          </p:cNvPr>
          <p:cNvSpPr txBox="1"/>
          <p:nvPr/>
        </p:nvSpPr>
        <p:spPr>
          <a:xfrm>
            <a:off x="450108" y="5050671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米布料生产上衣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米布料生产裤子才能恰好配套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24" name="yt_image_13324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27" name="yt_shape_13327"/>
              <p:cNvSpPr txBox="1"/>
              <p:nvPr/>
            </p:nvSpPr>
            <p:spPr>
              <a:xfrm>
                <a:off x="540119" y="1597583"/>
                <a:ext cx="11492915" cy="4076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某中学组织一批学生开展社会实践活动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4704"/>
                  </a:rPr>
                  <a:t>45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座客车若干辆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人没有座位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若租用同样数量的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则多出一辆车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f96e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且其余客车恰好坐满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座客车租金为每辆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座客车租金为每辆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这批学生的人数是多少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座客车多少辆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设这批学生的人数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原计划租用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车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这批学生的人数是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原计划租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座客车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27" name="yt_shape_13327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076180"/>
              </a:xfrm>
              <a:prstGeom prst="rect">
                <a:avLst/>
              </a:prstGeom>
              <a:blipFill>
                <a:blip r:embed="rId3"/>
                <a:stretch>
                  <a:fillRect l="-1645" t="-1196" b="-3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54C93B-F94E-48A1-3AEE-2021FD9EEEC4}"/>
              </a:ext>
            </a:extLst>
          </p:cNvPr>
          <p:cNvSpPr txBox="1"/>
          <p:nvPr/>
        </p:nvSpPr>
        <p:spPr>
          <a:xfrm>
            <a:off x="450108" y="3452729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设这批学生的人数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430AD8-6CA7-1E48-05D5-122AA30154FA}"/>
                  </a:ext>
                </a:extLst>
              </p:cNvPr>
              <p:cNvSpPr txBox="1"/>
              <p:nvPr/>
            </p:nvSpPr>
            <p:spPr>
              <a:xfrm>
                <a:off x="450108" y="3928217"/>
                <a:ext cx="669175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+15=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E5430AD8-6CA7-1E48-05D5-122AA30154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8217"/>
                <a:ext cx="6691757" cy="1328560"/>
              </a:xfrm>
              <a:prstGeom prst="rect">
                <a:avLst/>
              </a:prstGeom>
              <a:blipFill>
                <a:blip r:embed="rId4"/>
                <a:stretch>
                  <a:fillRect l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37872B2-3A95-26D7-EA0A-AE79C3F82B22}"/>
              </a:ext>
            </a:extLst>
          </p:cNvPr>
          <p:cNvSpPr txBox="1"/>
          <p:nvPr/>
        </p:nvSpPr>
        <p:spPr>
          <a:xfrm>
            <a:off x="450108" y="5163165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这批学生的人数是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1" name="yt_shape_13331"/>
          <p:cNvSpPr txBox="1"/>
          <p:nvPr/>
        </p:nvSpPr>
        <p:spPr>
          <a:xfrm>
            <a:off x="540000" y="900000"/>
            <a:ext cx="1031051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若租用同一种客车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且要使每位学生都有座位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应该怎样租用才合算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所以需租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所以需租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租金为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租用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座客车更合算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5F5089-D6DA-0E10-DE7E-AF30C0DBA6F0}"/>
              </a:ext>
            </a:extLst>
          </p:cNvPr>
          <p:cNvSpPr txBox="1"/>
          <p:nvPr/>
        </p:nvSpPr>
        <p:spPr>
          <a:xfrm>
            <a:off x="449989" y="1328682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6A0975-C801-7387-748D-0E34F19C1D28}"/>
              </a:ext>
            </a:extLst>
          </p:cNvPr>
          <p:cNvSpPr txBox="1"/>
          <p:nvPr/>
        </p:nvSpPr>
        <p:spPr>
          <a:xfrm>
            <a:off x="449989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04B329-3164-3DA2-0926-A41AD5D77F39}"/>
              </a:ext>
            </a:extLst>
          </p:cNvPr>
          <p:cNvSpPr txBox="1"/>
          <p:nvPr/>
        </p:nvSpPr>
        <p:spPr>
          <a:xfrm>
            <a:off x="449989" y="227965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028E93-7F31-BDDA-A6D1-7D918ACFBAD0}"/>
              </a:ext>
            </a:extLst>
          </p:cNvPr>
          <p:cNvSpPr txBox="1"/>
          <p:nvPr/>
        </p:nvSpPr>
        <p:spPr>
          <a:xfrm>
            <a:off x="449989" y="275514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所以需租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D8DBF6-6205-EE91-D8DC-917EFAE93505}"/>
              </a:ext>
            </a:extLst>
          </p:cNvPr>
          <p:cNvSpPr txBox="1"/>
          <p:nvPr/>
        </p:nvSpPr>
        <p:spPr>
          <a:xfrm>
            <a:off x="449989" y="323063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8EB5FA-266E-BB4F-8EA4-61F586E108EC}"/>
              </a:ext>
            </a:extLst>
          </p:cNvPr>
          <p:cNvSpPr txBox="1"/>
          <p:nvPr/>
        </p:nvSpPr>
        <p:spPr>
          <a:xfrm>
            <a:off x="449989" y="3706122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座客车更合算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0" name="yt_shape_13280"/>
              <p:cNvSpPr txBox="1"/>
              <p:nvPr/>
            </p:nvSpPr>
            <p:spPr>
              <a:xfrm>
                <a:off x="540119" y="900000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乙两个工程队各有员工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现在从外部调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人充实两队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b729"/>
                  </a:rPr>
                  <a:t>调配后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甲队人数是乙队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乙两队各分到的人数为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80" name="yt_shape_1328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82" name="yt_table_132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350493"/>
              </p:ext>
            </p:extLst>
          </p:nvPr>
        </p:nvGraphicFramePr>
        <p:xfrm>
          <a:off x="540056" y="2073083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</a:tbl>
          </a:graphicData>
        </a:graphic>
      </p:graphicFrame>
      <p:sp>
        <p:nvSpPr>
          <p:cNvPr id="13284" name="yt_shape_13284"/>
          <p:cNvSpPr txBox="1"/>
          <p:nvPr/>
        </p:nvSpPr>
        <p:spPr>
          <a:xfrm>
            <a:off x="540119" y="3074637"/>
            <a:ext cx="11492915" cy="121845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有大小两种货车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辆小货车一次可以运货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01b,isEnd"/>
              </a:rPr>
              <a:t>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小货车一次可以运货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辆大货车与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辆小货车一次可以运货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F69A23-085F-5560-E02E-19FED710489D}"/>
              </a:ext>
            </a:extLst>
          </p:cNvPr>
          <p:cNvSpPr txBox="1"/>
          <p:nvPr/>
        </p:nvSpPr>
        <p:spPr>
          <a:xfrm>
            <a:off x="7989146" y="1328682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F067A2-53A4-91AD-A31B-1A4110DC521C}"/>
              </a:ext>
            </a:extLst>
          </p:cNvPr>
          <p:cNvSpPr txBox="1"/>
          <p:nvPr/>
        </p:nvSpPr>
        <p:spPr>
          <a:xfrm>
            <a:off x="9373446" y="350331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86" name="yt_shape_13286"/>
              <p:cNvSpPr txBox="1"/>
              <p:nvPr/>
            </p:nvSpPr>
            <p:spPr>
              <a:xfrm>
                <a:off x="540000" y="2124136"/>
                <a:ext cx="10849252" cy="2570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设应调至甲地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调至乙地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应调至甲地段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调至乙地段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86" name="yt_shape_13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24136"/>
                <a:ext cx="10849252" cy="2570384"/>
              </a:xfrm>
              <a:prstGeom prst="rect">
                <a:avLst/>
              </a:prstGeom>
              <a:blipFill>
                <a:blip r:embed="rId2"/>
                <a:stretch>
                  <a:fillRect l="-1743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461364-2774-29E6-21C3-42D359D5F019}"/>
                  </a:ext>
                </a:extLst>
              </p:cNvPr>
              <p:cNvSpPr txBox="1"/>
              <p:nvPr/>
            </p:nvSpPr>
            <p:spPr>
              <a:xfrm>
                <a:off x="449989" y="2077330"/>
                <a:ext cx="109244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设应调至甲地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段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调至乙地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段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461364-2774-29E6-21C3-42D359D5F0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7330"/>
                <a:ext cx="10924413" cy="1154189"/>
              </a:xfrm>
              <a:prstGeom prst="rect">
                <a:avLst/>
              </a:prstGeom>
              <a:blipFill>
                <a:blip r:embed="rId3"/>
                <a:stretch>
                  <a:fillRect l="-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8CDCB2-E736-045E-EEF7-637DEEF3ADE4}"/>
                  </a:ext>
                </a:extLst>
              </p:cNvPr>
              <p:cNvSpPr txBox="1"/>
              <p:nvPr/>
            </p:nvSpPr>
            <p:spPr>
              <a:xfrm>
                <a:off x="449989" y="3137907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8CDCB2-E736-045E-EEF7-637DEEF3A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7907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53E3B7-BDA2-25C3-6E07-F0D07F18430F}"/>
              </a:ext>
            </a:extLst>
          </p:cNvPr>
          <p:cNvSpPr txBox="1"/>
          <p:nvPr/>
        </p:nvSpPr>
        <p:spPr>
          <a:xfrm>
            <a:off x="449989" y="4198484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应调至甲地段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调至乙地段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610E51-4BD8-1A03-B190-658E87E08E84}"/>
              </a:ext>
            </a:extLst>
          </p:cNvPr>
          <p:cNvSpPr txBox="1"/>
          <p:nvPr/>
        </p:nvSpPr>
        <p:spPr>
          <a:xfrm>
            <a:off x="539999" y="980728"/>
            <a:ext cx="11202011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为了加快建设合肥轨道交通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号线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某承包商在甲地段有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乙地段有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0bbc,isEnd"/>
              </a:rPr>
              <a:t>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现在又调来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分配在甲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乙两个地段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7_55f3c,isEnd"/>
              </a:rPr>
              <a:t>要求调配后甲地段人数是乙地段人数的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倍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则应调至甲地段和乙地段各多少人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" name="yt_shape_13291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配套问题</a:t>
            </a:r>
          </a:p>
        </p:txBody>
      </p:sp>
      <p:sp>
        <p:nvSpPr>
          <p:cNvPr id="13292" name="yt_shape_13292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名工人生产螺栓和螺母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每人每天能生产螺栓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个或螺母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9ce2"/>
              </a:rPr>
              <a:t>如果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b6882"/>
              </a:rPr>
              <a:t>要恰好使每天生产的螺栓和螺母按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所列方程组正确的是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93" name="yt_table_13293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304557"/>
                  </p:ext>
                </p:extLst>
              </p:nvPr>
            </p:nvGraphicFramePr>
            <p:xfrm>
              <a:off x="540056" y="2839131"/>
              <a:ext cx="7739190" cy="2121154"/>
            </p:xfrm>
            <a:graphic>
              <a:graphicData uri="http://schemas.openxmlformats.org/drawingml/2006/table">
                <a:tbl>
                  <a:tblPr/>
                  <a:tblGrid>
                    <a:gridCol w="4326954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3412236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×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×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293" name="yt_table_13293" descr="{&quot;rangeId&quot;:6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5304557"/>
                  </p:ext>
                </p:extLst>
              </p:nvPr>
            </p:nvGraphicFramePr>
            <p:xfrm>
              <a:off x="540056" y="2839131"/>
              <a:ext cx="7739190" cy="2121154"/>
            </p:xfrm>
            <a:graphic>
              <a:graphicData uri="http://schemas.openxmlformats.org/drawingml/2006/table">
                <a:tbl>
                  <a:tblPr/>
                  <a:tblGrid>
                    <a:gridCol w="4326954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3412236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876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964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8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6964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748295">
            <a:extLst>
              <a:ext uri="{FF2B5EF4-FFF2-40B4-BE49-F238E27FC236}">
                <a16:creationId xmlns:a16="http://schemas.microsoft.com/office/drawing/2014/main" id="{AD30C57A-0EC3-8287-1D02-44317D0C7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DAECED-B1F2-5503-89E6-E1BBF82811D9}"/>
              </a:ext>
            </a:extLst>
          </p:cNvPr>
          <p:cNvSpPr txBox="1"/>
          <p:nvPr/>
        </p:nvSpPr>
        <p:spPr>
          <a:xfrm>
            <a:off x="53269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4" name="yt_shape_13294"/>
              <p:cNvSpPr txBox="1"/>
              <p:nvPr/>
            </p:nvSpPr>
            <p:spPr>
              <a:xfrm>
                <a:off x="540119" y="900000"/>
                <a:ext cx="11492915" cy="43637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芜湖九中期末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7_361f7"/>
                  </a:rPr>
                  <a:t>油桶制造厂某车间主要负责生产制造油桶用的圆形铁片和长方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形铁片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该车间有工人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每个工人平均每小时可以生产圆形铁片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e9ab"/>
                  </a:rPr>
                  <a:t>片或者长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方形铁片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一个油桶由两个圆形铁片和一个长方形铁片相配套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0269"/>
                  </a:rPr>
                  <a:t>生产圆形铁片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和长方形铁片的工人各为多少时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才能使生产的铁片恰好配套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设生产圆形铁片的工人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生产长方形铁片的工人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生产圆形铁片的工人为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生产长方形铁片的工人为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6_edfdc"/>
                  </a:rPr>
                  <a:t>才能使生产的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铁片恰好配套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94" name="yt_shape_13294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3759"/>
              </a:xfrm>
              <a:prstGeom prst="rect">
                <a:avLst/>
              </a:prstGeom>
              <a:blipFill>
                <a:blip r:embed="rId2"/>
                <a:stretch>
                  <a:fillRect l="-1645" t="-1259" b="-3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234F9C-00AB-CFF9-96DC-B649392DC59B}"/>
              </a:ext>
            </a:extLst>
          </p:cNvPr>
          <p:cNvSpPr txBox="1"/>
          <p:nvPr/>
        </p:nvSpPr>
        <p:spPr>
          <a:xfrm>
            <a:off x="450108" y="2755146"/>
            <a:ext cx="1100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设生产圆形铁片的工人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生产长方形铁片的工人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84EE36-FF5A-1B43-DA2D-065345CC5EF9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7068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A984EE36-FF5A-1B43-DA2D-065345CC5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706874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FFA20DF-223E-495D-C3E7-CD91885B6EC5}"/>
              </a:ext>
            </a:extLst>
          </p:cNvPr>
          <p:cNvSpPr txBox="1"/>
          <p:nvPr/>
        </p:nvSpPr>
        <p:spPr>
          <a:xfrm>
            <a:off x="450108" y="429121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生产圆形铁片的工人为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生产长方形铁片的工人为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edfdc"/>
              </a:rPr>
              <a:t>才能使生产的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3E89CD-316C-FED3-EE61-E36A29AD188C}"/>
              </a:ext>
            </a:extLst>
          </p:cNvPr>
          <p:cNvSpPr txBox="1"/>
          <p:nvPr/>
        </p:nvSpPr>
        <p:spPr>
          <a:xfrm>
            <a:off x="450108" y="4766699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铁片恰好配套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9" name="yt_shape_1329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98" name="yt_image_13298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1" name="yt_shape_13301"/>
          <p:cNvSpPr txBox="1"/>
          <p:nvPr/>
        </p:nvSpPr>
        <p:spPr>
          <a:xfrm>
            <a:off x="540119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是人类科学史上应用数学的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算经之首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7bba"/>
              </a:rPr>
              <a:t>书中记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今有三人共车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二车空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二人共车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九人步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人与车各几何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译文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339c"/>
              </a:rPr>
              <a:t>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坐一辆车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则两辆车是空的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人坐一辆车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人需要步行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13bd"/>
              </a:rPr>
              <a:t>人与车各多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根据题意可列方程组为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02" name="yt_table_1330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0282149"/>
                  </p:ext>
                </p:extLst>
              </p:nvPr>
            </p:nvGraphicFramePr>
            <p:xfrm>
              <a:off x="540056" y="3511567"/>
              <a:ext cx="6979666" cy="2121154"/>
            </p:xfrm>
            <a:graphic>
              <a:graphicData uri="http://schemas.openxmlformats.org/drawingml/2006/table">
                <a:tbl>
                  <a:tblPr/>
                  <a:tblGrid>
                    <a:gridCol w="3854323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  <a:gridCol w="312534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2)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2)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02" name="yt_table_13302" descr="{&quot;rangeId&quot;:9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0282149"/>
                  </p:ext>
                </p:extLst>
              </p:nvPr>
            </p:nvGraphicFramePr>
            <p:xfrm>
              <a:off x="540056" y="3511567"/>
              <a:ext cx="6979666" cy="2121154"/>
            </p:xfrm>
            <a:graphic>
              <a:graphicData uri="http://schemas.openxmlformats.org/drawingml/2006/table">
                <a:tbl>
                  <a:tblPr/>
                  <a:tblGrid>
                    <a:gridCol w="3854323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  <a:gridCol w="3125343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1043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39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10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39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377E62-4088-3E18-2B62-E75B8ACD168F}"/>
              </a:ext>
            </a:extLst>
          </p:cNvPr>
          <p:cNvSpPr txBox="1"/>
          <p:nvPr/>
        </p:nvSpPr>
        <p:spPr>
          <a:xfrm>
            <a:off x="7920882" y="29715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3" name="yt_shape_13303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位农民筹集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万元资金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承包了一些低产田地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a4dd"/>
              </a:rPr>
              <a:t>他们计划对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种植作物的品种进行调整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改种蔬菜和荞麦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f79e9"/>
              </a:rPr>
              <a:t>种这两种作物每公顷所需的人数和需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投入的资金如表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304" name="yt_table_1330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821218"/>
              </p:ext>
            </p:extLst>
          </p:nvPr>
        </p:nvGraphicFramePr>
        <p:xfrm>
          <a:off x="540000" y="2475451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2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作物种类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每公顷所需人数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每公顷投入资金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蔬菜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荞麦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7" name="yt_shape_13307"/>
              <p:cNvSpPr txBox="1"/>
              <p:nvPr/>
            </p:nvSpPr>
            <p:spPr>
              <a:xfrm>
                <a:off x="540119" y="2162829"/>
                <a:ext cx="11492915" cy="3994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设承包田中种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公顷蔬菜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公顷荞麦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才能使所有的人都有工作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944ea"/>
                  </a:rPr>
                  <a:t>且资金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正好够用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位农民应承包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公顷田地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其中种植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公顷蔬菜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公顷荞麦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c802b"/>
                  </a:rPr>
                  <a:t>才能使所有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的人都有工作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且资金正好够用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07" name="yt_shape_133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2829"/>
                <a:ext cx="11492915" cy="3994299"/>
              </a:xfrm>
              <a:prstGeom prst="rect">
                <a:avLst/>
              </a:prstGeom>
              <a:blipFill>
                <a:blip r:embed="rId2"/>
                <a:stretch>
                  <a:fillRect l="-1645" t="-1374" b="-3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D7B6E5-0177-8836-83A1-8BAC4FC0CCF9}"/>
              </a:ext>
            </a:extLst>
          </p:cNvPr>
          <p:cNvSpPr txBox="1"/>
          <p:nvPr/>
        </p:nvSpPr>
        <p:spPr>
          <a:xfrm>
            <a:off x="450108" y="2116023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设承包田中种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公顷蔬菜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公顷荞麦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才能使所有的人都有工作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944ea"/>
              </a:rPr>
              <a:t>且资金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0DE57A-E6FF-407A-C870-2C5810716245}"/>
                  </a:ext>
                </a:extLst>
              </p:cNvPr>
              <p:cNvSpPr txBox="1"/>
              <p:nvPr/>
            </p:nvSpPr>
            <p:spPr>
              <a:xfrm>
                <a:off x="450108" y="2591511"/>
                <a:ext cx="546284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正好够用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0DE57A-E6FF-407A-C870-2C5810716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91511"/>
                <a:ext cx="5462841" cy="1154189"/>
              </a:xfrm>
              <a:prstGeom prst="rect">
                <a:avLst/>
              </a:prstGeom>
              <a:blipFill>
                <a:blip r:embed="rId3"/>
                <a:stretch>
                  <a:fillRect l="-17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0764FC-A440-C051-8946-3F29D9CE13E0}"/>
                  </a:ext>
                </a:extLst>
              </p:cNvPr>
              <p:cNvSpPr txBox="1"/>
              <p:nvPr/>
            </p:nvSpPr>
            <p:spPr>
              <a:xfrm>
                <a:off x="450108" y="3652088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0764FC-A440-C051-8946-3F29D9CE13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52088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4492EB6-E8D2-9A56-E41F-7AE5DE9D8270}"/>
              </a:ext>
            </a:extLst>
          </p:cNvPr>
          <p:cNvSpPr txBox="1"/>
          <p:nvPr/>
        </p:nvSpPr>
        <p:spPr>
          <a:xfrm>
            <a:off x="450108" y="4712665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BDB265-C36E-5B0F-9B95-02F2D66F7D7A}"/>
              </a:ext>
            </a:extLst>
          </p:cNvPr>
          <p:cNvSpPr txBox="1"/>
          <p:nvPr/>
        </p:nvSpPr>
        <p:spPr>
          <a:xfrm>
            <a:off x="450108" y="5188153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位农民应承包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公顷田地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其中种植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公顷蔬菜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公顷荞麦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c802b"/>
              </a:rPr>
              <a:t>才能使所有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77716F-A831-E63E-8D7C-8C345D04B335}"/>
              </a:ext>
            </a:extLst>
          </p:cNvPr>
          <p:cNvSpPr txBox="1"/>
          <p:nvPr/>
        </p:nvSpPr>
        <p:spPr>
          <a:xfrm>
            <a:off x="450108" y="5663641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的人都有工作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且资金正好够用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06" name="yt_shape_13306"/>
          <p:cNvSpPr txBox="1"/>
          <p:nvPr/>
        </p:nvSpPr>
        <p:spPr>
          <a:xfrm>
            <a:off x="540120" y="109142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在现有的条件下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位农民应承包多少公顷田地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4e9c"/>
              </a:rPr>
              <a:t>怎样安排种植才能使所有的人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都有工作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且资金正好够用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2" name="yt_shape_13312"/>
              <p:cNvSpPr txBox="1"/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某校有大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小两种寝室用于学生住宿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规定同种寝室所住男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636f"/>
                  </a:rPr>
                  <a:t>女生人数相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据统计该校七年级男生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740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使用了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间大寝室和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间小寝室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7145"/>
                  </a:rPr>
                  <a:t>正好住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女生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730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使用了大寝室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间和小寝室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也正好住满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a3284"/>
                  </a:rPr>
                  <a:t>该校的大小寝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室每间各住多少人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设该校的大寝室每间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住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小寝室每间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住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497ae"/>
                  </a:rPr>
                  <a:t>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&amp;55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+50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=740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&amp;50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+55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=730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该校的大寝室每间住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小寝室每间住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2" name="yt_shape_13312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71041"/>
              </a:xfrm>
              <a:prstGeom prst="rect">
                <a:avLst/>
              </a:prstGeom>
              <a:blipFill>
                <a:blip r:embed="rId2"/>
                <a:stretch>
                  <a:fillRect l="-1645" t="-1104" b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78DF19-C459-F35C-862C-4B30A843358C}"/>
              </a:ext>
            </a:extLst>
          </p:cNvPr>
          <p:cNvSpPr txBox="1"/>
          <p:nvPr/>
        </p:nvSpPr>
        <p:spPr>
          <a:xfrm>
            <a:off x="450108" y="2755146"/>
            <a:ext cx="8946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设该校的大寝室每间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住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小寝室每间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住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497ae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11720DE-C527-2A5B-5CD1-4DB0C94D0D14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29196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&amp;55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+50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=740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&amp;50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+55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=730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pageBreak': True}">
                <a:extLst>
                  <a:ext uri="{FF2B5EF4-FFF2-40B4-BE49-F238E27FC236}">
                    <a16:creationId xmlns:a16="http://schemas.microsoft.com/office/drawing/2014/main" id="{111720DE-C527-2A5B-5CD1-4DB0C94D0D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2919667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669654-DCBB-BA4F-7AB1-4CE38439D9C6}"/>
                  </a:ext>
                </a:extLst>
              </p:cNvPr>
              <p:cNvSpPr txBox="1"/>
              <p:nvPr/>
            </p:nvSpPr>
            <p:spPr>
              <a:xfrm>
                <a:off x="450108" y="4291211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, 'pageBreak': True}">
                <a:extLst>
                  <a:ext uri="{FF2B5EF4-FFF2-40B4-BE49-F238E27FC236}">
                    <a16:creationId xmlns:a16="http://schemas.microsoft.com/office/drawing/2014/main" id="{45669654-DCBB-BA4F-7AB1-4CE38439D9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1211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2FFDA38-B099-F982-5EE2-DD7E6AB3960B}"/>
              </a:ext>
            </a:extLst>
          </p:cNvPr>
          <p:cNvSpPr txBox="1"/>
          <p:nvPr/>
        </p:nvSpPr>
        <p:spPr>
          <a:xfrm>
            <a:off x="450108" y="5351788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该校的大寝室每间住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小寝室每间住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1932</Words>
  <Application>Microsoft Office PowerPoint</Application>
  <PresentationFormat>宽屏</PresentationFormat>
  <Paragraphs>110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2024-08-14T15:18:28Z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