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1" r:id="rId7"/>
    <p:sldId id="387" r:id="rId8"/>
    <p:sldId id="372" r:id="rId9"/>
    <p:sldId id="373" r:id="rId10"/>
    <p:sldId id="375" r:id="rId11"/>
    <p:sldId id="378" r:id="rId12"/>
    <p:sldId id="382" r:id="rId13"/>
    <p:sldId id="388" r:id="rId14"/>
    <p:sldId id="383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70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7" name="yt_shape_1235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56" name="yt_image_12356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59" name="yt_shape_12359"/>
              <p:cNvSpPr txBox="1"/>
              <p:nvPr/>
            </p:nvSpPr>
            <p:spPr>
              <a:xfrm>
                <a:off x="540119" y="1597583"/>
                <a:ext cx="11492915" cy="3520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等式的基本性质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等式两边都加上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或减去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同一个数或同一个整式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所得结果仍是等式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e5ff,isEnd"/>
                  </a:rPr>
                  <a:t>.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等式的两边都乘以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或除以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除数不能为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5d9db,isEnd"/>
                  </a:rPr>
                  <a:t>所得结果仍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传递性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59" name="yt_shape_12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520707"/>
              </a:xfrm>
              <a:prstGeom prst="rect">
                <a:avLst/>
              </a:prstGeom>
              <a:blipFill>
                <a:blip r:embed="rId3"/>
                <a:stretch>
                  <a:fillRect l="-1645" t="-1384" b="-4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79187B-6E11-8EC9-8707-B7F718E95312}"/>
              </a:ext>
            </a:extLst>
          </p:cNvPr>
          <p:cNvSpPr txBox="1"/>
          <p:nvPr/>
        </p:nvSpPr>
        <p:spPr>
          <a:xfrm>
            <a:off x="4471246" y="250175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6A7005-89C4-8D60-FBB9-1C91CEB5F202}"/>
              </a:ext>
            </a:extLst>
          </p:cNvPr>
          <p:cNvSpPr txBox="1"/>
          <p:nvPr/>
        </p:nvSpPr>
        <p:spPr>
          <a:xfrm>
            <a:off x="8832107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A1BF5C-57F2-6209-13BC-06E47ADE5CE8}"/>
              </a:ext>
            </a:extLst>
          </p:cNvPr>
          <p:cNvSpPr txBox="1"/>
          <p:nvPr/>
        </p:nvSpPr>
        <p:spPr>
          <a:xfrm>
            <a:off x="5137996" y="3452729"/>
            <a:ext cx="789685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D2D381-FF19-84A4-F78C-085739685CB3}"/>
              </a:ext>
            </a:extLst>
          </p:cNvPr>
          <p:cNvSpPr txBox="1"/>
          <p:nvPr/>
        </p:nvSpPr>
        <p:spPr>
          <a:xfrm>
            <a:off x="6980131" y="3452729"/>
            <a:ext cx="789685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F618F5-9080-6BDB-09B1-07865EFAFE54}"/>
                  </a:ext>
                </a:extLst>
              </p:cNvPr>
              <p:cNvSpPr txBox="1"/>
              <p:nvPr/>
            </p:nvSpPr>
            <p:spPr>
              <a:xfrm>
                <a:off x="7637356" y="3452729"/>
                <a:ext cx="367029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F618F5-9080-6BDB-09B1-07865EFAF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7356" y="3452729"/>
                <a:ext cx="367029" cy="7784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D006DE-47C2-354B-82E4-BF5C2284ECCD}"/>
              </a:ext>
            </a:extLst>
          </p:cNvPr>
          <p:cNvSpPr txBox="1"/>
          <p:nvPr/>
        </p:nvSpPr>
        <p:spPr>
          <a:xfrm>
            <a:off x="8786324" y="3452729"/>
            <a:ext cx="1124649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D4E067-901F-E3A3-2F7F-D4B65A4E9E7E}"/>
              </a:ext>
            </a:extLst>
          </p:cNvPr>
          <p:cNvSpPr txBox="1"/>
          <p:nvPr/>
        </p:nvSpPr>
        <p:spPr>
          <a:xfrm>
            <a:off x="4193433" y="4137577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70C021-D52F-0541-0882-C68D80797E25}"/>
              </a:ext>
            </a:extLst>
          </p:cNvPr>
          <p:cNvSpPr txBox="1"/>
          <p:nvPr/>
        </p:nvSpPr>
        <p:spPr>
          <a:xfrm>
            <a:off x="5480896" y="4613065"/>
            <a:ext cx="7896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1" name="yt_shape_12411"/>
          <p:cNvSpPr txBox="1"/>
          <p:nvPr/>
        </p:nvSpPr>
        <p:spPr>
          <a:xfrm>
            <a:off x="540000" y="900000"/>
            <a:ext cx="101261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根据等式的基本性质解下列方程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2527AF-D7EF-B90A-1410-CD151CCE02A7}"/>
              </a:ext>
            </a:extLst>
          </p:cNvPr>
          <p:cNvSpPr txBox="1"/>
          <p:nvPr/>
        </p:nvSpPr>
        <p:spPr>
          <a:xfrm>
            <a:off x="9563826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413" name="yt_shape_12413"/>
              <p:cNvSpPr txBox="1"/>
              <p:nvPr/>
            </p:nvSpPr>
            <p:spPr>
              <a:xfrm>
                <a:off x="540000" y="1892740"/>
                <a:ext cx="10126170" cy="5352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		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性质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性质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两边都乘以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性质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13" name="yt_shape_124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2740"/>
                <a:ext cx="10126170" cy="5352684"/>
              </a:xfrm>
              <a:prstGeom prst="rect">
                <a:avLst/>
              </a:prstGeom>
              <a:blipFill>
                <a:blip r:embed="rId2"/>
                <a:stretch>
                  <a:fillRect l="-18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523670-10E8-4317-4CEF-31AEAA1D99ED}"/>
              </a:ext>
            </a:extLst>
          </p:cNvPr>
          <p:cNvSpPr txBox="1"/>
          <p:nvPr/>
        </p:nvSpPr>
        <p:spPr>
          <a:xfrm>
            <a:off x="449989" y="244154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两边都加上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08A486-608A-0950-B371-F45AE2208B72}"/>
              </a:ext>
            </a:extLst>
          </p:cNvPr>
          <p:cNvSpPr txBox="1"/>
          <p:nvPr/>
        </p:nvSpPr>
        <p:spPr>
          <a:xfrm>
            <a:off x="449989" y="291703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07A26C-BD06-A0CB-8649-574EE080A5B1}"/>
              </a:ext>
            </a:extLst>
          </p:cNvPr>
          <p:cNvSpPr txBox="1"/>
          <p:nvPr/>
        </p:nvSpPr>
        <p:spPr>
          <a:xfrm>
            <a:off x="449989" y="339252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D8CC53-B84A-5784-1C0F-029D3F793269}"/>
              </a:ext>
            </a:extLst>
          </p:cNvPr>
          <p:cNvSpPr txBox="1"/>
          <p:nvPr/>
        </p:nvSpPr>
        <p:spPr>
          <a:xfrm>
            <a:off x="449989" y="3868012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76A41A-E29A-F19B-3D4E-0AA84B66E286}"/>
              </a:ext>
            </a:extLst>
          </p:cNvPr>
          <p:cNvSpPr txBox="1"/>
          <p:nvPr/>
        </p:nvSpPr>
        <p:spPr>
          <a:xfrm>
            <a:off x="6488140" y="249289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7C7C69-CF3F-E7A2-E103-1962ACF07EBA}"/>
                  </a:ext>
                </a:extLst>
              </p:cNvPr>
              <p:cNvSpPr txBox="1"/>
              <p:nvPr/>
            </p:nvSpPr>
            <p:spPr>
              <a:xfrm>
                <a:off x="6488140" y="2968384"/>
                <a:ext cx="32312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7C7C69-CF3F-E7A2-E103-1962ACF07E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8140" y="2968384"/>
                <a:ext cx="3231261" cy="768490"/>
              </a:xfrm>
              <a:prstGeom prst="rect">
                <a:avLst/>
              </a:prstGeom>
              <a:blipFill>
                <a:blip r:embed="rId3"/>
                <a:stretch>
                  <a:fillRect r="-30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7BEA480-D966-2AF7-C5F5-935B900B86F6}"/>
                  </a:ext>
                </a:extLst>
              </p:cNvPr>
              <p:cNvSpPr txBox="1"/>
              <p:nvPr/>
            </p:nvSpPr>
            <p:spPr>
              <a:xfrm>
                <a:off x="6488140" y="3643262"/>
                <a:ext cx="54124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7BEA480-D966-2AF7-C5F5-935B900B8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8140" y="3643262"/>
                <a:ext cx="5412486" cy="767474"/>
              </a:xfrm>
              <a:prstGeom prst="rect">
                <a:avLst/>
              </a:prstGeom>
              <a:blipFill>
                <a:blip r:embed="rId4"/>
                <a:stretch>
                  <a:fillRect l="-1689" r="-18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109F0F6-470A-3A9E-01B5-C819BD3B5FC1}"/>
              </a:ext>
            </a:extLst>
          </p:cNvPr>
          <p:cNvSpPr txBox="1"/>
          <p:nvPr/>
        </p:nvSpPr>
        <p:spPr>
          <a:xfrm>
            <a:off x="6488140" y="4317124"/>
            <a:ext cx="498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9" name="yt_shape_1241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下面是小明将等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进行变形的过程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的依据是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小明出错的步骤是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>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177AF8-F8A0-C4A8-5BCF-FF256134D3DF}"/>
              </a:ext>
            </a:extLst>
          </p:cNvPr>
          <p:cNvSpPr txBox="1"/>
          <p:nvPr/>
        </p:nvSpPr>
        <p:spPr>
          <a:xfrm>
            <a:off x="3650508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8E128A-7A66-0F4F-E77C-1BBB0655B913}"/>
              </a:ext>
            </a:extLst>
          </p:cNvPr>
          <p:cNvSpPr txBox="1"/>
          <p:nvPr/>
        </p:nvSpPr>
        <p:spPr>
          <a:xfrm>
            <a:off x="39553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397C16-BF39-2482-C0FC-AEF07DB49013}"/>
              </a:ext>
            </a:extLst>
          </p:cNvPr>
          <p:cNvSpPr txBox="1"/>
          <p:nvPr/>
        </p:nvSpPr>
        <p:spPr>
          <a:xfrm>
            <a:off x="7003307" y="3706122"/>
            <a:ext cx="43492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等式两边都除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f05ab"/>
              </a:rPr>
              <a:t>可能为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0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540000" y="900000"/>
            <a:ext cx="446596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给出正确的解法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ACDEDC-69E2-B790-9014-6B536EADE725}"/>
              </a:ext>
            </a:extLst>
          </p:cNvPr>
          <p:cNvSpPr txBox="1"/>
          <p:nvPr/>
        </p:nvSpPr>
        <p:spPr>
          <a:xfrm>
            <a:off x="449989" y="1328682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6A3D52-23FD-2F9C-41B2-53D00FABA9A5}"/>
              </a:ext>
            </a:extLst>
          </p:cNvPr>
          <p:cNvSpPr txBox="1"/>
          <p:nvPr/>
        </p:nvSpPr>
        <p:spPr>
          <a:xfrm>
            <a:off x="2796947" y="1804170"/>
            <a:ext cx="135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798223-A959-1D01-6A91-E631BB7AF855}"/>
              </a:ext>
            </a:extLst>
          </p:cNvPr>
          <p:cNvSpPr txBox="1"/>
          <p:nvPr/>
        </p:nvSpPr>
        <p:spPr>
          <a:xfrm>
            <a:off x="2142253" y="2279658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3B4D56-61C3-9EB9-6302-E7F8BB053E77}"/>
              </a:ext>
            </a:extLst>
          </p:cNvPr>
          <p:cNvSpPr txBox="1"/>
          <p:nvPr/>
        </p:nvSpPr>
        <p:spPr>
          <a:xfrm>
            <a:off x="2306287" y="275514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944EFF-CA8E-2DDC-DC17-A2A25EBA8BBB}"/>
              </a:ext>
            </a:extLst>
          </p:cNvPr>
          <p:cNvSpPr txBox="1"/>
          <p:nvPr/>
        </p:nvSpPr>
        <p:spPr>
          <a:xfrm>
            <a:off x="2783632" y="3230634"/>
            <a:ext cx="97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9" name="yt_shape_1242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28" name="yt_image_1242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1" name="yt_shape_12431"/>
          <p:cNvSpPr txBox="1"/>
          <p:nvPr/>
        </p:nvSpPr>
        <p:spPr>
          <a:xfrm>
            <a:off x="540119" y="1597583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有一批图书分给班上的同学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685b"/>
              </a:rPr>
              <a:t>20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则剩余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问班上共有多少名同学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多少本书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设班上共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利用等式的基本性质解所列方程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并回答上述问题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两边都加上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两边都减去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班上共有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名同学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95A741-4815-61FB-37F1-906B3EC778D4}"/>
              </a:ext>
            </a:extLst>
          </p:cNvPr>
          <p:cNvSpPr txBox="1"/>
          <p:nvPr/>
        </p:nvSpPr>
        <p:spPr>
          <a:xfrm>
            <a:off x="450108" y="2977241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95D8F4-042F-E478-65C1-5E2B61CA55A6}"/>
              </a:ext>
            </a:extLst>
          </p:cNvPr>
          <p:cNvSpPr txBox="1"/>
          <p:nvPr/>
        </p:nvSpPr>
        <p:spPr>
          <a:xfrm>
            <a:off x="450108" y="3452729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455F7C-BA22-C501-1593-8FAA7CCF3489}"/>
              </a:ext>
            </a:extLst>
          </p:cNvPr>
          <p:cNvSpPr txBox="1"/>
          <p:nvPr/>
        </p:nvSpPr>
        <p:spPr>
          <a:xfrm>
            <a:off x="450108" y="4403705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两边都加上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DC52C6-B412-3473-3425-A294EA0423CA}"/>
              </a:ext>
            </a:extLst>
          </p:cNvPr>
          <p:cNvSpPr txBox="1"/>
          <p:nvPr/>
        </p:nvSpPr>
        <p:spPr>
          <a:xfrm>
            <a:off x="450108" y="4879193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19BF18-6170-6F21-6E3D-51DCA620312E}"/>
              </a:ext>
            </a:extLst>
          </p:cNvPr>
          <p:cNvSpPr txBox="1"/>
          <p:nvPr/>
        </p:nvSpPr>
        <p:spPr>
          <a:xfrm>
            <a:off x="450108" y="5354681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96F865-1C47-CA8B-6EC2-15C8C8FCC699}"/>
              </a:ext>
            </a:extLst>
          </p:cNvPr>
          <p:cNvSpPr txBox="1"/>
          <p:nvPr/>
        </p:nvSpPr>
        <p:spPr>
          <a:xfrm>
            <a:off x="450108" y="5830169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班上共有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8" name="yt_shape_12438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437" name="yt_image_124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1" name="yt_shape_12441"/>
          <p:cNvSpPr txBox="1"/>
          <p:nvPr/>
        </p:nvSpPr>
        <p:spPr>
          <a:xfrm>
            <a:off x="2279576" y="1412776"/>
            <a:ext cx="8136904" cy="223224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利用等式的基本性质变形时应注意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等式两边都要参加运算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并且进行的是同一种运算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等式两边加、减、乘以、除以的数或整式一定是同一个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数或同一个整式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除以的数或整式不能为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                        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6" name="yt_shape_1236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65" name="yt_image_1236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8" name="yt_shape_12368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69" name="yt_shape_12369"/>
              <p:cNvSpPr txBox="1"/>
              <p:nvPr/>
            </p:nvSpPr>
            <p:spPr>
              <a:xfrm>
                <a:off x="540000" y="2102862"/>
                <a:ext cx="615713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69" name="yt_shape_1236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6157135" cy="641201"/>
              </a:xfrm>
              <a:prstGeom prst="rect">
                <a:avLst/>
              </a:prstGeom>
              <a:blipFill>
                <a:blip r:embed="rId3"/>
                <a:stretch>
                  <a:fillRect l="-3069" r="-19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71" name="yt_table_12371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7063116"/>
                  </p:ext>
                </p:extLst>
              </p:nvPr>
            </p:nvGraphicFramePr>
            <p:xfrm>
              <a:off x="540056" y="2794851"/>
              <a:ext cx="7617143" cy="1270000"/>
            </p:xfrm>
            <a:graphic>
              <a:graphicData uri="http://schemas.openxmlformats.org/drawingml/2006/table">
                <a:tbl>
                  <a:tblPr/>
                  <a:tblGrid>
                    <a:gridCol w="427228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3344863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乘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等式的两边除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371" name="yt_table_12371" descr="{&quot;rangeId&quot;:3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7063116"/>
                  </p:ext>
                </p:extLst>
              </p:nvPr>
            </p:nvGraphicFramePr>
            <p:xfrm>
              <a:off x="540056" y="2794851"/>
              <a:ext cx="7617143" cy="1270000"/>
            </p:xfrm>
            <a:graphic>
              <a:graphicData uri="http://schemas.openxmlformats.org/drawingml/2006/table">
                <a:tbl>
                  <a:tblPr/>
                  <a:tblGrid>
                    <a:gridCol w="427228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  <a:gridCol w="3344863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820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786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7820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786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72" name="yt_shape_12372"/>
          <p:cNvSpPr txBox="1"/>
          <p:nvPr/>
        </p:nvSpPr>
        <p:spPr>
          <a:xfrm>
            <a:off x="540000" y="4115359"/>
            <a:ext cx="69377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3" name="yt_table_123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322072"/>
              </p:ext>
            </p:extLst>
          </p:nvPr>
        </p:nvGraphicFramePr>
        <p:xfrm>
          <a:off x="540056" y="4594662"/>
          <a:ext cx="7050405" cy="950976"/>
        </p:xfrm>
        <a:graphic>
          <a:graphicData uri="http://schemas.openxmlformats.org/drawingml/2006/table">
            <a:tbl>
              <a:tblPr/>
              <a:tblGrid>
                <a:gridCol w="427228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778125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p:pic>
        <p:nvPicPr>
          <p:cNvPr id="3" name="yt_shape_1723550540506">
            <a:extLst>
              <a:ext uri="{FF2B5EF4-FFF2-40B4-BE49-F238E27FC236}">
                <a16:creationId xmlns:a16="http://schemas.microsoft.com/office/drawing/2014/main" id="{85A48CCD-1C8A-7B55-42AB-E54C45A075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AC5A73-227E-A242-89EB-0EEF698783E8}"/>
              </a:ext>
            </a:extLst>
          </p:cNvPr>
          <p:cNvSpPr txBox="1"/>
          <p:nvPr/>
        </p:nvSpPr>
        <p:spPr>
          <a:xfrm>
            <a:off x="5734777" y="2056056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3E2A46-75CC-5A52-657D-1813E0301DFD}"/>
              </a:ext>
            </a:extLst>
          </p:cNvPr>
          <p:cNvSpPr txBox="1"/>
          <p:nvPr/>
        </p:nvSpPr>
        <p:spPr>
          <a:xfrm>
            <a:off x="6507889" y="40685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000" y="900000"/>
            <a:ext cx="55351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6" name="yt_table_123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291184"/>
              </p:ext>
            </p:extLst>
          </p:nvPr>
        </p:nvGraphicFramePr>
        <p:xfrm>
          <a:off x="540056" y="1379303"/>
          <a:ext cx="6628130" cy="950976"/>
        </p:xfrm>
        <a:graphic>
          <a:graphicData uri="http://schemas.openxmlformats.org/drawingml/2006/table">
            <a:tbl>
              <a:tblPr/>
              <a:tblGrid>
                <a:gridCol w="3780155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378" name="yt_shape_12378"/>
              <p:cNvSpPr txBox="1"/>
              <p:nvPr/>
            </p:nvSpPr>
            <p:spPr>
              <a:xfrm>
                <a:off x="540000" y="2380857"/>
                <a:ext cx="10549363" cy="160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将下列各题补充完整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包括变形依据及变形过程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性质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两边都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378" name="yt_shape_123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10549363" cy="1602426"/>
              </a:xfrm>
              <a:prstGeom prst="rect">
                <a:avLst/>
              </a:prstGeom>
              <a:blipFill>
                <a:blip r:embed="rId2"/>
                <a:stretch>
                  <a:fillRect l="-1792" t="-3435" r="-80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E494A0-AA77-0344-D931-19D9B9F56FAC}"/>
              </a:ext>
            </a:extLst>
          </p:cNvPr>
          <p:cNvSpPr txBox="1"/>
          <p:nvPr/>
        </p:nvSpPr>
        <p:spPr>
          <a:xfrm>
            <a:off x="51013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B32F4A-650E-9561-CAB5-B639CBB54F68}"/>
              </a:ext>
            </a:extLst>
          </p:cNvPr>
          <p:cNvSpPr txBox="1"/>
          <p:nvPr/>
        </p:nvSpPr>
        <p:spPr>
          <a:xfrm>
            <a:off x="4950552" y="2809539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9AAAE6-1FBC-8769-4CFC-3551DBF7A6A2}"/>
              </a:ext>
            </a:extLst>
          </p:cNvPr>
          <p:cNvSpPr txBox="1"/>
          <p:nvPr/>
        </p:nvSpPr>
        <p:spPr>
          <a:xfrm>
            <a:off x="7314339" y="2809539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9C0436-3635-6591-C933-A44266F4C8AB}"/>
              </a:ext>
            </a:extLst>
          </p:cNvPr>
          <p:cNvSpPr txBox="1"/>
          <p:nvPr/>
        </p:nvSpPr>
        <p:spPr>
          <a:xfrm>
            <a:off x="4439377" y="3285027"/>
            <a:ext cx="637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6B3962B-4979-11BF-09A9-5BF691D58C84}"/>
                  </a:ext>
                </a:extLst>
              </p:cNvPr>
              <p:cNvSpPr txBox="1"/>
              <p:nvPr/>
            </p:nvSpPr>
            <p:spPr>
              <a:xfrm>
                <a:off x="6115777" y="3285027"/>
                <a:ext cx="29947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两边都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6, 'hasSerialNum': 1}">
                <a:extLst>
                  <a:ext uri="{FF2B5EF4-FFF2-40B4-BE49-F238E27FC236}">
                    <a16:creationId xmlns:a16="http://schemas.microsoft.com/office/drawing/2014/main" id="{06B3962B-4979-11BF-09A9-5BF691D58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777" y="3285027"/>
                <a:ext cx="2994724" cy="729565"/>
              </a:xfrm>
              <a:prstGeom prst="rect">
                <a:avLst/>
              </a:prstGeom>
              <a:blipFill>
                <a:blip r:embed="rId3"/>
                <a:stretch>
                  <a:fillRect l="-304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487A758-6945-5AB7-6DDB-1BBBB2128EEE}"/>
              </a:ext>
            </a:extLst>
          </p:cNvPr>
          <p:cNvCxnSpPr/>
          <p:nvPr/>
        </p:nvCxnSpPr>
        <p:spPr>
          <a:xfrm>
            <a:off x="5900988" y="3986836"/>
            <a:ext cx="3119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2" name="yt_shape_12382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利用等式的基本性质解方程</a:t>
            </a:r>
          </a:p>
        </p:txBody>
      </p:sp>
      <p:sp>
        <p:nvSpPr>
          <p:cNvPr id="12383" name="yt_shape_12383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84" name="yt_table_12384" title="H_16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308569"/>
                  </p:ext>
                </p:extLst>
              </p:nvPr>
            </p:nvGraphicFramePr>
            <p:xfrm>
              <a:off x="540056" y="1878868"/>
              <a:ext cx="3932238" cy="2121473"/>
            </p:xfrm>
            <a:graphic>
              <a:graphicData uri="http://schemas.openxmlformats.org/drawingml/2006/table">
                <a:tbl>
                  <a:tblPr/>
                  <a:tblGrid>
                    <a:gridCol w="3932238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384" name="yt_table_12384" descr="{&quot;rangeId&quot;:8,&quot;type&quot;:&quot;Option&quot;}" title="H_16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308569"/>
                  </p:ext>
                </p:extLst>
              </p:nvPr>
            </p:nvGraphicFramePr>
            <p:xfrm>
              <a:off x="540056" y="1878868"/>
              <a:ext cx="3932238" cy="2121473"/>
            </p:xfrm>
            <a:graphic>
              <a:graphicData uri="http://schemas.openxmlformats.org/drawingml/2006/table">
                <a:tbl>
                  <a:tblPr/>
                  <a:tblGrid>
                    <a:gridCol w="3932238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61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540588">
            <a:extLst>
              <a:ext uri="{FF2B5EF4-FFF2-40B4-BE49-F238E27FC236}">
                <a16:creationId xmlns:a16="http://schemas.microsoft.com/office/drawing/2014/main" id="{B4CCA497-954E-E12B-4D73-5B739CA90B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4D2544-CF14-17B0-3359-5D7F5BACA3CE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5" name="yt_shape_12385"/>
          <p:cNvSpPr txBox="1"/>
          <p:nvPr/>
        </p:nvSpPr>
        <p:spPr>
          <a:xfrm>
            <a:off x="540000" y="900000"/>
            <a:ext cx="669574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解方程并检验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两边都减去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检验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代入原方程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是原方程的解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013E77-DC1E-AE43-624D-2069CEC3D342}"/>
              </a:ext>
            </a:extLst>
          </p:cNvPr>
          <p:cNvSpPr txBox="1"/>
          <p:nvPr/>
        </p:nvSpPr>
        <p:spPr>
          <a:xfrm>
            <a:off x="449989" y="1804170"/>
            <a:ext cx="681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C31256-64D6-D439-C9B8-A2CF2AAFDA5C}"/>
              </a:ext>
            </a:extLst>
          </p:cNvPr>
          <p:cNvSpPr txBox="1"/>
          <p:nvPr/>
        </p:nvSpPr>
        <p:spPr>
          <a:xfrm>
            <a:off x="449989" y="227965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36759D-4D58-15A1-AA4D-C19904BB067E}"/>
              </a:ext>
            </a:extLst>
          </p:cNvPr>
          <p:cNvSpPr txBox="1"/>
          <p:nvPr/>
        </p:nvSpPr>
        <p:spPr>
          <a:xfrm>
            <a:off x="449989" y="2755146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5E9978-2D50-2420-CC38-3394FFF3E3FE}"/>
              </a:ext>
            </a:extLst>
          </p:cNvPr>
          <p:cNvSpPr txBox="1"/>
          <p:nvPr/>
        </p:nvSpPr>
        <p:spPr>
          <a:xfrm>
            <a:off x="449989" y="3230634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ABA5BB-0117-836B-2D50-1967C77942E4}"/>
              </a:ext>
            </a:extLst>
          </p:cNvPr>
          <p:cNvSpPr txBox="1"/>
          <p:nvPr/>
        </p:nvSpPr>
        <p:spPr>
          <a:xfrm>
            <a:off x="449989" y="370612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D5445F-DD35-C2E6-C950-4E241C878937}"/>
              </a:ext>
            </a:extLst>
          </p:cNvPr>
          <p:cNvSpPr txBox="1"/>
          <p:nvPr/>
        </p:nvSpPr>
        <p:spPr>
          <a:xfrm>
            <a:off x="449989" y="41816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F61846-3D4E-4207-B4BE-55DDDBE3B6FF}"/>
              </a:ext>
            </a:extLst>
          </p:cNvPr>
          <p:cNvSpPr txBox="1"/>
          <p:nvPr/>
        </p:nvSpPr>
        <p:spPr>
          <a:xfrm>
            <a:off x="449989" y="4657098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9" name="yt_shape_12389"/>
              <p:cNvSpPr txBox="1"/>
              <p:nvPr/>
            </p:nvSpPr>
            <p:spPr>
              <a:xfrm>
                <a:off x="540000" y="900000"/>
                <a:ext cx="6258123" cy="4796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两边都除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检验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89" name="yt_shape_12389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58123" cy="4796121"/>
              </a:xfrm>
              <a:prstGeom prst="rect">
                <a:avLst/>
              </a:prstGeom>
              <a:blipFill>
                <a:blip r:embed="rId2"/>
                <a:stretch>
                  <a:fillRect l="-3021" r="-2047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D57E8BA-9E18-AB09-DA76-AB834D1531BF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6377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两边都减去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6D57E8BA-9E18-AB09-DA76-AB834D153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6377686" cy="768490"/>
              </a:xfrm>
              <a:prstGeom prst="rect">
                <a:avLst/>
              </a:prstGeom>
              <a:blipFill>
                <a:blip r:embed="rId3"/>
                <a:stretch>
                  <a:fillRect l="-1530" r="-15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F7CD72-4358-29EA-CA0A-BB94F4FDED46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1805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F1F7CD72-4358-29EA-CA0A-BB94F4FDE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1805686" cy="768490"/>
              </a:xfrm>
              <a:prstGeom prst="rect">
                <a:avLst/>
              </a:prstGeom>
              <a:blipFill>
                <a:blip r:embed="rId4"/>
                <a:stretch>
                  <a:fillRect l="-5405" r="-540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287115-D29C-86E1-C950-C78FC5A04839}"/>
                  </a:ext>
                </a:extLst>
              </p:cNvPr>
              <p:cNvSpPr txBox="1"/>
              <p:nvPr/>
            </p:nvSpPr>
            <p:spPr>
              <a:xfrm>
                <a:off x="449989" y="2877828"/>
                <a:ext cx="50537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两边都除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E6287115-D29C-86E1-C950-C78FC5A04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828"/>
                <a:ext cx="5053711" cy="768490"/>
              </a:xfrm>
              <a:prstGeom prst="rect">
                <a:avLst/>
              </a:prstGeom>
              <a:blipFill>
                <a:blip r:embed="rId5"/>
                <a:stretch>
                  <a:fillRect l="-1930" r="-19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AA3DFA0-03C9-BFA9-51B9-2A197CDD075F}"/>
              </a:ext>
            </a:extLst>
          </p:cNvPr>
          <p:cNvSpPr txBox="1"/>
          <p:nvPr/>
        </p:nvSpPr>
        <p:spPr>
          <a:xfrm>
            <a:off x="449989" y="3552706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代入原方程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D002B00-899C-6311-AA74-CA42168A0C6E}"/>
                  </a:ext>
                </a:extLst>
              </p:cNvPr>
              <p:cNvSpPr txBox="1"/>
              <p:nvPr/>
            </p:nvSpPr>
            <p:spPr>
              <a:xfrm>
                <a:off x="449989" y="4028194"/>
                <a:ext cx="5890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右边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}">
                <a:extLst>
                  <a:ext uri="{FF2B5EF4-FFF2-40B4-BE49-F238E27FC236}">
                    <a16:creationId xmlns:a16="http://schemas.microsoft.com/office/drawing/2014/main" id="{9D002B00-899C-6311-AA74-CA42168A0C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8194"/>
                <a:ext cx="5890323" cy="768490"/>
              </a:xfrm>
              <a:prstGeom prst="rect">
                <a:avLst/>
              </a:prstGeom>
              <a:blipFill>
                <a:blip r:embed="rId6"/>
                <a:stretch>
                  <a:fillRect l="-1656" r="-16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4121967-1BBA-AE29-06DC-5BAB02DFDBFA}"/>
              </a:ext>
            </a:extLst>
          </p:cNvPr>
          <p:cNvSpPr txBox="1"/>
          <p:nvPr/>
        </p:nvSpPr>
        <p:spPr>
          <a:xfrm>
            <a:off x="449989" y="470307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713D3D-F7CD-D22C-7911-47693115F763}"/>
              </a:ext>
            </a:extLst>
          </p:cNvPr>
          <p:cNvSpPr txBox="1"/>
          <p:nvPr/>
        </p:nvSpPr>
        <p:spPr>
          <a:xfrm>
            <a:off x="449989" y="5178560"/>
            <a:ext cx="376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5" name="yt_shape_12395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对等式的基本性质理解不透彻而出错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8EA436-3A91-56E5-3FF8-59DD7C96B890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对等式的基本性质理解不透彻而出错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96" name="yt_shape_12396"/>
              <p:cNvSpPr txBox="1"/>
              <p:nvPr/>
            </p:nvSpPr>
            <p:spPr>
              <a:xfrm>
                <a:off x="540000" y="900000"/>
                <a:ext cx="10942611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有两种等式变形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396" name="yt_shape_12396" descr="{&quot;rangeId&quot;:11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42611" cy="605422"/>
              </a:xfrm>
              <a:prstGeom prst="rect">
                <a:avLst/>
              </a:prstGeom>
              <a:blipFill>
                <a:blip r:embed="rId2"/>
                <a:stretch>
                  <a:fillRect l="-1727" r="-724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98" name="yt_table_123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48688"/>
              </p:ext>
            </p:extLst>
          </p:nvPr>
        </p:nvGraphicFramePr>
        <p:xfrm>
          <a:off x="540056" y="1556210"/>
          <a:ext cx="6059806" cy="950976"/>
        </p:xfrm>
        <a:graphic>
          <a:graphicData uri="http://schemas.openxmlformats.org/drawingml/2006/table">
            <a:tbl>
              <a:tblPr/>
              <a:tblGrid>
                <a:gridCol w="380714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sp>
        <p:nvSpPr>
          <p:cNvPr id="12400" name="yt_shape_12400"/>
          <p:cNvSpPr txBox="1"/>
          <p:nvPr/>
        </p:nvSpPr>
        <p:spPr>
          <a:xfrm>
            <a:off x="540000" y="2557764"/>
            <a:ext cx="7150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01" name="yt_table_12401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75495"/>
                  </p:ext>
                </p:extLst>
              </p:nvPr>
            </p:nvGraphicFramePr>
            <p:xfrm>
              <a:off x="540056" y="3037067"/>
              <a:ext cx="6664643" cy="1023938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2857500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401" name="yt_table_12401" descr="{&quot;rangeId&quot;:12,&quot;type&quot;:&quot;Option&quot;}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75495"/>
                  </p:ext>
                </p:extLst>
              </p:nvPr>
            </p:nvGraphicFramePr>
            <p:xfrm>
              <a:off x="540056" y="3037067"/>
              <a:ext cx="6664643" cy="1023938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2857500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262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1B4936-0788-27BD-CF2A-579EA679DCA4}"/>
              </a:ext>
            </a:extLst>
          </p:cNvPr>
          <p:cNvSpPr txBox="1"/>
          <p:nvPr/>
        </p:nvSpPr>
        <p:spPr>
          <a:xfrm>
            <a:off x="10473972" y="853194"/>
            <a:ext cx="383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F3437E-F96D-D338-E944-F6C7F5CAA359}"/>
              </a:ext>
            </a:extLst>
          </p:cNvPr>
          <p:cNvSpPr txBox="1"/>
          <p:nvPr/>
        </p:nvSpPr>
        <p:spPr>
          <a:xfrm>
            <a:off x="6701564" y="25109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yt_shape_1240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02" name="yt_image_1240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5" name="yt_shape_12405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6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分别表示三种不同的物体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56aa"/>
              </a:rPr>
              <a:t>前两架天平保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持平衡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如果要使第三架天平也平衡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那么以下方案不正确的是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7" name="yt_table_124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487675"/>
              </p:ext>
            </p:extLst>
          </p:nvPr>
        </p:nvGraphicFramePr>
        <p:xfrm>
          <a:off x="540056" y="2551304"/>
          <a:ext cx="4966018" cy="950976"/>
        </p:xfrm>
        <a:graphic>
          <a:graphicData uri="http://schemas.openxmlformats.org/drawingml/2006/table">
            <a:tbl>
              <a:tblPr/>
              <a:tblGrid>
                <a:gridCol w="282924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2136775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5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5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pic>
        <p:nvPicPr>
          <p:cNvPr id="12406" name="yt_image_12406_skip" title="H_63.4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8900" y="2636912"/>
            <a:ext cx="4641606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9" name="yt_shape_12409"/>
          <p:cNvSpPr txBox="1"/>
          <p:nvPr/>
        </p:nvSpPr>
        <p:spPr>
          <a:xfrm>
            <a:off x="540000" y="3552858"/>
            <a:ext cx="10456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亳州胡集中学单元卷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下列利用等式的基本性质变形错误的是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10" name="yt_table_12410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7723260"/>
                  </p:ext>
                </p:extLst>
              </p:nvPr>
            </p:nvGraphicFramePr>
            <p:xfrm>
              <a:off x="540056" y="4032161"/>
              <a:ext cx="6203950" cy="1905827"/>
            </p:xfrm>
            <a:graphic>
              <a:graphicData uri="http://schemas.openxmlformats.org/drawingml/2006/table">
                <a:tbl>
                  <a:tblPr/>
                  <a:tblGrid>
                    <a:gridCol w="6203950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410" name="yt_table_12410" descr="{&quot;rangeId&quot;:15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7723260"/>
                  </p:ext>
                </p:extLst>
              </p:nvPr>
            </p:nvGraphicFramePr>
            <p:xfrm>
              <a:off x="540056" y="4032161"/>
              <a:ext cx="6203950" cy="1905827"/>
            </p:xfrm>
            <a:graphic>
              <a:graphicData uri="http://schemas.openxmlformats.org/drawingml/2006/table">
                <a:tbl>
                  <a:tblPr/>
                  <a:tblGrid>
                    <a:gridCol w="6203950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540809">
            <a:extLst>
              <a:ext uri="{FF2B5EF4-FFF2-40B4-BE49-F238E27FC236}">
                <a16:creationId xmlns:a16="http://schemas.microsoft.com/office/drawing/2014/main" id="{FD79E30E-B149-DC35-0A6F-E394B8157D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119" y="1757287"/>
            <a:ext cx="144652" cy="144652"/>
          </a:xfrm>
          <a:prstGeom prst="rect">
            <a:avLst/>
          </a:prstGeom>
        </p:spPr>
      </p:pic>
      <p:pic>
        <p:nvPicPr>
          <p:cNvPr id="5" name="yt_shape_1723550540838">
            <a:extLst>
              <a:ext uri="{FF2B5EF4-FFF2-40B4-BE49-F238E27FC236}">
                <a16:creationId xmlns:a16="http://schemas.microsoft.com/office/drawing/2014/main" id="{A32F9DCA-0539-E263-838B-ACE2107294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82" y="1757286"/>
            <a:ext cx="144654" cy="144654"/>
          </a:xfrm>
          <a:prstGeom prst="rect">
            <a:avLst/>
          </a:prstGeom>
        </p:spPr>
      </p:pic>
      <p:pic>
        <p:nvPicPr>
          <p:cNvPr id="7" name="yt_shape_1723550540867">
            <a:extLst>
              <a:ext uri="{FF2B5EF4-FFF2-40B4-BE49-F238E27FC236}">
                <a16:creationId xmlns:a16="http://schemas.microsoft.com/office/drawing/2014/main" id="{33A1C911-C82D-E574-28DC-D60759CC89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644" y="1756543"/>
            <a:ext cx="168467" cy="146140"/>
          </a:xfrm>
          <a:prstGeom prst="rect">
            <a:avLst/>
          </a:prstGeom>
        </p:spPr>
      </p:pic>
      <p:pic>
        <p:nvPicPr>
          <p:cNvPr id="9" name="yt_shape_1723550541040">
            <a:extLst>
              <a:ext uri="{FF2B5EF4-FFF2-40B4-BE49-F238E27FC236}">
                <a16:creationId xmlns:a16="http://schemas.microsoft.com/office/drawing/2014/main" id="{40E0EEB1-53F4-E48A-118B-DE38A2D60A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698568"/>
            <a:ext cx="939989" cy="180960"/>
          </a:xfrm>
          <a:prstGeom prst="rect">
            <a:avLst/>
          </a:prstGeom>
        </p:spPr>
      </p:pic>
      <p:pic>
        <p:nvPicPr>
          <p:cNvPr id="11" name="yt_shape_1723550541110">
            <a:extLst>
              <a:ext uri="{FF2B5EF4-FFF2-40B4-BE49-F238E27FC236}">
                <a16:creationId xmlns:a16="http://schemas.microsoft.com/office/drawing/2014/main" id="{CFF968FB-8065-7DD9-B144-51586F42A67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99" y="2697545"/>
            <a:ext cx="1197167" cy="183006"/>
          </a:xfrm>
          <a:prstGeom prst="rect">
            <a:avLst/>
          </a:prstGeom>
        </p:spPr>
      </p:pic>
      <p:pic>
        <p:nvPicPr>
          <p:cNvPr id="13" name="yt_shape_1723550541180">
            <a:extLst>
              <a:ext uri="{FF2B5EF4-FFF2-40B4-BE49-F238E27FC236}">
                <a16:creationId xmlns:a16="http://schemas.microsoft.com/office/drawing/2014/main" id="{C3BB0D4B-077B-FF50-5C8D-A3EEF6C0757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173917"/>
            <a:ext cx="611377" cy="181238"/>
          </a:xfrm>
          <a:prstGeom prst="rect">
            <a:avLst/>
          </a:prstGeom>
        </p:spPr>
      </p:pic>
      <p:pic>
        <p:nvPicPr>
          <p:cNvPr id="15" name="yt_shape_1723550541249">
            <a:extLst>
              <a:ext uri="{FF2B5EF4-FFF2-40B4-BE49-F238E27FC236}">
                <a16:creationId xmlns:a16="http://schemas.microsoft.com/office/drawing/2014/main" id="{BC83E61F-4F44-0888-2459-6CC6F0D0626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362" y="3171416"/>
            <a:ext cx="893954" cy="1862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0CE684-315A-67E9-7BA9-D4FB6101AD73}"/>
              </a:ext>
            </a:extLst>
          </p:cNvPr>
          <p:cNvSpPr txBox="1"/>
          <p:nvPr/>
        </p:nvSpPr>
        <p:spPr>
          <a:xfrm>
            <a:off x="9594107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3A8996-1000-261F-C312-A308A6907329}"/>
              </a:ext>
            </a:extLst>
          </p:cNvPr>
          <p:cNvSpPr txBox="1"/>
          <p:nvPr/>
        </p:nvSpPr>
        <p:spPr>
          <a:xfrm>
            <a:off x="9974989" y="35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1844</Words>
  <Application>Microsoft Office PowerPoint</Application>
  <PresentationFormat>宽屏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