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8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2176" name="yt_shape_12176"/>
          <p:cNvSpPr txBox="1"/>
          <p:nvPr/>
        </p:nvSpPr>
        <p:spPr>
          <a:xfrm>
            <a:off x="449989" y="1273440"/>
            <a:ext cx="11291903" cy="453182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页复习题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如图是花朵摆成的三角形图案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每条边上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即花朵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550"/>
              </a:rPr>
              <a:t>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个图案的总点数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即花朵总数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分析上面的一些特例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你能得出怎样的规律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sp>
        <p:nvSpPr>
          <p:cNvPr id="2" name="yt_shape_12177"/>
          <p:cNvSpPr txBox="1"/>
          <p:nvPr/>
        </p:nvSpPr>
        <p:spPr>
          <a:xfrm>
            <a:off x="540000" y="341820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78" name="yt_image_121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5897" y="2234564"/>
            <a:ext cx="4826102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7621136-DF8B-51E0-1CD2-F1B8B9672027}"/>
              </a:ext>
            </a:extLst>
          </p:cNvPr>
          <p:cNvSpPr txBox="1"/>
          <p:nvPr/>
        </p:nvSpPr>
        <p:spPr>
          <a:xfrm>
            <a:off x="449989" y="314096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B1A643-7C97-9B02-1415-CD484190FE91}"/>
              </a:ext>
            </a:extLst>
          </p:cNvPr>
          <p:cNvSpPr txBox="1"/>
          <p:nvPr/>
        </p:nvSpPr>
        <p:spPr>
          <a:xfrm>
            <a:off x="449989" y="4077072"/>
            <a:ext cx="372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079365-443A-F43C-654E-EF765682A973}"/>
              </a:ext>
            </a:extLst>
          </p:cNvPr>
          <p:cNvSpPr txBox="1"/>
          <p:nvPr/>
        </p:nvSpPr>
        <p:spPr>
          <a:xfrm>
            <a:off x="450108" y="5071257"/>
            <a:ext cx="6923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</p:txBody>
      </p:sp>
      <p:sp>
        <p:nvSpPr>
          <p:cNvPr id="12189" name="yt_shape_12189"/>
          <p:cNvSpPr txBox="1"/>
          <p:nvPr/>
        </p:nvSpPr>
        <p:spPr>
          <a:xfrm>
            <a:off x="540000" y="1379303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数字规律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0" name="yt_shape_12190"/>
              <p:cNvSpPr txBox="1"/>
              <p:nvPr/>
            </p:nvSpPr>
            <p:spPr>
              <a:xfrm>
                <a:off x="540119" y="1878868"/>
                <a:ext cx="11111999" cy="1116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崇左市中考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已知下列一组数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用式子表示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0c43"/>
                  </a:rPr>
                  <a:t>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190" name="yt_shape_1219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111999" cy="1116844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92" name="yt_table_12192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319151"/>
                  </p:ext>
                </p:extLst>
              </p:nvPr>
            </p:nvGraphicFramePr>
            <p:xfrm>
              <a:off x="540056" y="3046500"/>
              <a:ext cx="6603365" cy="1272160"/>
            </p:xfrm>
            <a:graphic>
              <a:graphicData uri="http://schemas.openxmlformats.org/drawingml/2006/table">
                <a:tbl>
                  <a:tblPr/>
                  <a:tblGrid>
                    <a:gridCol w="501205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1591310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92" name="yt_table_12192" descr="{&quot;rangeId&quot;:3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319151"/>
                  </p:ext>
                </p:extLst>
              </p:nvPr>
            </p:nvGraphicFramePr>
            <p:xfrm>
              <a:off x="540056" y="3046500"/>
              <a:ext cx="6603365" cy="1272160"/>
            </p:xfrm>
            <a:graphic>
              <a:graphicData uri="http://schemas.openxmlformats.org/drawingml/2006/table">
                <a:tbl>
                  <a:tblPr/>
                  <a:tblGrid>
                    <a:gridCol w="501205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1591310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1713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1532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317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15326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93" name="yt_shape_12193"/>
          <p:cNvSpPr txBox="1"/>
          <p:nvPr/>
        </p:nvSpPr>
        <p:spPr>
          <a:xfrm>
            <a:off x="540119" y="43691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铜陵市义安区期末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7127"/>
              </a:rPr>
              <a:t>按照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这列数的排列规律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4" name="yt_table_121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511660"/>
              </p:ext>
            </p:extLst>
          </p:nvPr>
        </p:nvGraphicFramePr>
        <p:xfrm>
          <a:off x="540056" y="5328602"/>
          <a:ext cx="9091930" cy="950976"/>
        </p:xfrm>
        <a:graphic>
          <a:graphicData uri="http://schemas.openxmlformats.org/drawingml/2006/table">
            <a:tbl>
              <a:tblPr/>
              <a:tblGrid>
                <a:gridCol w="5012055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4079875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3" name="yt_shape_1723550495437">
            <a:extLst>
              <a:ext uri="{FF2B5EF4-FFF2-40B4-BE49-F238E27FC236}">
                <a16:creationId xmlns:a16="http://schemas.microsoft.com/office/drawing/2014/main" id="{F13D97E8-9074-2044-61A7-B00FE8029B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070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57FE04-F4D8-9B33-CBB3-F288DA77185F}"/>
              </a:ext>
            </a:extLst>
          </p:cNvPr>
          <p:cNvSpPr txBox="1"/>
          <p:nvPr/>
        </p:nvSpPr>
        <p:spPr>
          <a:xfrm>
            <a:off x="3440958" y="2513735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0316D-2D20-4C99-840F-A5B044C213EA}"/>
              </a:ext>
            </a:extLst>
          </p:cNvPr>
          <p:cNvSpPr txBox="1"/>
          <p:nvPr/>
        </p:nvSpPr>
        <p:spPr>
          <a:xfrm>
            <a:off x="6793757" y="47978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6" name="yt_shape_12196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图形规律</a:t>
            </a:r>
          </a:p>
        </p:txBody>
      </p:sp>
      <p:sp>
        <p:nvSpPr>
          <p:cNvPr id="12197" name="yt_shape_1219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每个图形都是由同样大小的小圆圈按一定的规律组成的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5b0b"/>
              </a:rPr>
              <a:t>个图形中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小圆圈的个数为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9" name="yt_table_121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180013"/>
              </p:ext>
            </p:extLst>
          </p:nvPr>
        </p:nvGraphicFramePr>
        <p:xfrm>
          <a:off x="540056" y="325262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pic>
        <p:nvPicPr>
          <p:cNvPr id="12198" name="yt_image_12198_skip" title="H_70.3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6759" y="2359000"/>
            <a:ext cx="4316985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495515">
            <a:extLst>
              <a:ext uri="{FF2B5EF4-FFF2-40B4-BE49-F238E27FC236}">
                <a16:creationId xmlns:a16="http://schemas.microsoft.com/office/drawing/2014/main" id="{72BFF0A3-4127-C61F-AAB7-3645DFC80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8FD559-FEDD-55CE-A85C-B5CD4A92EE12}"/>
              </a:ext>
            </a:extLst>
          </p:cNvPr>
          <p:cNvSpPr txBox="1"/>
          <p:nvPr/>
        </p:nvSpPr>
        <p:spPr>
          <a:xfrm>
            <a:off x="3193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1" name="yt_shape_12201"/>
          <p:cNvSpPr txBox="1"/>
          <p:nvPr/>
        </p:nvSpPr>
        <p:spPr>
          <a:xfrm>
            <a:off x="540000" y="900000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蜂窝图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202" name="yt_image_12202" title="H_73.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6949" y="1531667"/>
            <a:ext cx="4358100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4" name="yt_shape_12204"/>
          <p:cNvSpPr txBox="1"/>
          <p:nvPr/>
        </p:nvSpPr>
        <p:spPr>
          <a:xfrm>
            <a:off x="540000" y="2513794"/>
            <a:ext cx="9443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429CB5-34BE-9BFE-4C79-304BECB5F506}"/>
              </a:ext>
            </a:extLst>
          </p:cNvPr>
          <p:cNvSpPr txBox="1"/>
          <p:nvPr/>
        </p:nvSpPr>
        <p:spPr>
          <a:xfrm>
            <a:off x="5191852" y="2466988"/>
            <a:ext cx="13421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5" name="yt_shape_12205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等式规律</a:t>
            </a:r>
          </a:p>
        </p:txBody>
      </p:sp>
      <p:sp>
        <p:nvSpPr>
          <p:cNvPr id="12206" name="yt_shape_1220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c50ce,isEnd"/>
              </a:rPr>
              <a:t>，…，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个等式应表示为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207" name="yt_shape_12207"/>
          <p:cNvSpPr txBox="1"/>
          <p:nvPr/>
        </p:nvSpPr>
        <p:spPr>
          <a:xfrm>
            <a:off x="540000" y="2359000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滁州市琅琊区期末改编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08" name="yt_shape_12208"/>
          <p:cNvSpPr txBox="1"/>
          <p:nvPr/>
        </p:nvSpPr>
        <p:spPr>
          <a:xfrm>
            <a:off x="540000" y="2838303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09" name="yt_shape_12209"/>
          <p:cNvSpPr txBox="1"/>
          <p:nvPr/>
        </p:nvSpPr>
        <p:spPr>
          <a:xfrm>
            <a:off x="540000" y="3317606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10" name="yt_shape_12210"/>
          <p:cNvSpPr txBox="1"/>
          <p:nvPr/>
        </p:nvSpPr>
        <p:spPr>
          <a:xfrm>
            <a:off x="540000" y="3796909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11" name="yt_shape_12211"/>
          <p:cNvSpPr txBox="1"/>
          <p:nvPr/>
        </p:nvSpPr>
        <p:spPr>
          <a:xfrm>
            <a:off x="540000" y="4276212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23550495597">
            <a:extLst>
              <a:ext uri="{FF2B5EF4-FFF2-40B4-BE49-F238E27FC236}">
                <a16:creationId xmlns:a16="http://schemas.microsoft.com/office/drawing/2014/main" id="{8AEA8ED9-3097-D39A-8031-D51A353A1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E9C332-81E7-2249-F3F3-8BA7F42275CB}"/>
              </a:ext>
            </a:extLst>
          </p:cNvPr>
          <p:cNvSpPr txBox="1"/>
          <p:nvPr/>
        </p:nvSpPr>
        <p:spPr>
          <a:xfrm>
            <a:off x="5574558" y="1828247"/>
            <a:ext cx="422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12" name="yt_shape_12212"/>
          <p:cNvSpPr txBox="1"/>
          <p:nvPr/>
        </p:nvSpPr>
        <p:spPr>
          <a:xfrm>
            <a:off x="540000" y="4699711"/>
            <a:ext cx="446276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请你紧接着写出两个等式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395A2D-6C8C-12B0-4085-F3CD1DE4578E}"/>
              </a:ext>
            </a:extLst>
          </p:cNvPr>
          <p:cNvSpPr txBox="1"/>
          <p:nvPr/>
        </p:nvSpPr>
        <p:spPr>
          <a:xfrm>
            <a:off x="1059589" y="5603881"/>
            <a:ext cx="235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E58CD1-AC7E-9F0C-6B73-EC49321DA367}"/>
              </a:ext>
            </a:extLst>
          </p:cNvPr>
          <p:cNvSpPr txBox="1"/>
          <p:nvPr/>
        </p:nvSpPr>
        <p:spPr>
          <a:xfrm>
            <a:off x="1059589" y="6079369"/>
            <a:ext cx="250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" name="yt_shape_12216"/>
          <p:cNvSpPr txBox="1"/>
          <p:nvPr/>
        </p:nvSpPr>
        <p:spPr>
          <a:xfrm>
            <a:off x="540000" y="900000"/>
            <a:ext cx="104387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根据以上式子的规律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利用这个规律计算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个式子为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个等式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8096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8096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C9AE95-9F92-CB4F-6AA8-15B859FC1D72}"/>
              </a:ext>
            </a:extLst>
          </p:cNvPr>
          <p:cNvSpPr txBox="1"/>
          <p:nvPr/>
        </p:nvSpPr>
        <p:spPr>
          <a:xfrm>
            <a:off x="449989" y="1804170"/>
            <a:ext cx="1051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个式子为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C177F6-6270-F6EB-1AF2-8DE709B30EE6}"/>
              </a:ext>
            </a:extLst>
          </p:cNvPr>
          <p:cNvSpPr txBox="1"/>
          <p:nvPr/>
        </p:nvSpPr>
        <p:spPr>
          <a:xfrm>
            <a:off x="449989" y="2279658"/>
            <a:ext cx="1028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45668E-FCA8-DE48-1503-1D4685F68E0E}"/>
              </a:ext>
            </a:extLst>
          </p:cNvPr>
          <p:cNvSpPr txBox="1"/>
          <p:nvPr/>
        </p:nvSpPr>
        <p:spPr>
          <a:xfrm>
            <a:off x="449989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8096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D811AE-1CDC-4B10-A702-D569944DB427}"/>
              </a:ext>
            </a:extLst>
          </p:cNvPr>
          <p:cNvSpPr txBox="1"/>
          <p:nvPr/>
        </p:nvSpPr>
        <p:spPr>
          <a:xfrm>
            <a:off x="449989" y="3230634"/>
            <a:ext cx="388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8096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826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2024-08-14T14:31:47Z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