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1" r:id="rId7"/>
    <p:sldId id="372" r:id="rId8"/>
    <p:sldId id="374" r:id="rId9"/>
    <p:sldId id="375" r:id="rId10"/>
    <p:sldId id="376" r:id="rId11"/>
    <p:sldId id="381" r:id="rId12"/>
    <p:sldId id="385" r:id="rId13"/>
    <p:sldId id="386" r:id="rId14"/>
    <p:sldId id="387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72" y="2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png"/><Relationship Id="rId5" Type="http://schemas.openxmlformats.org/officeDocument/2006/relationships/image" Target="../media/image21.png"/><Relationship Id="rId4" Type="http://schemas.openxmlformats.org/officeDocument/2006/relationships/image" Target="../media/image1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5" name="yt_shape_11215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14" name="yt_image_11214" title="H_50.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17" name="yt_shape_11217"/>
              <p:cNvSpPr txBox="1"/>
              <p:nvPr/>
            </p:nvSpPr>
            <p:spPr>
              <a:xfrm>
                <a:off x="540119" y="1597583"/>
                <a:ext cx="11492915" cy="28291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有理数的除法法则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两数相除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同号得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异号得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除以一个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的数仍得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不能作除数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除以一个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等于乘以这个数的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3_f39e6,isEnd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÷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𝑏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＝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  <a:sym typeface="_⨹_23_f39e6,isEnd"/>
                          </a:rPr>
                          <m:t>·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3_f39e6,isEnd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f39e6,isEnd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3_f39e6,isEnd"/>
                              </a:rPr>
                              <m:t>𝑏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3_f39e6,isEnd"/>
                          </a:rPr>
                          <m:t>≠0）</m:t>
                        </m:r>
                      </m:e>
                    </m:d>
                  </m:oMath>
                </a14:m>
                <a:br>
                  <a:rPr lang="en-US" altLang="zh-CN" sz="2400" b="0" i="1">
                    <a:solidFill>
                      <a:srgbClr val="01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7" name="yt_shape_112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829172"/>
              </a:xfrm>
              <a:prstGeom prst="rect">
                <a:avLst/>
              </a:prstGeom>
              <a:blipFill>
                <a:blip r:embed="rId3"/>
                <a:stretch>
                  <a:fillRect l="-1645" t="-1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707DB7-07E5-7195-7DBC-DB2BB20AE55B}"/>
              </a:ext>
            </a:extLst>
          </p:cNvPr>
          <p:cNvSpPr txBox="1"/>
          <p:nvPr/>
        </p:nvSpPr>
        <p:spPr>
          <a:xfrm>
            <a:off x="39553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D2BE20-E28B-74D0-8CAA-C5716A18E9FD}"/>
              </a:ext>
            </a:extLst>
          </p:cNvPr>
          <p:cNvSpPr txBox="1"/>
          <p:nvPr/>
        </p:nvSpPr>
        <p:spPr>
          <a:xfrm>
            <a:off x="60889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227F6B-9C9F-8D2C-FDF9-F60CD90A53DA}"/>
              </a:ext>
            </a:extLst>
          </p:cNvPr>
          <p:cNvSpPr txBox="1"/>
          <p:nvPr/>
        </p:nvSpPr>
        <p:spPr>
          <a:xfrm>
            <a:off x="79177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E740D3-30DF-AF9E-DD8C-77BA065BE1C9}"/>
              </a:ext>
            </a:extLst>
          </p:cNvPr>
          <p:cNvSpPr txBox="1"/>
          <p:nvPr/>
        </p:nvSpPr>
        <p:spPr>
          <a:xfrm>
            <a:off x="2888508" y="250175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76F7FC-728C-3A11-339A-97978BAC76C0}"/>
              </a:ext>
            </a:extLst>
          </p:cNvPr>
          <p:cNvSpPr txBox="1"/>
          <p:nvPr/>
        </p:nvSpPr>
        <p:spPr>
          <a:xfrm>
            <a:off x="5936508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03F99C-500B-FDF8-F53F-E483AD5C3D20}"/>
              </a:ext>
            </a:extLst>
          </p:cNvPr>
          <p:cNvSpPr txBox="1"/>
          <p:nvPr/>
        </p:nvSpPr>
        <p:spPr>
          <a:xfrm>
            <a:off x="2736108" y="2977241"/>
            <a:ext cx="1246887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C785E9-B8FF-9357-9386-22E69ABDB368}"/>
              </a:ext>
            </a:extLst>
          </p:cNvPr>
          <p:cNvSpPr txBox="1"/>
          <p:nvPr/>
        </p:nvSpPr>
        <p:spPr>
          <a:xfrm>
            <a:off x="7460507" y="2977241"/>
            <a:ext cx="1094487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yt_shape_11268"/>
              <p:cNvSpPr txBox="1"/>
              <p:nvPr/>
            </p:nvSpPr>
            <p:spPr>
              <a:xfrm>
                <a:off x="540119" y="900000"/>
                <a:ext cx="11492915" cy="41422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数学与生活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小陈在一条东西走向的公路上自西向东散步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efb8,isEnd"/>
                  </a:rPr>
                  <a:t>他在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一家超市西面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米的地方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现在他走到了这家超市东面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米的地方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9d99,isEnd"/>
                  </a:rPr>
                  <a:t>则他行走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的平均速度是每分钟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6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8" name="yt_shape_11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42288"/>
              </a:xfrm>
              <a:prstGeom prst="rect">
                <a:avLst/>
              </a:prstGeom>
              <a:blipFill>
                <a:blip r:embed="rId2"/>
                <a:stretch>
                  <a:fillRect l="-1645" t="-1325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ADC86B-0118-49BE-1CE1-7B61B274CF27}"/>
              </a:ext>
            </a:extLst>
          </p:cNvPr>
          <p:cNvSpPr txBox="1"/>
          <p:nvPr/>
        </p:nvSpPr>
        <p:spPr>
          <a:xfrm>
            <a:off x="3498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45CF64-86D7-C558-9091-BB31DE85A1A1}"/>
                  </a:ext>
                </a:extLst>
              </p:cNvPr>
              <p:cNvSpPr txBox="1"/>
              <p:nvPr/>
            </p:nvSpPr>
            <p:spPr>
              <a:xfrm>
                <a:off x="450108" y="2961267"/>
                <a:ext cx="50235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6045CF64-86D7-C558-9091-BB31DE85A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1267"/>
                <a:ext cx="5023548" cy="775793"/>
              </a:xfrm>
              <a:prstGeom prst="rect">
                <a:avLst/>
              </a:prstGeom>
              <a:blipFill>
                <a:blip r:embed="rId3"/>
                <a:stretch>
                  <a:fillRect l="-19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6C501F-FD1A-2EBE-C239-2C4412CE7584}"/>
                  </a:ext>
                </a:extLst>
              </p:cNvPr>
              <p:cNvSpPr txBox="1"/>
              <p:nvPr/>
            </p:nvSpPr>
            <p:spPr>
              <a:xfrm>
                <a:off x="1631504" y="3643448"/>
                <a:ext cx="19041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6C501F-FD1A-2EBE-C239-2C4412CE7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643448"/>
                <a:ext cx="1904111" cy="769061"/>
              </a:xfrm>
              <a:prstGeom prst="rect">
                <a:avLst/>
              </a:prstGeom>
              <a:blipFill>
                <a:blip r:embed="rId4"/>
                <a:stretch>
                  <a:fillRect l="-5128" r="-51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93B619-3684-1393-19CE-58849319B316}"/>
                  </a:ext>
                </a:extLst>
              </p:cNvPr>
              <p:cNvSpPr txBox="1"/>
              <p:nvPr/>
            </p:nvSpPr>
            <p:spPr>
              <a:xfrm>
                <a:off x="1631504" y="4318897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93B619-3684-1393-19CE-58849319B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318897"/>
                <a:ext cx="1118299" cy="730136"/>
              </a:xfrm>
              <a:prstGeom prst="rect">
                <a:avLst/>
              </a:prstGeom>
              <a:blipFill>
                <a:blip r:embed="rId5"/>
                <a:stretch>
                  <a:fillRect l="-8743" r="-874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yt_shape_11273"/>
          <p:cNvSpPr txBox="1"/>
          <p:nvPr/>
        </p:nvSpPr>
        <p:spPr>
          <a:xfrm>
            <a:off x="540000" y="90000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74" name="yt_shape_11274"/>
              <p:cNvSpPr txBox="1"/>
              <p:nvPr/>
            </p:nvSpPr>
            <p:spPr>
              <a:xfrm>
                <a:off x="540000" y="1379303"/>
                <a:ext cx="3926826" cy="335020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</p:txBody>
          </p:sp>
        </mc:Choice>
        <mc:Fallback xmlns="">
          <p:sp>
            <p:nvSpPr>
              <p:cNvPr id="11274" name="yt_shape_11274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3926826" cy="3350203"/>
              </a:xfrm>
              <a:prstGeom prst="rect">
                <a:avLst/>
              </a:prstGeom>
              <a:blipFill>
                <a:blip r:embed="rId2"/>
                <a:stretch>
                  <a:fillRect l="-2786" r="-185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6" name="yt_shape_11276"/>
              <p:cNvSpPr txBox="1"/>
              <p:nvPr/>
            </p:nvSpPr>
            <p:spPr>
              <a:xfrm>
                <a:off x="540119" y="900000"/>
                <a:ext cx="11492915" cy="51980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上面解题过程中有两处错误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第一处是第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错因是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第二处是第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错因是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请计算出正确的结果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含具体过程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6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6" name="yt_shape_112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98026"/>
              </a:xfrm>
              <a:prstGeom prst="rect">
                <a:avLst/>
              </a:prstGeom>
              <a:blipFill>
                <a:blip r:embed="rId2"/>
                <a:stretch>
                  <a:fillRect l="-1645" t="-1056" b="-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9FDD90-2047-F806-02ED-61A9C89968B8}"/>
              </a:ext>
            </a:extLst>
          </p:cNvPr>
          <p:cNvSpPr txBox="1"/>
          <p:nvPr/>
        </p:nvSpPr>
        <p:spPr>
          <a:xfrm>
            <a:off x="70033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107795-0CB9-7682-33D7-F09AE7B9C3FB}"/>
              </a:ext>
            </a:extLst>
          </p:cNvPr>
          <p:cNvSpPr txBox="1"/>
          <p:nvPr/>
        </p:nvSpPr>
        <p:spPr>
          <a:xfrm>
            <a:off x="9441707" y="132868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6_fe041"/>
              </a:rPr>
              <a:t>除以一个数相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335F00-09F4-B115-ABE0-D5E3C0113398}"/>
              </a:ext>
            </a:extLst>
          </p:cNvPr>
          <p:cNvSpPr txBox="1"/>
          <p:nvPr/>
        </p:nvSpPr>
        <p:spPr>
          <a:xfrm>
            <a:off x="450108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当于乘以这个数的倒数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5B4A70-35BD-EA46-72B8-9DF753D29756}"/>
              </a:ext>
            </a:extLst>
          </p:cNvPr>
          <p:cNvSpPr txBox="1"/>
          <p:nvPr/>
        </p:nvSpPr>
        <p:spPr>
          <a:xfrm>
            <a:off x="59365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F60825-B30F-6EC9-2835-6B2EB3D26A69}"/>
              </a:ext>
            </a:extLst>
          </p:cNvPr>
          <p:cNvSpPr txBox="1"/>
          <p:nvPr/>
        </p:nvSpPr>
        <p:spPr>
          <a:xfrm>
            <a:off x="8374907" y="1804170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0_2a13c"/>
              </a:rPr>
              <a:t>没有按从左到右的顺序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A7953D-12C2-BA63-A7DE-9FCD9B8D79BD}"/>
              </a:ext>
            </a:extLst>
          </p:cNvPr>
          <p:cNvSpPr txBox="1"/>
          <p:nvPr/>
        </p:nvSpPr>
        <p:spPr>
          <a:xfrm>
            <a:off x="450108" y="227965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依次进行计算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4891237-BD29-E163-1312-70C94A78630D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377253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9, 'pageBreak': True}">
                <a:extLst>
                  <a:ext uri="{FF2B5EF4-FFF2-40B4-BE49-F238E27FC236}">
                    <a16:creationId xmlns:a16="http://schemas.microsoft.com/office/drawing/2014/main" id="{94891237-BD29-E163-1312-70C94A786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3772535" cy="805193"/>
              </a:xfrm>
              <a:prstGeom prst="rect">
                <a:avLst/>
              </a:prstGeom>
              <a:blipFill>
                <a:blip r:embed="rId3"/>
                <a:stretch>
                  <a:fillRect l="-2585" r="-258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66644C2-34C0-9769-121B-77DA0DEF257F}"/>
                  </a:ext>
                </a:extLst>
              </p:cNvPr>
              <p:cNvSpPr txBox="1"/>
              <p:nvPr/>
            </p:nvSpPr>
            <p:spPr>
              <a:xfrm>
                <a:off x="450108" y="3942215"/>
                <a:ext cx="23997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9, 'pageBreak': True}">
                <a:extLst>
                  <a:ext uri="{FF2B5EF4-FFF2-40B4-BE49-F238E27FC236}">
                    <a16:creationId xmlns:a16="http://schemas.microsoft.com/office/drawing/2014/main" id="{566644C2-34C0-9769-121B-77DA0DEF25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42215"/>
                <a:ext cx="2399792" cy="805193"/>
              </a:xfrm>
              <a:prstGeom prst="rect">
                <a:avLst/>
              </a:prstGeom>
              <a:blipFill>
                <a:blip r:embed="rId4"/>
                <a:stretch>
                  <a:fillRect l="-4061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E0D1AA7-9DA7-B67C-B996-41F9E6F18CC3}"/>
                  </a:ext>
                </a:extLst>
              </p:cNvPr>
              <p:cNvSpPr txBox="1"/>
              <p:nvPr/>
            </p:nvSpPr>
            <p:spPr>
              <a:xfrm>
                <a:off x="450108" y="4653796"/>
                <a:ext cx="239979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9, 'pageBreak': True}">
                <a:extLst>
                  <a:ext uri="{FF2B5EF4-FFF2-40B4-BE49-F238E27FC236}">
                    <a16:creationId xmlns:a16="http://schemas.microsoft.com/office/drawing/2014/main" id="{1E0D1AA7-9DA7-B67C-B996-41F9E6F18C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3796"/>
                <a:ext cx="2399792" cy="805193"/>
              </a:xfrm>
              <a:prstGeom prst="rect">
                <a:avLst/>
              </a:prstGeom>
              <a:blipFill>
                <a:blip r:embed="rId5"/>
                <a:stretch>
                  <a:fillRect l="-4061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72C04FA-9D3C-C51A-9F85-540224827990}"/>
                  </a:ext>
                </a:extLst>
              </p:cNvPr>
              <p:cNvSpPr txBox="1"/>
              <p:nvPr/>
            </p:nvSpPr>
            <p:spPr>
              <a:xfrm>
                <a:off x="450108" y="5365377"/>
                <a:ext cx="11659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19, 'pageBreak': True}">
                <a:extLst>
                  <a:ext uri="{FF2B5EF4-FFF2-40B4-BE49-F238E27FC236}">
                    <a16:creationId xmlns:a16="http://schemas.microsoft.com/office/drawing/2014/main" id="{D72C04FA-9D3C-C51A-9F85-540224827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65377"/>
                <a:ext cx="1165924" cy="729184"/>
              </a:xfrm>
              <a:prstGeom prst="rect">
                <a:avLst/>
              </a:prstGeom>
              <a:blipFill>
                <a:blip r:embed="rId6"/>
                <a:stretch>
                  <a:fillRect l="-8377" r="-83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81" name="yt_image_11281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84" name="yt_shape_11284"/>
              <p:cNvSpPr txBox="1"/>
              <p:nvPr/>
            </p:nvSpPr>
            <p:spPr>
              <a:xfrm>
                <a:off x="540000" y="1597583"/>
                <a:ext cx="11028660" cy="7657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三数在数轴上的位置如图所示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84" name="yt_shape_11284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11028660" cy="765787"/>
              </a:xfrm>
              <a:prstGeom prst="rect">
                <a:avLst/>
              </a:prstGeom>
              <a:blipFill>
                <a:blip r:embed="rId3"/>
                <a:stretch>
                  <a:fillRect l="-1714" r="-663" b="-12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86" name="yt_image_11286" title="H_18.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40" y="2566522"/>
            <a:ext cx="1752519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88" name="yt_shape_11288"/>
              <p:cNvSpPr txBox="1"/>
              <p:nvPr/>
            </p:nvSpPr>
            <p:spPr>
              <a:xfrm>
                <a:off x="540000" y="2858429"/>
                <a:ext cx="10182275" cy="2527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由图可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三数的正负不确定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需分类讨论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是非零有理数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88" name="yt_shape_112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8429"/>
                <a:ext cx="10182275" cy="2527615"/>
              </a:xfrm>
              <a:prstGeom prst="rect">
                <a:avLst/>
              </a:prstGeom>
              <a:blipFill>
                <a:blip r:embed="rId5"/>
                <a:stretch>
                  <a:fillRect l="-1856" t="-2169" r="-838" b="-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8878443-D8C4-31B7-F19C-38795D9309F0}"/>
              </a:ext>
            </a:extLst>
          </p:cNvPr>
          <p:cNvSpPr txBox="1"/>
          <p:nvPr/>
        </p:nvSpPr>
        <p:spPr>
          <a:xfrm>
            <a:off x="449989" y="2811623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8FCC22-230F-6007-E1C5-3ABE66D5909E}"/>
                  </a:ext>
                </a:extLst>
              </p:cNvPr>
              <p:cNvSpPr txBox="1"/>
              <p:nvPr/>
            </p:nvSpPr>
            <p:spPr>
              <a:xfrm>
                <a:off x="449989" y="3287111"/>
                <a:ext cx="5575998" cy="898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628FCC22-230F-6007-E1C5-3ABE66D59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7111"/>
                <a:ext cx="5575998" cy="898411"/>
              </a:xfrm>
              <a:prstGeom prst="rect">
                <a:avLst/>
              </a:prstGeom>
              <a:blipFill>
                <a:blip r:embed="rId6"/>
                <a:stretch>
                  <a:fillRect l="-1749" r="-1639" b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1D31FA1-1CA8-38B2-0D5E-1DD5861C5023}"/>
              </a:ext>
            </a:extLst>
          </p:cNvPr>
          <p:cNvSpPr txBox="1"/>
          <p:nvPr/>
        </p:nvSpPr>
        <p:spPr>
          <a:xfrm>
            <a:off x="8857389" y="4567398"/>
            <a:ext cx="1704086" cy="84100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293" name="yt_image_112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6" name="yt_shape_11296"/>
          <p:cNvSpPr txBox="1"/>
          <p:nvPr/>
        </p:nvSpPr>
        <p:spPr>
          <a:xfrm>
            <a:off x="1919537" y="1350999"/>
            <a:ext cx="8280920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除法中的分数若为带分数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应先化成假分数后再计算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除法中若有小数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4b405"/>
              </a:rPr>
              <a:t>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时化成真分数或假分数运算更简便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3" name="yt_shape_1122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22" name="yt_image_1122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5" name="yt_shape_1122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6" name="yt_shape_11226"/>
              <p:cNvSpPr txBox="1"/>
              <p:nvPr/>
            </p:nvSpPr>
            <p:spPr>
              <a:xfrm>
                <a:off x="540000" y="2102862"/>
                <a:ext cx="659956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转化为乘法是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26" name="yt_shape_1122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6599564" cy="642163"/>
              </a:xfrm>
              <a:prstGeom prst="rect">
                <a:avLst/>
              </a:prstGeom>
              <a:blipFill>
                <a:blip r:embed="rId3"/>
                <a:stretch>
                  <a:fillRect l="-2865" r="-184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28" name="yt_table_11228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7735076"/>
                  </p:ext>
                </p:extLst>
              </p:nvPr>
            </p:nvGraphicFramePr>
            <p:xfrm>
              <a:off x="540056" y="2795813"/>
              <a:ext cx="8296593" cy="1271906"/>
            </p:xfrm>
            <a:graphic>
              <a:graphicData uri="http://schemas.openxmlformats.org/drawingml/2006/table">
                <a:tbl>
                  <a:tblPr/>
                  <a:tblGrid>
                    <a:gridCol w="4605655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3690938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228" name="yt_table_11228" descr="{&quot;rangeId&quot;:3,&quot;type&quot;:&quot;Option&quot;}" title="H_100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7735076"/>
                  </p:ext>
                </p:extLst>
              </p:nvPr>
            </p:nvGraphicFramePr>
            <p:xfrm>
              <a:off x="540056" y="2795813"/>
              <a:ext cx="8296593" cy="1271906"/>
            </p:xfrm>
            <a:graphic>
              <a:graphicData uri="http://schemas.openxmlformats.org/drawingml/2006/table">
                <a:tbl>
                  <a:tblPr/>
                  <a:tblGrid>
                    <a:gridCol w="4605655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3690938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015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475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4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801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4752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29" name="yt_shape_11229"/>
          <p:cNvSpPr txBox="1"/>
          <p:nvPr/>
        </p:nvSpPr>
        <p:spPr>
          <a:xfrm>
            <a:off x="540000" y="4118226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两个数的商为正数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0" name="yt_table_112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96928"/>
              </p:ext>
            </p:extLst>
          </p:nvPr>
        </p:nvGraphicFramePr>
        <p:xfrm>
          <a:off x="540056" y="4597529"/>
          <a:ext cx="6858318" cy="950976"/>
        </p:xfrm>
        <a:graphic>
          <a:graphicData uri="http://schemas.openxmlformats.org/drawingml/2006/table">
            <a:tbl>
              <a:tblPr/>
              <a:tblGrid>
                <a:gridCol w="4605655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p:pic>
        <p:nvPicPr>
          <p:cNvPr id="3" name="yt_shape_1723550274951">
            <a:extLst>
              <a:ext uri="{FF2B5EF4-FFF2-40B4-BE49-F238E27FC236}">
                <a16:creationId xmlns:a16="http://schemas.microsoft.com/office/drawing/2014/main" id="{403D1D72-B001-9BCE-D364-0A2C0A8022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30A8AF-2A7B-BD66-C366-00185A06AB1C}"/>
              </a:ext>
            </a:extLst>
          </p:cNvPr>
          <p:cNvSpPr txBox="1"/>
          <p:nvPr/>
        </p:nvSpPr>
        <p:spPr>
          <a:xfrm>
            <a:off x="6155464" y="2056056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0699CE-A110-5F19-87F5-7D4CE99D9A65}"/>
              </a:ext>
            </a:extLst>
          </p:cNvPr>
          <p:cNvSpPr txBox="1"/>
          <p:nvPr/>
        </p:nvSpPr>
        <p:spPr>
          <a:xfrm>
            <a:off x="6012589" y="40714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含乘除混合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</a:t>
            </a:r>
          </a:p>
        </p:txBody>
      </p:sp>
      <p:sp>
        <p:nvSpPr>
          <p:cNvPr id="11233" name="yt_shape_11233"/>
          <p:cNvSpPr txBox="1"/>
          <p:nvPr/>
        </p:nvSpPr>
        <p:spPr>
          <a:xfrm>
            <a:off x="540000" y="1399565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4" name="yt_table_112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394525"/>
              </p:ext>
            </p:extLst>
          </p:nvPr>
        </p:nvGraphicFramePr>
        <p:xfrm>
          <a:off x="540056" y="1878868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sp>
        <p:nvSpPr>
          <p:cNvPr id="11236" name="yt_shape_11236"/>
          <p:cNvSpPr txBox="1"/>
          <p:nvPr/>
        </p:nvSpPr>
        <p:spPr>
          <a:xfrm>
            <a:off x="540000" y="2880422"/>
            <a:ext cx="105445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两点所表示的两数的商为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38" name="yt_table_11238_skip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7184405"/>
                  </p:ext>
                </p:extLst>
              </p:nvPr>
            </p:nvGraphicFramePr>
            <p:xfrm>
              <a:off x="540056" y="3359725"/>
              <a:ext cx="3896043" cy="1058038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1473200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238" name="yt_table_11238_skip" descr="{&quot;rangeId&quot;:7,&quot;type&quot;:&quot;Option&quot;,&quot;drawing&quot;:[&quot;yt_image_11237&quot;]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7184405"/>
                  </p:ext>
                </p:extLst>
              </p:nvPr>
            </p:nvGraphicFramePr>
            <p:xfrm>
              <a:off x="540056" y="3359725"/>
              <a:ext cx="3896043" cy="1058038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49"/>
                        </a:ext>
                      </a:extLst>
                    </a:gridCol>
                    <a:gridCol w="1473200">
                      <a:extLst>
                        <a:ext uri="{9D8B030D-6E8A-4147-A177-3AD203B41FA5}">
                          <a16:colId xmlns:a16="http://schemas.microsoft.com/office/drawing/2014/main" val="1025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6080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237" name="yt_image_11237_skip" title="H_36.7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2184" y="3826752"/>
            <a:ext cx="348130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275048">
            <a:extLst>
              <a:ext uri="{FF2B5EF4-FFF2-40B4-BE49-F238E27FC236}">
                <a16:creationId xmlns:a16="http://schemas.microsoft.com/office/drawing/2014/main" id="{D362E012-2F13-A555-B3F0-8E58BE7632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7F6866-6587-EA66-F90B-8C79F33D6CE9}"/>
              </a:ext>
            </a:extLst>
          </p:cNvPr>
          <p:cNvSpPr txBox="1"/>
          <p:nvPr/>
        </p:nvSpPr>
        <p:spPr>
          <a:xfrm>
            <a:off x="5250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64C0FE-0239-4DCE-7742-2CCD2890C870}"/>
              </a:ext>
            </a:extLst>
          </p:cNvPr>
          <p:cNvSpPr txBox="1"/>
          <p:nvPr/>
        </p:nvSpPr>
        <p:spPr>
          <a:xfrm>
            <a:off x="10079764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9" name="yt_shape_11239"/>
              <p:cNvSpPr txBox="1"/>
              <p:nvPr/>
            </p:nvSpPr>
            <p:spPr>
              <a:xfrm>
                <a:off x="540000" y="900000"/>
                <a:ext cx="5996834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将输入的数分别除以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写出输出的数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9" name="yt_shape_11239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96834" cy="640240"/>
              </a:xfrm>
              <a:prstGeom prst="rect">
                <a:avLst/>
              </a:prstGeom>
              <a:blipFill>
                <a:blip r:embed="rId2"/>
                <a:stretch>
                  <a:fillRect l="-3154" r="-21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41" name="yt_image_11241" title="H_235.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5168" y="1743392"/>
            <a:ext cx="3661662" cy="298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CD9B3A9-AED5-E005-9269-2BAD69C338AE}"/>
              </a:ext>
            </a:extLst>
          </p:cNvPr>
          <p:cNvSpPr/>
          <p:nvPr/>
        </p:nvSpPr>
        <p:spPr>
          <a:xfrm>
            <a:off x="7051750" y="3097031"/>
            <a:ext cx="144936" cy="2461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060DD9-067F-1671-F395-EBB9772AE557}"/>
              </a:ext>
            </a:extLst>
          </p:cNvPr>
          <p:cNvSpPr/>
          <p:nvPr/>
        </p:nvSpPr>
        <p:spPr>
          <a:xfrm>
            <a:off x="7221297" y="2995850"/>
            <a:ext cx="90243" cy="18048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9FAEA2-96CC-F2BE-CF00-079C0F4E0782}"/>
              </a:ext>
            </a:extLst>
          </p:cNvPr>
          <p:cNvSpPr/>
          <p:nvPr/>
        </p:nvSpPr>
        <p:spPr>
          <a:xfrm>
            <a:off x="7150197" y="3581060"/>
            <a:ext cx="136731" cy="18048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3C4777-45BD-4971-6F3F-8D0A3CC76C4D}"/>
              </a:ext>
            </a:extLst>
          </p:cNvPr>
          <p:cNvSpPr/>
          <p:nvPr/>
        </p:nvSpPr>
        <p:spPr>
          <a:xfrm>
            <a:off x="7259582" y="3939296"/>
            <a:ext cx="120323" cy="18322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2F469A-C5D1-C562-ACEE-2D98508CCA78}"/>
              </a:ext>
            </a:extLst>
          </p:cNvPr>
          <p:cNvSpPr/>
          <p:nvPr/>
        </p:nvSpPr>
        <p:spPr>
          <a:xfrm>
            <a:off x="6966977" y="4174473"/>
            <a:ext cx="142201" cy="27347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D9809E7-102F-6615-5227-C50821F66E0D}"/>
              </a:ext>
            </a:extLst>
          </p:cNvPr>
          <p:cNvSpPr/>
          <p:nvPr/>
        </p:nvSpPr>
        <p:spPr>
          <a:xfrm>
            <a:off x="7172074" y="4166270"/>
            <a:ext cx="300809" cy="2461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39F449F-6936-DE53-4EFF-13E2717F748D}"/>
              </a:ext>
            </a:extLst>
          </p:cNvPr>
          <p:cNvSpPr/>
          <p:nvPr/>
        </p:nvSpPr>
        <p:spPr>
          <a:xfrm>
            <a:off x="7251378" y="4218228"/>
            <a:ext cx="139465" cy="18048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3" name="yt_shape_11243"/>
              <p:cNvSpPr txBox="1"/>
              <p:nvPr/>
            </p:nvSpPr>
            <p:spPr>
              <a:xfrm>
                <a:off x="540000" y="900000"/>
                <a:ext cx="3847207" cy="4796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3" name="yt_shape_11243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47207" cy="4796121"/>
              </a:xfrm>
              <a:prstGeom prst="rect">
                <a:avLst/>
              </a:prstGeom>
              <a:blipFill>
                <a:blip r:embed="rId2"/>
                <a:stretch>
                  <a:fillRect l="-4913" t="-1145" r="-3803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6BBB1F-29FD-189F-9312-C903CE157B2D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37979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FB6BBB1F-29FD-189F-9312-C903CE157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3797998" cy="772808"/>
              </a:xfrm>
              <a:prstGeom prst="rect">
                <a:avLst/>
              </a:prstGeom>
              <a:blipFill>
                <a:blip r:embed="rId3"/>
                <a:stretch>
                  <a:fillRect l="-2568" r="-240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5D6A9E-DFD9-5E36-F8F1-8223862175BE}"/>
                  </a:ext>
                </a:extLst>
              </p:cNvPr>
              <p:cNvSpPr txBox="1"/>
              <p:nvPr/>
            </p:nvSpPr>
            <p:spPr>
              <a:xfrm>
                <a:off x="1631504" y="2680343"/>
                <a:ext cx="1664398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5D6A9E-DFD9-5E36-F8F1-822386217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80343"/>
                <a:ext cx="1664398" cy="767030"/>
              </a:xfrm>
              <a:prstGeom prst="rect">
                <a:avLst/>
              </a:prstGeom>
              <a:blipFill>
                <a:blip r:embed="rId4"/>
                <a:stretch>
                  <a:fillRect l="-586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AAF85B-E601-CF36-63CB-89F3A5F3DFE9}"/>
                  </a:ext>
                </a:extLst>
              </p:cNvPr>
              <p:cNvSpPr txBox="1"/>
              <p:nvPr/>
            </p:nvSpPr>
            <p:spPr>
              <a:xfrm>
                <a:off x="1674125" y="3353761"/>
                <a:ext cx="128816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DAAF85B-E601-CF36-63CB-89F3A5F3D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4125" y="3353761"/>
                <a:ext cx="1288162" cy="769061"/>
              </a:xfrm>
              <a:prstGeom prst="rect">
                <a:avLst/>
              </a:prstGeom>
              <a:blipFill>
                <a:blip r:embed="rId5"/>
                <a:stretch>
                  <a:fillRect l="-7583" r="-75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1A79659-CB7D-56E5-0229-F699F2E2768A}"/>
              </a:ext>
            </a:extLst>
          </p:cNvPr>
          <p:cNvSpPr txBox="1"/>
          <p:nvPr/>
        </p:nvSpPr>
        <p:spPr>
          <a:xfrm>
            <a:off x="449989" y="4703072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1D7A85-5A3B-54E6-8C46-50BBE680A96B}"/>
              </a:ext>
            </a:extLst>
          </p:cNvPr>
          <p:cNvSpPr txBox="1"/>
          <p:nvPr/>
        </p:nvSpPr>
        <p:spPr>
          <a:xfrm>
            <a:off x="1674125" y="517856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1" name="yt_shape_11251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有理数除法的应用</a:t>
            </a:r>
          </a:p>
        </p:txBody>
      </p:sp>
      <p:sp>
        <p:nvSpPr>
          <p:cNvPr id="11252" name="yt_shape_1125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某冷库当前的温度为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有一批食品需要在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的条件下冷冻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72c2,isEnd"/>
              </a:rPr>
              <a:t>如果降温速度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后能降到所需的温度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275147">
            <a:extLst>
              <a:ext uri="{FF2B5EF4-FFF2-40B4-BE49-F238E27FC236}">
                <a16:creationId xmlns:a16="http://schemas.microsoft.com/office/drawing/2014/main" id="{817F8489-D2FF-89A6-F97C-CF0925E68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5234A9-9567-4E14-08C6-69A80FF8844B}"/>
              </a:ext>
            </a:extLst>
          </p:cNvPr>
          <p:cNvSpPr txBox="1"/>
          <p:nvPr/>
        </p:nvSpPr>
        <p:spPr>
          <a:xfrm>
            <a:off x="2675783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" name="yt_shape_11253"/>
          <p:cNvSpPr txBox="1"/>
          <p:nvPr/>
        </p:nvSpPr>
        <p:spPr>
          <a:xfrm>
            <a:off x="540000" y="9000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分析不全面漏解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1A0ADA-D18C-57CE-29FB-50BBF7D2CFD0}"/>
              </a:ext>
            </a:extLst>
          </p:cNvPr>
          <p:cNvSpPr txBox="1"/>
          <p:nvPr/>
        </p:nvSpPr>
        <p:spPr>
          <a:xfrm>
            <a:off x="449989" y="85319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分析不全面漏解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4" name="yt_shape_11254"/>
          <p:cNvSpPr txBox="1"/>
          <p:nvPr/>
        </p:nvSpPr>
        <p:spPr>
          <a:xfrm>
            <a:off x="540000" y="900000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两个互为相反数的有理数相除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5" name="yt_table_112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610203"/>
              </p:ext>
            </p:extLst>
          </p:nvPr>
        </p:nvGraphicFramePr>
        <p:xfrm>
          <a:off x="540056" y="1379303"/>
          <a:ext cx="6469380" cy="950976"/>
        </p:xfrm>
        <a:graphic>
          <a:graphicData uri="http://schemas.openxmlformats.org/drawingml/2006/table">
            <a:tbl>
              <a:tblPr/>
              <a:tblGrid>
                <a:gridCol w="42341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商为正数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商为负数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或无意义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779B45-CA1B-C3DD-5D3E-A22FB9678DD3}"/>
              </a:ext>
            </a:extLst>
          </p:cNvPr>
          <p:cNvSpPr txBox="1"/>
          <p:nvPr/>
        </p:nvSpPr>
        <p:spPr>
          <a:xfrm>
            <a:off x="6622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57" name="yt_image_11257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60" name="yt_shape_11260"/>
              <p:cNvSpPr txBox="1"/>
              <p:nvPr/>
            </p:nvSpPr>
            <p:spPr>
              <a:xfrm>
                <a:off x="540000" y="1591869"/>
                <a:ext cx="620201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的倒数除以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的相反数的商是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60" name="yt_shape_1126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6202019" cy="646267"/>
              </a:xfrm>
              <a:prstGeom prst="rect">
                <a:avLst/>
              </a:prstGeom>
              <a:blipFill>
                <a:blip r:embed="rId3"/>
                <a:stretch>
                  <a:fillRect l="-3048" r="-196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62" name="yt_table_11262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67552"/>
                  </p:ext>
                </p:extLst>
              </p:nvPr>
            </p:nvGraphicFramePr>
            <p:xfrm>
              <a:off x="540056" y="2288924"/>
              <a:ext cx="886237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262" name="yt_table_11262" descr="{&quot;rangeId&quot;:1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67552"/>
                  </p:ext>
                </p:extLst>
              </p:nvPr>
            </p:nvGraphicFramePr>
            <p:xfrm>
              <a:off x="540056" y="2288924"/>
              <a:ext cx="886237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55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4167" r="-7000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7738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63" name="yt_shape_11263"/>
              <p:cNvSpPr txBox="1"/>
              <p:nvPr/>
            </p:nvSpPr>
            <p:spPr>
              <a:xfrm>
                <a:off x="540000" y="2975143"/>
                <a:ext cx="828111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63" name="yt_shape_1126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5143"/>
                <a:ext cx="8281113" cy="642740"/>
              </a:xfrm>
              <a:prstGeom prst="rect">
                <a:avLst/>
              </a:prstGeom>
              <a:blipFill>
                <a:blip r:embed="rId5"/>
                <a:stretch>
                  <a:fillRect l="-2283" r="-125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65" name="yt_table_1126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7671367"/>
                  </p:ext>
                </p:extLst>
              </p:nvPr>
            </p:nvGraphicFramePr>
            <p:xfrm>
              <a:off x="540056" y="3668671"/>
              <a:ext cx="8514716" cy="63652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265" name="yt_table_11265" descr="{&quot;rangeId&quot;:16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7671367"/>
                  </p:ext>
                </p:extLst>
              </p:nvPr>
            </p:nvGraphicFramePr>
            <p:xfrm>
              <a:off x="540056" y="3668671"/>
              <a:ext cx="8514716" cy="63652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710180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6"/>
                          <a:stretch>
                            <a:fillRect l="-234167" r="-5416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66" name="yt_shape_11266"/>
          <p:cNvSpPr txBox="1"/>
          <p:nvPr/>
        </p:nvSpPr>
        <p:spPr>
          <a:xfrm>
            <a:off x="540119" y="435584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“÷”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b53d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中任取两个数相除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所得商中最小的数是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8E9C94-A66A-4474-3BB3-CDE8B800CB24}"/>
              </a:ext>
            </a:extLst>
          </p:cNvPr>
          <p:cNvSpPr txBox="1"/>
          <p:nvPr/>
        </p:nvSpPr>
        <p:spPr>
          <a:xfrm>
            <a:off x="5779227" y="1545063"/>
            <a:ext cx="383285" cy="7336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57ECD-742F-9598-E023-04132AC0F66C}"/>
              </a:ext>
            </a:extLst>
          </p:cNvPr>
          <p:cNvSpPr txBox="1"/>
          <p:nvPr/>
        </p:nvSpPr>
        <p:spPr>
          <a:xfrm>
            <a:off x="7838214" y="2928337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AA4DC5-4DAF-F641-3B51-D38F35846693}"/>
              </a:ext>
            </a:extLst>
          </p:cNvPr>
          <p:cNvSpPr txBox="1"/>
          <p:nvPr/>
        </p:nvSpPr>
        <p:spPr>
          <a:xfrm>
            <a:off x="4050558" y="478452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9E4C81-C78E-0C94-BC95-4383E105D17C}"/>
              </a:ext>
            </a:extLst>
          </p:cNvPr>
          <p:cNvSpPr txBox="1"/>
          <p:nvPr/>
        </p:nvSpPr>
        <p:spPr>
          <a:xfrm>
            <a:off x="10737107" y="526001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3c02d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1164</Words>
  <Application>Microsoft Office PowerPoint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2024-08-14T13:50:18Z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