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3" r:id="rId7"/>
    <p:sldId id="315" r:id="rId8"/>
    <p:sldId id="317" r:id="rId9"/>
    <p:sldId id="319" r:id="rId10"/>
    <p:sldId id="321" r:id="rId11"/>
    <p:sldId id="322" r:id="rId12"/>
    <p:sldId id="326" r:id="rId13"/>
    <p:sldId id="323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4" name="yt_shape_1301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13" name="yt_image_1301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6" name="yt_shape_13016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等式的性质</a:t>
            </a:r>
          </a:p>
        </p:txBody>
      </p:sp>
      <p:sp>
        <p:nvSpPr>
          <p:cNvPr id="13017" name="yt_shape_13017"/>
          <p:cNvSpPr txBox="1"/>
          <p:nvPr/>
        </p:nvSpPr>
        <p:spPr>
          <a:xfrm>
            <a:off x="540000" y="1971599"/>
            <a:ext cx="9400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那么根据等式的性质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18" name="yt_table_13018" title="H_84.2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6378533"/>
                  </p:ext>
                </p:extLst>
              </p:nvPr>
            </p:nvGraphicFramePr>
            <p:xfrm>
              <a:off x="540056" y="2450902"/>
              <a:ext cx="6056884" cy="1070103"/>
            </p:xfrm>
            <a:graphic>
              <a:graphicData uri="http://schemas.openxmlformats.org/drawingml/2006/table">
                <a:tbl>
                  <a:tblPr/>
                  <a:tblGrid>
                    <a:gridCol w="3662680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2394204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018" name="yt_table_13018" descr="{&quot;rangeId&quot;:2,&quot;type&quot;:&quot;Option&quot;}" title="H_84.2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6378533"/>
                  </p:ext>
                </p:extLst>
              </p:nvPr>
            </p:nvGraphicFramePr>
            <p:xfrm>
              <a:off x="540056" y="2450902"/>
              <a:ext cx="6056884" cy="1070103"/>
            </p:xfrm>
            <a:graphic>
              <a:graphicData uri="http://schemas.openxmlformats.org/drawingml/2006/table">
                <a:tbl>
                  <a:tblPr/>
                  <a:tblGrid>
                    <a:gridCol w="3662680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2394204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  <a:tr h="645732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181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019" name="yt_shape_13019"/>
          <p:cNvSpPr txBox="1"/>
          <p:nvPr/>
        </p:nvSpPr>
        <p:spPr>
          <a:xfrm>
            <a:off x="540000" y="3571557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0" name="yt_table_130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817211"/>
              </p:ext>
            </p:extLst>
          </p:nvPr>
        </p:nvGraphicFramePr>
        <p:xfrm>
          <a:off x="540056" y="4050860"/>
          <a:ext cx="5986463" cy="1901952"/>
        </p:xfrm>
        <a:graphic>
          <a:graphicData uri="http://schemas.openxmlformats.org/drawingml/2006/table">
            <a:tbl>
              <a:tblPr/>
              <a:tblGrid>
                <a:gridCol w="598646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</a:tbl>
          </a:graphicData>
        </a:graphic>
      </p:graphicFrame>
      <p:pic>
        <p:nvPicPr>
          <p:cNvPr id="3" name="yt_shape_1721657365705">
            <a:extLst>
              <a:ext uri="{FF2B5EF4-FFF2-40B4-BE49-F238E27FC236}">
                <a16:creationId xmlns:a16="http://schemas.microsoft.com/office/drawing/2014/main" id="{01FB30E1-1F23-A766-E591-9952F30C97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652E8B-72CF-AA61-554A-222B72E782D5}"/>
              </a:ext>
            </a:extLst>
          </p:cNvPr>
          <p:cNvSpPr txBox="1"/>
          <p:nvPr/>
        </p:nvSpPr>
        <p:spPr>
          <a:xfrm>
            <a:off x="89462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16CFAF-0FCB-DF7E-B484-82E88F1C6439}"/>
              </a:ext>
            </a:extLst>
          </p:cNvPr>
          <p:cNvSpPr txBox="1"/>
          <p:nvPr/>
        </p:nvSpPr>
        <p:spPr>
          <a:xfrm>
            <a:off x="6317389" y="35247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8" name="yt_shape_13068"/>
          <p:cNvSpPr txBox="1"/>
          <p:nvPr/>
        </p:nvSpPr>
        <p:spPr>
          <a:xfrm>
            <a:off x="540000" y="900000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69" name="yt_shape_13069"/>
          <p:cNvSpPr txBox="1"/>
          <p:nvPr/>
        </p:nvSpPr>
        <p:spPr>
          <a:xfrm>
            <a:off x="540000" y="1379303"/>
            <a:ext cx="6150255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下面是小明将等式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变形的过程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070" name="yt_shape_13070"/>
          <p:cNvSpPr txBox="1"/>
          <p:nvPr/>
        </p:nvSpPr>
        <p:spPr>
          <a:xfrm>
            <a:off x="540000" y="3851835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71" name="yt_shape_13071"/>
          <p:cNvSpPr txBox="1"/>
          <p:nvPr/>
        </p:nvSpPr>
        <p:spPr>
          <a:xfrm>
            <a:off x="540000" y="4314659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小明第一步的依据是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072" name="yt_shape_13072"/>
          <p:cNvSpPr txBox="1"/>
          <p:nvPr/>
        </p:nvSpPr>
        <p:spPr>
          <a:xfrm>
            <a:off x="540000" y="4793962"/>
            <a:ext cx="106214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10CCA0-CDFA-EDF3-EFA1-D96FE8103EC7}"/>
              </a:ext>
            </a:extLst>
          </p:cNvPr>
          <p:cNvSpPr txBox="1"/>
          <p:nvPr/>
        </p:nvSpPr>
        <p:spPr>
          <a:xfrm>
            <a:off x="4259989" y="4267853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700ABC-9845-82FB-900B-BF65CC2100F9}"/>
              </a:ext>
            </a:extLst>
          </p:cNvPr>
          <p:cNvSpPr txBox="1"/>
          <p:nvPr/>
        </p:nvSpPr>
        <p:spPr>
          <a:xfrm>
            <a:off x="2735989" y="47471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7E31ED-A0F1-B43D-4816-4BFA390CCD8C}"/>
              </a:ext>
            </a:extLst>
          </p:cNvPr>
          <p:cNvSpPr txBox="1"/>
          <p:nvPr/>
        </p:nvSpPr>
        <p:spPr>
          <a:xfrm>
            <a:off x="6698389" y="4747156"/>
            <a:ext cx="414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有可能是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3" name="yt_shape_13073"/>
          <p:cNvSpPr txBox="1"/>
          <p:nvPr/>
        </p:nvSpPr>
        <p:spPr>
          <a:xfrm>
            <a:off x="540000" y="900000"/>
            <a:ext cx="615873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请你给出正确的解法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0C869F-9B8A-7D91-D244-9AC16C0CE3E4}"/>
              </a:ext>
            </a:extLst>
          </p:cNvPr>
          <p:cNvSpPr txBox="1"/>
          <p:nvPr/>
        </p:nvSpPr>
        <p:spPr>
          <a:xfrm>
            <a:off x="449989" y="1328682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F96D62-DB32-75DA-946D-41C2CE5F74C1}"/>
              </a:ext>
            </a:extLst>
          </p:cNvPr>
          <p:cNvSpPr txBox="1"/>
          <p:nvPr/>
        </p:nvSpPr>
        <p:spPr>
          <a:xfrm>
            <a:off x="449989" y="1804170"/>
            <a:ext cx="155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1FE3B-8A39-4B37-B1C4-0AD632883AE8}"/>
              </a:ext>
            </a:extLst>
          </p:cNvPr>
          <p:cNvSpPr txBox="1"/>
          <p:nvPr/>
        </p:nvSpPr>
        <p:spPr>
          <a:xfrm>
            <a:off x="449989" y="2279658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F4DA86-B65E-AEFF-477E-7BED5856F462}"/>
              </a:ext>
            </a:extLst>
          </p:cNvPr>
          <p:cNvSpPr txBox="1"/>
          <p:nvPr/>
        </p:nvSpPr>
        <p:spPr>
          <a:xfrm>
            <a:off x="449989" y="275514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C65CB5-CC70-3273-3A4F-77D13C25FC62}"/>
              </a:ext>
            </a:extLst>
          </p:cNvPr>
          <p:cNvSpPr txBox="1"/>
          <p:nvPr/>
        </p:nvSpPr>
        <p:spPr>
          <a:xfrm>
            <a:off x="449989" y="3230634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75" name="yt_shape_13075"/>
              <p:cNvSpPr txBox="1"/>
              <p:nvPr/>
            </p:nvSpPr>
            <p:spPr>
              <a:xfrm>
                <a:off x="540000" y="900000"/>
                <a:ext cx="7880362" cy="3919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试用等式的性质比较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在等式的两边乘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的两边加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的两边减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的两边除以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75" name="yt_shape_13075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80362" cy="3919214"/>
              </a:xfrm>
              <a:prstGeom prst="rect">
                <a:avLst/>
              </a:prstGeom>
              <a:blipFill>
                <a:blip r:embed="rId2"/>
                <a:stretch>
                  <a:fillRect l="-2399" r="-1393" b="-1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431943B-4999-EDA3-92D3-86407F97DB20}"/>
              </a:ext>
            </a:extLst>
          </p:cNvPr>
          <p:cNvSpPr txBox="1"/>
          <p:nvPr/>
        </p:nvSpPr>
        <p:spPr>
          <a:xfrm>
            <a:off x="449989" y="1525659"/>
            <a:ext cx="546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在等式的两边乘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5A84B5-884F-BA2E-0DFD-FE7A684AE6D1}"/>
              </a:ext>
            </a:extLst>
          </p:cNvPr>
          <p:cNvSpPr txBox="1"/>
          <p:nvPr/>
        </p:nvSpPr>
        <p:spPr>
          <a:xfrm>
            <a:off x="449989" y="2001147"/>
            <a:ext cx="603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的两边加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BA92E9-2675-6825-6A28-70B9644B8006}"/>
              </a:ext>
            </a:extLst>
          </p:cNvPr>
          <p:cNvSpPr txBox="1"/>
          <p:nvPr/>
        </p:nvSpPr>
        <p:spPr>
          <a:xfrm>
            <a:off x="449989" y="2476635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的两边减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310DC7-C41B-9D40-30E4-F45EE520B219}"/>
              </a:ext>
            </a:extLst>
          </p:cNvPr>
          <p:cNvSpPr txBox="1"/>
          <p:nvPr/>
        </p:nvSpPr>
        <p:spPr>
          <a:xfrm>
            <a:off x="449989" y="2952123"/>
            <a:ext cx="2724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C81778-A84D-F1E3-1117-2A31C21216C3}"/>
                  </a:ext>
                </a:extLst>
              </p:cNvPr>
              <p:cNvSpPr txBox="1"/>
              <p:nvPr/>
            </p:nvSpPr>
            <p:spPr>
              <a:xfrm>
                <a:off x="449989" y="3427611"/>
                <a:ext cx="640784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的两边除以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, 'pageBreak': True}">
                <a:extLst>
                  <a:ext uri="{FF2B5EF4-FFF2-40B4-BE49-F238E27FC236}">
                    <a16:creationId xmlns:a16="http://schemas.microsoft.com/office/drawing/2014/main" id="{ECC81778-A84D-F1E3-1117-2A31C21216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7611"/>
                <a:ext cx="6407848" cy="766458"/>
              </a:xfrm>
              <a:prstGeom prst="rect">
                <a:avLst/>
              </a:prstGeom>
              <a:blipFill>
                <a:blip r:embed="rId3"/>
                <a:stretch>
                  <a:fillRect l="-1522" r="-15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5B365E-C0C0-AE80-9F7B-CFA170AEF40A}"/>
                  </a:ext>
                </a:extLst>
              </p:cNvPr>
              <p:cNvSpPr txBox="1"/>
              <p:nvPr/>
            </p:nvSpPr>
            <p:spPr>
              <a:xfrm>
                <a:off x="449989" y="4100457"/>
                <a:ext cx="5341048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hasSerialNum': 1, 'pageBreak': True}">
                <a:extLst>
                  <a:ext uri="{FF2B5EF4-FFF2-40B4-BE49-F238E27FC236}">
                    <a16:creationId xmlns:a16="http://schemas.microsoft.com/office/drawing/2014/main" id="{C45B365E-C0C0-AE80-9F7B-CFA170AEF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0457"/>
                <a:ext cx="5341048" cy="727660"/>
              </a:xfrm>
              <a:prstGeom prst="rect">
                <a:avLst/>
              </a:prstGeom>
              <a:blipFill>
                <a:blip r:embed="rId4"/>
                <a:stretch>
                  <a:fillRect l="-1826" r="-182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79" name="yt_image_1307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82" name="yt_shape_13082"/>
              <p:cNvSpPr txBox="1"/>
              <p:nvPr/>
            </p:nvSpPr>
            <p:spPr>
              <a:xfrm>
                <a:off x="540119" y="1482165"/>
                <a:ext cx="11492915" cy="38979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能不能由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得到等式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fc79"/>
                  </a:rPr>
                  <a:t>为什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能不能由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不能得到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不能为除数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可以得到等式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这是根据等式的性质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82" name="yt_shape_13082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897927"/>
              </a:xfrm>
              <a:prstGeom prst="rect">
                <a:avLst/>
              </a:prstGeom>
              <a:blipFill>
                <a:blip r:embed="rId3"/>
                <a:stretch>
                  <a:fillRect l="-1645" b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D1F3B6-0EA3-4A74-AAF6-F6C6F38A921C}"/>
                  </a:ext>
                </a:extLst>
              </p:cNvPr>
              <p:cNvSpPr txBox="1"/>
              <p:nvPr/>
            </p:nvSpPr>
            <p:spPr>
              <a:xfrm>
                <a:off x="450108" y="2805054"/>
                <a:ext cx="816267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不能得到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5ED1F3B6-0EA3-4A74-AAF6-F6C6F38A9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05054"/>
                <a:ext cx="8162672" cy="778460"/>
              </a:xfrm>
              <a:prstGeom prst="rect">
                <a:avLst/>
              </a:prstGeom>
              <a:blipFill>
                <a:blip r:embed="rId4"/>
                <a:stretch>
                  <a:fillRect l="-1195" r="-1120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EE85962-9DA0-5004-BA2C-58B894AFE29D}"/>
              </a:ext>
            </a:extLst>
          </p:cNvPr>
          <p:cNvSpPr txBox="1"/>
          <p:nvPr/>
        </p:nvSpPr>
        <p:spPr>
          <a:xfrm>
            <a:off x="450108" y="348990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不能为除数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13CB59-C578-D26A-6461-A817BA95A25E}"/>
                  </a:ext>
                </a:extLst>
              </p:cNvPr>
              <p:cNvSpPr txBox="1"/>
              <p:nvPr/>
            </p:nvSpPr>
            <p:spPr>
              <a:xfrm>
                <a:off x="450108" y="3965391"/>
                <a:ext cx="6543422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可以得到等式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E813CB59-C578-D26A-6461-A817BA95A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5391"/>
                <a:ext cx="6543422" cy="778459"/>
              </a:xfrm>
              <a:prstGeom prst="rect">
                <a:avLst/>
              </a:prstGeom>
              <a:blipFill>
                <a:blip r:embed="rId5"/>
                <a:stretch>
                  <a:fillRect l="-1491" r="-139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090648-8F19-0156-B60A-85837D582278}"/>
                  </a:ext>
                </a:extLst>
              </p:cNvPr>
              <p:cNvSpPr txBox="1"/>
              <p:nvPr/>
            </p:nvSpPr>
            <p:spPr>
              <a:xfrm>
                <a:off x="450108" y="4650237"/>
                <a:ext cx="69799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这是根据等式的性质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37090648-8F19-0156-B60A-85837D582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0237"/>
                <a:ext cx="6979983" cy="738963"/>
              </a:xfrm>
              <a:prstGeom prst="rect">
                <a:avLst/>
              </a:prstGeom>
              <a:blipFill>
                <a:blip r:embed="rId6"/>
                <a:stretch>
                  <a:fillRect l="-1397" r="-131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2" name="yt_shape_1302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“≠”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填写下列各等式变形的依据及方法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应用的是等式的性质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变形的方法是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应用的是等式的性质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变形的方法是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2E2ECF-86D3-A850-1E57-EE529C4B277B}"/>
              </a:ext>
            </a:extLst>
          </p:cNvPr>
          <p:cNvSpPr txBox="1"/>
          <p:nvPr/>
        </p:nvSpPr>
        <p:spPr>
          <a:xfrm>
            <a:off x="222175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20D2A5-1E2C-6070-C907-E27B12FBD9E1}"/>
              </a:ext>
            </a:extLst>
          </p:cNvPr>
          <p:cNvSpPr txBox="1"/>
          <p:nvPr/>
        </p:nvSpPr>
        <p:spPr>
          <a:xfrm>
            <a:off x="222175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1CAC37-1712-138A-5AF2-47A6812E2FE9}"/>
              </a:ext>
            </a:extLst>
          </p:cNvPr>
          <p:cNvSpPr txBox="1"/>
          <p:nvPr/>
        </p:nvSpPr>
        <p:spPr>
          <a:xfrm>
            <a:off x="313615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891454-18A3-7600-43CE-1A4BE6D02363}"/>
              </a:ext>
            </a:extLst>
          </p:cNvPr>
          <p:cNvSpPr txBox="1"/>
          <p:nvPr/>
        </p:nvSpPr>
        <p:spPr>
          <a:xfrm>
            <a:off x="2299546" y="275514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9E9EEA-AD93-A9CF-28CD-0AD4E929BD5F}"/>
              </a:ext>
            </a:extLst>
          </p:cNvPr>
          <p:cNvSpPr txBox="1"/>
          <p:nvPr/>
        </p:nvSpPr>
        <p:spPr>
          <a:xfrm>
            <a:off x="8073282" y="370612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AF06CF-90FF-E4DF-49A8-90B887B3500F}"/>
              </a:ext>
            </a:extLst>
          </p:cNvPr>
          <p:cNvSpPr txBox="1"/>
          <p:nvPr/>
        </p:nvSpPr>
        <p:spPr>
          <a:xfrm>
            <a:off x="10968882" y="370612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0d575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0B4FB7-F70B-8CE5-73B4-41086931D27B}"/>
              </a:ext>
            </a:extLst>
          </p:cNvPr>
          <p:cNvSpPr txBox="1"/>
          <p:nvPr/>
        </p:nvSpPr>
        <p:spPr>
          <a:xfrm>
            <a:off x="450108" y="418161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式两边减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38E2AB-87E3-35A7-1C42-54F78842B7DE}"/>
              </a:ext>
            </a:extLst>
          </p:cNvPr>
          <p:cNvSpPr txBox="1"/>
          <p:nvPr/>
        </p:nvSpPr>
        <p:spPr>
          <a:xfrm>
            <a:off x="4415683" y="465709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75E90C5-04C1-FE1B-83F2-E5629FE0F579}"/>
              </a:ext>
            </a:extLst>
          </p:cNvPr>
          <p:cNvSpPr txBox="1"/>
          <p:nvPr/>
        </p:nvSpPr>
        <p:spPr>
          <a:xfrm>
            <a:off x="8225682" y="465709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FD819A-5460-170A-F4F5-43734B68AA20}"/>
              </a:ext>
            </a:extLst>
          </p:cNvPr>
          <p:cNvSpPr txBox="1"/>
          <p:nvPr/>
        </p:nvSpPr>
        <p:spPr>
          <a:xfrm>
            <a:off x="11121282" y="465709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26e88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C87784-CA02-96C6-A3F1-CED329DF56F7}"/>
              </a:ext>
            </a:extLst>
          </p:cNvPr>
          <p:cNvSpPr txBox="1"/>
          <p:nvPr/>
        </p:nvSpPr>
        <p:spPr>
          <a:xfrm>
            <a:off x="450108" y="5132586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式两边除以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0" name="yt_shape_13030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利用等式的性质解方程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31" name="yt_shape_13031"/>
              <p:cNvSpPr txBox="1"/>
              <p:nvPr/>
            </p:nvSpPr>
            <p:spPr>
              <a:xfrm>
                <a:off x="540000" y="1389434"/>
                <a:ext cx="1079141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要将等式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进行一次变形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下列做法正确的是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031" name="yt_shape_1303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791416" cy="638893"/>
              </a:xfrm>
              <a:prstGeom prst="rect">
                <a:avLst/>
              </a:prstGeom>
              <a:blipFill>
                <a:blip r:embed="rId2"/>
                <a:stretch>
                  <a:fillRect l="-1751" r="-7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3" name="yt_table_13033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4261070"/>
                  </p:ext>
                </p:extLst>
              </p:nvPr>
            </p:nvGraphicFramePr>
            <p:xfrm>
              <a:off x="540056" y="2079115"/>
              <a:ext cx="3911600" cy="1906780"/>
            </p:xfrm>
            <a:graphic>
              <a:graphicData uri="http://schemas.openxmlformats.org/drawingml/2006/table">
                <a:tbl>
                  <a:tblPr/>
                  <a:tblGrid>
                    <a:gridCol w="3911600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等式两边同时加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等式两边同时乘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等式两边同时除以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等式两边同时乘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33" name="yt_table_13033" descr="{&quot;rangeId&quot;:7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4261070"/>
                  </p:ext>
                </p:extLst>
              </p:nvPr>
            </p:nvGraphicFramePr>
            <p:xfrm>
              <a:off x="540056" y="2079115"/>
              <a:ext cx="3911600" cy="1906780"/>
            </p:xfrm>
            <a:graphic>
              <a:graphicData uri="http://schemas.openxmlformats.org/drawingml/2006/table">
                <a:tbl>
                  <a:tblPr/>
                  <a:tblGrid>
                    <a:gridCol w="3911600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等式两边同时乘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等式两边同时除以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等式两边同时乘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034" name="yt_shape_13034"/>
          <p:cNvSpPr txBox="1"/>
          <p:nvPr/>
        </p:nvSpPr>
        <p:spPr>
          <a:xfrm>
            <a:off x="540000" y="4036262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下列方程的变形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符合等式性质的是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5" name="yt_table_13035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1504977"/>
                  </p:ext>
                </p:extLst>
              </p:nvPr>
            </p:nvGraphicFramePr>
            <p:xfrm>
              <a:off x="540056" y="4515565"/>
              <a:ext cx="5594350" cy="1905827"/>
            </p:xfrm>
            <a:graphic>
              <a:graphicData uri="http://schemas.openxmlformats.org/drawingml/2006/table">
                <a:tbl>
                  <a:tblPr/>
                  <a:tblGrid>
                    <a:gridCol w="5594350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35" name="yt_table_13035" descr="{&quot;rangeId&quot;:8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1504977"/>
                  </p:ext>
                </p:extLst>
              </p:nvPr>
            </p:nvGraphicFramePr>
            <p:xfrm>
              <a:off x="540056" y="4515565"/>
              <a:ext cx="5594350" cy="1905827"/>
            </p:xfrm>
            <a:graphic>
              <a:graphicData uri="http://schemas.openxmlformats.org/drawingml/2006/table">
                <a:tbl>
                  <a:tblPr/>
                  <a:tblGrid>
                    <a:gridCol w="5594350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365775">
            <a:extLst>
              <a:ext uri="{FF2B5EF4-FFF2-40B4-BE49-F238E27FC236}">
                <a16:creationId xmlns:a16="http://schemas.microsoft.com/office/drawing/2014/main" id="{F0F9A26D-5646-0397-A4F1-1FED2EA053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2CCC43-E350-2A7D-2558-15C59CB5249D}"/>
              </a:ext>
            </a:extLst>
          </p:cNvPr>
          <p:cNvSpPr txBox="1"/>
          <p:nvPr/>
        </p:nvSpPr>
        <p:spPr>
          <a:xfrm>
            <a:off x="10306776" y="1342628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FD4933-838C-3888-58D2-2F0F5A2EF72C}"/>
              </a:ext>
            </a:extLst>
          </p:cNvPr>
          <p:cNvSpPr txBox="1"/>
          <p:nvPr/>
        </p:nvSpPr>
        <p:spPr>
          <a:xfrm>
            <a:off x="6317389" y="39894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36" name="yt_shape_13036"/>
              <p:cNvSpPr txBox="1"/>
              <p:nvPr/>
            </p:nvSpPr>
            <p:spPr>
              <a:xfrm>
                <a:off x="540119" y="900000"/>
                <a:ext cx="11492915" cy="1784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这是根据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8ecc,isEnd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这是根据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036" name="yt_shape_13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8452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CAE157-7DC0-D4A1-8682-45A448691754}"/>
              </a:ext>
            </a:extLst>
          </p:cNvPr>
          <p:cNvSpPr txBox="1"/>
          <p:nvPr/>
        </p:nvSpPr>
        <p:spPr>
          <a:xfrm>
            <a:off x="4285508" y="853194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673341-F240-5939-8600-9C90E8CB1AC3}"/>
              </a:ext>
            </a:extLst>
          </p:cNvPr>
          <p:cNvSpPr txBox="1"/>
          <p:nvPr/>
        </p:nvSpPr>
        <p:spPr>
          <a:xfrm>
            <a:off x="8654307" y="853194"/>
            <a:ext cx="2161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BD58DC-E593-AD5D-BEB4-B1D66EFFBF46}"/>
              </a:ext>
            </a:extLst>
          </p:cNvPr>
          <p:cNvSpPr txBox="1"/>
          <p:nvPr/>
        </p:nvSpPr>
        <p:spPr>
          <a:xfrm>
            <a:off x="2485283" y="1524643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FD202B-148E-DF7B-BCC4-826E976BF6A3}"/>
              </a:ext>
            </a:extLst>
          </p:cNvPr>
          <p:cNvSpPr txBox="1"/>
          <p:nvPr/>
        </p:nvSpPr>
        <p:spPr>
          <a:xfrm>
            <a:off x="6677871" y="1524643"/>
            <a:ext cx="2161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39" name="yt_shape_13039"/>
              <p:cNvSpPr txBox="1"/>
              <p:nvPr/>
            </p:nvSpPr>
            <p:spPr>
              <a:xfrm>
                <a:off x="520259" y="1324078"/>
                <a:ext cx="5156861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39" name="yt_shape_13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59" y="1324078"/>
                <a:ext cx="5156861" cy="3987310"/>
              </a:xfrm>
              <a:prstGeom prst="rect">
                <a:avLst/>
              </a:prstGeom>
              <a:blipFill>
                <a:blip r:embed="rId2"/>
                <a:stretch>
                  <a:fillRect l="-3546" t="-1223" r="-2719" b="-3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3B69DD-C51F-7D50-E33A-E3BB4FF1FDEA}"/>
              </a:ext>
            </a:extLst>
          </p:cNvPr>
          <p:cNvSpPr txBox="1"/>
          <p:nvPr/>
        </p:nvSpPr>
        <p:spPr>
          <a:xfrm>
            <a:off x="430248" y="1752760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8E51DE-52C9-89E6-9507-2C8D33E34F75}"/>
              </a:ext>
            </a:extLst>
          </p:cNvPr>
          <p:cNvSpPr txBox="1"/>
          <p:nvPr/>
        </p:nvSpPr>
        <p:spPr>
          <a:xfrm>
            <a:off x="430248" y="2228248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9E07D1-15CA-18BC-5BBC-B785072095E8}"/>
              </a:ext>
            </a:extLst>
          </p:cNvPr>
          <p:cNvSpPr txBox="1"/>
          <p:nvPr/>
        </p:nvSpPr>
        <p:spPr>
          <a:xfrm>
            <a:off x="430248" y="3179224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0BD67D-FC3D-3045-6067-8ADA9B1B031D}"/>
              </a:ext>
            </a:extLst>
          </p:cNvPr>
          <p:cNvSpPr txBox="1"/>
          <p:nvPr/>
        </p:nvSpPr>
        <p:spPr>
          <a:xfrm>
            <a:off x="430248" y="365471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94111D-2BF1-B540-724A-F5E0BC954466}"/>
              </a:ext>
            </a:extLst>
          </p:cNvPr>
          <p:cNvSpPr txBox="1"/>
          <p:nvPr/>
        </p:nvSpPr>
        <p:spPr>
          <a:xfrm>
            <a:off x="430248" y="4801649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836712"/>
            <a:ext cx="457048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利用等式的性质解下列方程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6" name="yt_shape_13046"/>
          <p:cNvSpPr txBox="1"/>
          <p:nvPr/>
        </p:nvSpPr>
        <p:spPr>
          <a:xfrm>
            <a:off x="540000" y="900000"/>
            <a:ext cx="95330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对等式的性质理解不透彻而出错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48" name="yt_table_13048" title="H_167.6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1178715"/>
                  </p:ext>
                </p:extLst>
              </p:nvPr>
            </p:nvGraphicFramePr>
            <p:xfrm>
              <a:off x="540056" y="1858606"/>
              <a:ext cx="4108450" cy="2309686"/>
            </p:xfrm>
            <a:graphic>
              <a:graphicData uri="http://schemas.openxmlformats.org/drawingml/2006/table">
                <a:tbl>
                  <a:tblPr/>
                  <a:tblGrid>
                    <a:gridCol w="4108450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48" name="yt_table_13048" descr="{&quot;rangeId&quot;:11,&quot;type&quot;:&quot;Option&quot;}" title="H_167.6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1178715"/>
                  </p:ext>
                </p:extLst>
              </p:nvPr>
            </p:nvGraphicFramePr>
            <p:xfrm>
              <a:off x="540056" y="1858606"/>
              <a:ext cx="4108450" cy="2129093"/>
            </p:xfrm>
            <a:graphic>
              <a:graphicData uri="http://schemas.openxmlformats.org/drawingml/2006/table">
                <a:tbl>
                  <a:tblPr/>
                  <a:tblGrid>
                    <a:gridCol w="4108450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462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6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375D8D-7218-C011-40CA-335AFC90F3DB}"/>
              </a:ext>
            </a:extLst>
          </p:cNvPr>
          <p:cNvSpPr txBox="1"/>
          <p:nvPr/>
        </p:nvSpPr>
        <p:spPr>
          <a:xfrm>
            <a:off x="90605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0" name="yt_shape_1305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49" name="yt_image_1304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2" name="yt_shape_13052"/>
          <p:cNvSpPr txBox="1"/>
          <p:nvPr/>
        </p:nvSpPr>
        <p:spPr>
          <a:xfrm>
            <a:off x="540000" y="1482165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下列运用等式的性质变形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53" name="yt_table_13053" title="H_168.4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2683167"/>
                  </p:ext>
                </p:extLst>
              </p:nvPr>
            </p:nvGraphicFramePr>
            <p:xfrm>
              <a:off x="540056" y="1961468"/>
              <a:ext cx="4589463" cy="2320672"/>
            </p:xfrm>
            <a:graphic>
              <a:graphicData uri="http://schemas.openxmlformats.org/drawingml/2006/table">
                <a:tbl>
                  <a:tblPr/>
                  <a:tblGrid>
                    <a:gridCol w="4589463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053" name="yt_table_13053" descr="{&quot;rangeId&quot;:13,&quot;type&quot;:&quot;Option&quot;}" title="H_168.4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2683167"/>
                  </p:ext>
                </p:extLst>
              </p:nvPr>
            </p:nvGraphicFramePr>
            <p:xfrm>
              <a:off x="540056" y="1961468"/>
              <a:ext cx="4589463" cy="2139444"/>
            </p:xfrm>
            <a:graphic>
              <a:graphicData uri="http://schemas.openxmlformats.org/drawingml/2006/table">
                <a:tbl>
                  <a:tblPr/>
                  <a:tblGrid>
                    <a:gridCol w="4589463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39623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39623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0B9410-2063-45ED-492B-EA388B27AF8C}"/>
              </a:ext>
            </a:extLst>
          </p:cNvPr>
          <p:cNvSpPr txBox="1"/>
          <p:nvPr/>
        </p:nvSpPr>
        <p:spPr>
          <a:xfrm>
            <a:off x="64697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新背景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Times New Roman" pitchFamily="15"/>
                <a:sym typeface="Finished"/>
              </a:rPr>
              <a:t>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分别表示三种不同的物体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前两架天平保持平衡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3e0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如果要使第三架天平也平衡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那么以下方案不正确的是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55" name="yt_image_130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4272" y="2011799"/>
            <a:ext cx="4783455" cy="89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57" name="yt_image_130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114266"/>
            <a:ext cx="4783455" cy="53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9" name="yt_shape_13059"/>
          <p:cNvSpPr txBox="1"/>
          <p:nvPr/>
        </p:nvSpPr>
        <p:spPr>
          <a:xfrm>
            <a:off x="540000" y="3696812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060" name="yt_shape_13060"/>
          <p:cNvSpPr txBox="1"/>
          <p:nvPr/>
        </p:nvSpPr>
        <p:spPr>
          <a:xfrm>
            <a:off x="540000" y="4176115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65951">
            <a:extLst>
              <a:ext uri="{FF2B5EF4-FFF2-40B4-BE49-F238E27FC236}">
                <a16:creationId xmlns:a16="http://schemas.microsoft.com/office/drawing/2014/main" id="{B5F67E14-7A8D-6600-D29C-067361AB93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016" y="1078942"/>
            <a:ext cx="117603" cy="117603"/>
          </a:xfrm>
          <a:prstGeom prst="rect">
            <a:avLst/>
          </a:prstGeom>
        </p:spPr>
      </p:pic>
      <p:pic>
        <p:nvPicPr>
          <p:cNvPr id="5" name="yt_shape_1721657365972">
            <a:extLst>
              <a:ext uri="{FF2B5EF4-FFF2-40B4-BE49-F238E27FC236}">
                <a16:creationId xmlns:a16="http://schemas.microsoft.com/office/drawing/2014/main" id="{A697343A-2DE8-AF23-9433-2361E8F8C4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291" y="1066693"/>
            <a:ext cx="162117" cy="142103"/>
          </a:xfrm>
          <a:prstGeom prst="rect">
            <a:avLst/>
          </a:prstGeom>
        </p:spPr>
      </p:pic>
      <p:pic>
        <p:nvPicPr>
          <p:cNvPr id="7" name="yt_shape_1721657365995">
            <a:extLst>
              <a:ext uri="{FF2B5EF4-FFF2-40B4-BE49-F238E27FC236}">
                <a16:creationId xmlns:a16="http://schemas.microsoft.com/office/drawing/2014/main" id="{B7BCDDAF-B053-E216-2870-4C51FAA01A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16" y="1067798"/>
            <a:ext cx="139892" cy="1398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CD2B8D-6398-714B-558C-2E556C2DDE64}"/>
              </a:ext>
            </a:extLst>
          </p:cNvPr>
          <p:cNvSpPr txBox="1"/>
          <p:nvPr/>
        </p:nvSpPr>
        <p:spPr>
          <a:xfrm>
            <a:off x="83749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F15965-82E6-79BE-19AA-A0821027E1AF}"/>
              </a:ext>
            </a:extLst>
          </p:cNvPr>
          <p:cNvSpPr txBox="1"/>
          <p:nvPr/>
        </p:nvSpPr>
        <p:spPr>
          <a:xfrm>
            <a:off x="5783989" y="36500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F8598C-5BBC-5AFC-01B8-17DAD90547D4}"/>
              </a:ext>
            </a:extLst>
          </p:cNvPr>
          <p:cNvSpPr txBox="1"/>
          <p:nvPr/>
        </p:nvSpPr>
        <p:spPr>
          <a:xfrm>
            <a:off x="6774589" y="412930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1" name="yt_shape_13061"/>
              <p:cNvSpPr txBox="1"/>
              <p:nvPr/>
            </p:nvSpPr>
            <p:spPr>
              <a:xfrm>
                <a:off x="540000" y="900000"/>
                <a:ext cx="5464637" cy="4748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利用等式的性质解下列方程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化简得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两边同乘以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61" name="yt_shape_13061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4637" cy="4748929"/>
              </a:xfrm>
              <a:prstGeom prst="rect">
                <a:avLst/>
              </a:prstGeom>
              <a:blipFill>
                <a:blip r:embed="rId2"/>
                <a:stretch>
                  <a:fillRect l="-3460" t="-1155" r="-2455" b="-2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32729C-1AA2-0A81-5528-C8898FBBFC28}"/>
              </a:ext>
            </a:extLst>
          </p:cNvPr>
          <p:cNvSpPr txBox="1"/>
          <p:nvPr/>
        </p:nvSpPr>
        <p:spPr>
          <a:xfrm>
            <a:off x="449989" y="1804170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B08081-4898-1FEC-3477-8546C31BC585}"/>
              </a:ext>
            </a:extLst>
          </p:cNvPr>
          <p:cNvSpPr txBox="1"/>
          <p:nvPr/>
        </p:nvSpPr>
        <p:spPr>
          <a:xfrm>
            <a:off x="449989" y="2279658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4513A3-B465-986E-446E-0D691B986DDF}"/>
              </a:ext>
            </a:extLst>
          </p:cNvPr>
          <p:cNvSpPr txBox="1"/>
          <p:nvPr/>
        </p:nvSpPr>
        <p:spPr>
          <a:xfrm>
            <a:off x="449989" y="275514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ADF57C-35DA-3E98-FE86-E6C87B3F9A17}"/>
                  </a:ext>
                </a:extLst>
              </p:cNvPr>
              <p:cNvSpPr txBox="1"/>
              <p:nvPr/>
            </p:nvSpPr>
            <p:spPr>
              <a:xfrm>
                <a:off x="449989" y="3864365"/>
                <a:ext cx="54512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}">
                <a:extLst>
                  <a:ext uri="{FF2B5EF4-FFF2-40B4-BE49-F238E27FC236}">
                    <a16:creationId xmlns:a16="http://schemas.microsoft.com/office/drawing/2014/main" id="{93ADF57C-35DA-3E98-FE86-E6C87B3F9A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4365"/>
                <a:ext cx="5451222" cy="727342"/>
              </a:xfrm>
              <a:prstGeom prst="rect">
                <a:avLst/>
              </a:prstGeom>
              <a:blipFill>
                <a:blip r:embed="rId3"/>
                <a:stretch>
                  <a:fillRect l="-1790" r="-179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03573E-89C4-6E06-A599-80E4288967D6}"/>
                  </a:ext>
                </a:extLst>
              </p:cNvPr>
              <p:cNvSpPr txBox="1"/>
              <p:nvPr/>
            </p:nvSpPr>
            <p:spPr>
              <a:xfrm>
                <a:off x="449989" y="4498094"/>
                <a:ext cx="25556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化简得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hasSerialNum': 1}">
                <a:extLst>
                  <a:ext uri="{FF2B5EF4-FFF2-40B4-BE49-F238E27FC236}">
                    <a16:creationId xmlns:a16="http://schemas.microsoft.com/office/drawing/2014/main" id="{5A03573E-89C4-6E06-A599-80E428896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8094"/>
                <a:ext cx="2555622" cy="727342"/>
              </a:xfrm>
              <a:prstGeom prst="rect">
                <a:avLst/>
              </a:prstGeom>
              <a:blipFill>
                <a:blip r:embed="rId4"/>
                <a:stretch>
                  <a:fillRect l="-3819" r="-381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3E8136B-58E3-7AAE-CC34-DD38E1195981}"/>
              </a:ext>
            </a:extLst>
          </p:cNvPr>
          <p:cNvSpPr txBox="1"/>
          <p:nvPr/>
        </p:nvSpPr>
        <p:spPr>
          <a:xfrm>
            <a:off x="449989" y="5131824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两边同乘以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1312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,isEnd</vt:lpstr>
      <vt:lpstr>_⨹_1_0d575</vt:lpstr>
      <vt:lpstr>_⨹_1_26e88</vt:lpstr>
      <vt:lpstr>_⨹_1_83e03</vt:lpstr>
      <vt:lpstr>_⨹_1_e8ecc,isEnd</vt:lpstr>
      <vt:lpstr>_⨹_2_4fc79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