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9" r:id="rId8"/>
    <p:sldId id="32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5" autoAdjust="0"/>
    <p:restoredTop sz="94660"/>
  </p:normalViewPr>
  <p:slideViewPr>
    <p:cSldViewPr showGuides="1">
      <p:cViewPr varScale="1">
        <p:scale>
          <a:sx n="61" d="100"/>
          <a:sy n="61" d="100"/>
        </p:scale>
        <p:origin x="72" y="36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正数和负数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971599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5" name="yt_table_10005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7487934"/>
                  </p:ext>
                </p:extLst>
              </p:nvPr>
            </p:nvGraphicFramePr>
            <p:xfrm>
              <a:off x="540056" y="2450902"/>
              <a:ext cx="6758623" cy="105994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5" name="yt_table_10005" descr="{&quot;rangeId&quot;:2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7487934"/>
                  </p:ext>
                </p:extLst>
              </p:nvPr>
            </p:nvGraphicFramePr>
            <p:xfrm>
              <a:off x="540056" y="2450902"/>
              <a:ext cx="6758623" cy="1059943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3997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6" name="yt_shape_10006"/>
          <p:cNvSpPr txBox="1"/>
          <p:nvPr/>
        </p:nvSpPr>
        <p:spPr>
          <a:xfrm>
            <a:off x="540000" y="356139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既不是正数也不是负数的是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7" name="yt_table_100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222773"/>
              </p:ext>
            </p:extLst>
          </p:nvPr>
        </p:nvGraphicFramePr>
        <p:xfrm>
          <a:off x="540056" y="404070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yt_shape_1721656917921">
            <a:extLst>
              <a:ext uri="{FF2B5EF4-FFF2-40B4-BE49-F238E27FC236}">
                <a16:creationId xmlns:a16="http://schemas.microsoft.com/office/drawing/2014/main" id="{D1D8C305-227E-4A44-ED81-A7101879E9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BC3B68-A5D1-ED9E-67C0-73BB7F7D6E3D}"/>
              </a:ext>
            </a:extLst>
          </p:cNvPr>
          <p:cNvSpPr txBox="1"/>
          <p:nvPr/>
        </p:nvSpPr>
        <p:spPr>
          <a:xfrm>
            <a:off x="7536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DDC6E4-98C2-6615-AA42-9DABC62F6515}"/>
              </a:ext>
            </a:extLst>
          </p:cNvPr>
          <p:cNvSpPr txBox="1"/>
          <p:nvPr/>
        </p:nvSpPr>
        <p:spPr>
          <a:xfrm>
            <a:off x="7231789" y="35145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9" name="yt_shape_10009"/>
          <p:cNvSpPr txBox="1"/>
          <p:nvPr/>
        </p:nvSpPr>
        <p:spPr>
          <a:xfrm>
            <a:off x="540000" y="900000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0" name="yt_table_100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70491"/>
              </p:ext>
            </p:extLst>
          </p:nvPr>
        </p:nvGraphicFramePr>
        <p:xfrm>
          <a:off x="540056" y="1379303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一个正数的前面加上负号就是负数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表示没有温度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没有符号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D2E7769-43C3-A967-367D-FE9358AEE51E}"/>
              </a:ext>
            </a:extLst>
          </p:cNvPr>
          <p:cNvSpPr txBox="1"/>
          <p:nvPr/>
        </p:nvSpPr>
        <p:spPr>
          <a:xfrm>
            <a:off x="4183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2" name="yt_shape_10012"/>
              <p:cNvSpPr txBox="1"/>
              <p:nvPr/>
            </p:nvSpPr>
            <p:spPr>
              <a:xfrm>
                <a:off x="540119" y="900000"/>
                <a:ext cx="11492915" cy="13242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cdea5IsAddLine,isEnd"/>
                  </a:rPr>
                  <a:t>，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/>
                </a:r>
                <a:b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12" name="yt_shape_100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24209"/>
              </a:xfrm>
              <a:prstGeom prst="rect">
                <a:avLst/>
              </a:prstGeom>
              <a:blipFill>
                <a:blip r:embed="rId2"/>
                <a:stretch>
                  <a:fillRect l="-16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F2AFD5-5710-0E11-4FE9-9C205E30C8A0}"/>
                  </a:ext>
                </a:extLst>
              </p:cNvPr>
              <p:cNvSpPr txBox="1"/>
              <p:nvPr/>
            </p:nvSpPr>
            <p:spPr>
              <a:xfrm>
                <a:off x="10013207" y="908720"/>
                <a:ext cx="17755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cdea5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F2AFD5-5710-0E11-4FE9-9C205E30C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3207" y="908720"/>
                <a:ext cx="1775523" cy="769062"/>
              </a:xfrm>
              <a:prstGeom prst="rect">
                <a:avLst/>
              </a:prstGeom>
              <a:blipFill>
                <a:blip r:embed="rId3"/>
                <a:stretch>
                  <a:fillRect l="-5498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778698D-734B-65E1-8249-2C8E25035C7D}"/>
              </a:ext>
            </a:extLst>
          </p:cNvPr>
          <p:cNvCxnSpPr/>
          <p:nvPr/>
        </p:nvCxnSpPr>
        <p:spPr>
          <a:xfrm>
            <a:off x="9798419" y="1412776"/>
            <a:ext cx="1900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4FAFD313-B3FC-9D14-1566-189073CEDBCF}"/>
              </a:ext>
            </a:extLst>
          </p:cNvPr>
          <p:cNvSpPr txBox="1"/>
          <p:nvPr/>
        </p:nvSpPr>
        <p:spPr>
          <a:xfrm>
            <a:off x="450108" y="1528644"/>
            <a:ext cx="1856486" cy="7295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9C9C2E-7BC0-E0B2-921A-42E3D05ED5AE}"/>
                  </a:ext>
                </a:extLst>
              </p:cNvPr>
              <p:cNvSpPr txBox="1"/>
              <p:nvPr/>
            </p:nvSpPr>
            <p:spPr>
              <a:xfrm>
                <a:off x="3650508" y="1340768"/>
                <a:ext cx="3956748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9C9C2E-7BC0-E0B2-921A-42E3D05E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508" y="1340768"/>
                <a:ext cx="3956748" cy="729564"/>
              </a:xfrm>
              <a:prstGeom prst="rect">
                <a:avLst/>
              </a:prstGeom>
              <a:blipFill>
                <a:blip r:embed="rId4"/>
                <a:stretch>
                  <a:fillRect l="-246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" name="yt_shape_10014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用正负数表示具有相反意义的量</a:t>
            </a:r>
          </a:p>
        </p:txBody>
      </p:sp>
      <p:sp>
        <p:nvSpPr>
          <p:cNvPr id="10015" name="yt_shape_1001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月球表面的白天平均温度零上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b3a9"/>
              </a:rPr>
              <a:t>夜间平均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温度零下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6" name="yt_table_100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093619"/>
              </p:ext>
            </p:extLst>
          </p:nvPr>
        </p:nvGraphicFramePr>
        <p:xfrm>
          <a:off x="540056" y="2348869"/>
          <a:ext cx="5148580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018" name="yt_shape_10018"/>
          <p:cNvSpPr txBox="1"/>
          <p:nvPr/>
        </p:nvSpPr>
        <p:spPr>
          <a:xfrm>
            <a:off x="540000" y="3350423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下列不具有相反意义的量的是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9" name="yt_table_100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529368"/>
              </p:ext>
            </p:extLst>
          </p:nvPr>
        </p:nvGraphicFramePr>
        <p:xfrm>
          <a:off x="540056" y="3829726"/>
          <a:ext cx="4605338" cy="1901952"/>
        </p:xfrm>
        <a:graphic>
          <a:graphicData uri="http://schemas.openxmlformats.org/drawingml/2006/table">
            <a:tbl>
              <a:tblPr/>
              <a:tblGrid>
                <a:gridCol w="4605338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和后退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节约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和浪费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10t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和体重减少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和不足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3" name="yt_shape_1721656917987">
            <a:extLst>
              <a:ext uri="{FF2B5EF4-FFF2-40B4-BE49-F238E27FC236}">
                <a16:creationId xmlns:a16="http://schemas.microsoft.com/office/drawing/2014/main" id="{CC868C89-8337-1D11-67E4-647AABF45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97F211-82C3-6C3B-543A-A6C1F8A31987}"/>
              </a:ext>
            </a:extLst>
          </p:cNvPr>
          <p:cNvSpPr txBox="1"/>
          <p:nvPr/>
        </p:nvSpPr>
        <p:spPr>
          <a:xfrm>
            <a:off x="39632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EEFA6E-5D9A-F6AA-7731-B63866985062}"/>
              </a:ext>
            </a:extLst>
          </p:cNvPr>
          <p:cNvSpPr txBox="1"/>
          <p:nvPr/>
        </p:nvSpPr>
        <p:spPr>
          <a:xfrm>
            <a:off x="5402989" y="33036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1" name="yt_shape_10021"/>
          <p:cNvSpPr txBox="1"/>
          <p:nvPr/>
        </p:nvSpPr>
        <p:spPr>
          <a:xfrm>
            <a:off x="540000" y="900000"/>
            <a:ext cx="58477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的认识不正确而出错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加正号的数是正数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加负号的数是负数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是最小的正数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又是负数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027" name="yt_table_100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63663"/>
              </p:ext>
            </p:extLst>
          </p:nvPr>
        </p:nvGraphicFramePr>
        <p:xfrm>
          <a:off x="540056" y="375933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497022D-1549-B671-4C52-307A76EFA0A6}"/>
              </a:ext>
            </a:extLst>
          </p:cNvPr>
          <p:cNvSpPr txBox="1"/>
          <p:nvPr/>
        </p:nvSpPr>
        <p:spPr>
          <a:xfrm>
            <a:off x="4488589" y="1328682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0" name="yt_shape_100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29" name="yt_image_1002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2" name="yt_shape_10032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若小商店一周的利润是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则平均每天的利润是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3897,isEnd"/>
              </a:rPr>
              <a:t>若小商店一周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则平均每天的利润是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陆地上最高处是珠穆朗玛峰顶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高出海平面约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fba,isEnd"/>
              </a:rPr>
              <a:t>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地上最低处是地处亚洲西部的死海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低于海平面约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35E2F6-940B-ABCE-3BB6-1F96F7EEA7BB}"/>
              </a:ext>
            </a:extLst>
          </p:cNvPr>
          <p:cNvSpPr txBox="1"/>
          <p:nvPr/>
        </p:nvSpPr>
        <p:spPr>
          <a:xfrm>
            <a:off x="8146307" y="14353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6E16E-3DD9-4A97-7A85-9AD3BBDE3F82}"/>
              </a:ext>
            </a:extLst>
          </p:cNvPr>
          <p:cNvSpPr txBox="1"/>
          <p:nvPr/>
        </p:nvSpPr>
        <p:spPr>
          <a:xfrm>
            <a:off x="5479308" y="191084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0E3B27-6327-60C9-EAC1-900144CC3492}"/>
              </a:ext>
            </a:extLst>
          </p:cNvPr>
          <p:cNvSpPr txBox="1"/>
          <p:nvPr/>
        </p:nvSpPr>
        <p:spPr>
          <a:xfrm>
            <a:off x="9068646" y="2861823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" name="yt_shape_1003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34" name="yt_image_1003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7" name="yt_shape_10037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c38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请写出这一列数中的第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奇数为负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偶数为正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正数和负数分别有多少个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正数和负数均有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是否都在这一列数中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请指出它们分别是第几个数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f77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在这一列数中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它是第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不在这一列数中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da456"/>
              </a:rPr>
              <a:t>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为奇数均为负数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不在这一列数中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BF46E-A72E-FBBC-2C83-A9F4CF3B43C5}"/>
              </a:ext>
            </a:extLst>
          </p:cNvPr>
          <p:cNvSpPr txBox="1"/>
          <p:nvPr/>
        </p:nvSpPr>
        <p:spPr>
          <a:xfrm>
            <a:off x="450108" y="2861823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奇数为负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偶数为正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667C18-CB5E-AD0C-86B3-AE98F0C17F4E}"/>
              </a:ext>
            </a:extLst>
          </p:cNvPr>
          <p:cNvSpPr txBox="1"/>
          <p:nvPr/>
        </p:nvSpPr>
        <p:spPr>
          <a:xfrm>
            <a:off x="450108" y="3812799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正数和负数均有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D3CF5A-97C7-B117-6951-3576AF26F5C8}"/>
              </a:ext>
            </a:extLst>
          </p:cNvPr>
          <p:cNvSpPr txBox="1"/>
          <p:nvPr/>
        </p:nvSpPr>
        <p:spPr>
          <a:xfrm>
            <a:off x="450108" y="5239263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在这一列数中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不在这一列数中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da456"/>
              </a:rPr>
              <a:t>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BD9FC0-92FE-7FB3-A046-2DF419808EA1}"/>
              </a:ext>
            </a:extLst>
          </p:cNvPr>
          <p:cNvSpPr txBox="1"/>
          <p:nvPr/>
        </p:nvSpPr>
        <p:spPr>
          <a:xfrm>
            <a:off x="450108" y="5714751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为奇数均为负数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不在这一列数中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Microsoft Office PowerPoint</Application>
  <PresentationFormat>宽屏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_⨹_1_4efba,isEnd</vt:lpstr>
      <vt:lpstr>_⨹_1_aff77</vt:lpstr>
      <vt:lpstr>_⨹_1_cc383</vt:lpstr>
      <vt:lpstr>_⨹_1_cdea5</vt:lpstr>
      <vt:lpstr>_⨹_1_cdea5IsAddLine,isEnd</vt:lpstr>
      <vt:lpstr>_⨹_1_da456</vt:lpstr>
      <vt:lpstr>_⨹_4_3b3a9</vt:lpstr>
      <vt:lpstr>_⨹_6_f3897,isEnd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2024-07-23T07:11:34Z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