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11" r:id="rId7"/>
    <p:sldId id="312" r:id="rId8"/>
    <p:sldId id="315" r:id="rId9"/>
    <p:sldId id="316" r:id="rId10"/>
    <p:sldId id="318" r:id="rId11"/>
    <p:sldId id="322" r:id="rId12"/>
    <p:sldId id="323" r:id="rId13"/>
    <p:sldId id="324" r:id="rId14"/>
    <p:sldId id="326" r:id="rId15"/>
    <p:sldId id="329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2" name="yt_shape_1410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101" name="yt_image_14101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04" name="yt_shape_14104"/>
          <p:cNvSpPr txBox="1"/>
          <p:nvPr/>
        </p:nvSpPr>
        <p:spPr>
          <a:xfrm>
            <a:off x="540000" y="1482165"/>
            <a:ext cx="212077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直线</a:t>
            </a:r>
          </a:p>
        </p:txBody>
      </p:sp>
      <p:sp>
        <p:nvSpPr>
          <p:cNvPr id="14105" name="yt_shape_14105"/>
          <p:cNvSpPr txBox="1"/>
          <p:nvPr/>
        </p:nvSpPr>
        <p:spPr>
          <a:xfrm>
            <a:off x="540000" y="1971599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下列关于直线的表示方法正确的是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106" name="yt_image_14106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3266"/>
            <a:ext cx="5146929" cy="88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08" name="yt_shape_14108"/>
          <p:cNvSpPr txBox="1"/>
          <p:nvPr/>
        </p:nvSpPr>
        <p:spPr>
          <a:xfrm>
            <a:off x="540000" y="3536255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关于下图叙述错误的是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10" name="yt_table_1411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733344"/>
              </p:ext>
            </p:extLst>
          </p:nvPr>
        </p:nvGraphicFramePr>
        <p:xfrm>
          <a:off x="540056" y="4015558"/>
          <a:ext cx="5624513" cy="1901952"/>
        </p:xfrm>
        <a:graphic>
          <a:graphicData uri="http://schemas.openxmlformats.org/drawingml/2006/table">
            <a:tbl>
              <a:tblPr/>
              <a:tblGrid>
                <a:gridCol w="5624513">
                  <a:extLst>
                    <a:ext uri="{9D8B030D-6E8A-4147-A177-3AD203B41FA5}">
                      <a16:colId xmlns:a16="http://schemas.microsoft.com/office/drawing/2014/main" val="107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经过点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表示同一条直线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不是同一条直线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8"/>
                  </a:ext>
                </a:extLst>
              </a:tr>
            </a:tbl>
          </a:graphicData>
        </a:graphic>
      </p:graphicFrame>
      <p:pic>
        <p:nvPicPr>
          <p:cNvPr id="14109" name="yt_image_14109_skip" title="H_45.3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10878" y="4015558"/>
            <a:ext cx="2639187" cy="57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529787">
            <a:extLst>
              <a:ext uri="{FF2B5EF4-FFF2-40B4-BE49-F238E27FC236}">
                <a16:creationId xmlns:a16="http://schemas.microsoft.com/office/drawing/2014/main" id="{EB7151EB-8AAA-A54A-BF26-0EC287ADA1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50347C-1C9D-9525-6638-8B030FB15080}"/>
              </a:ext>
            </a:extLst>
          </p:cNvPr>
          <p:cNvSpPr txBox="1"/>
          <p:nvPr/>
        </p:nvSpPr>
        <p:spPr>
          <a:xfrm>
            <a:off x="60125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41EB9C-30ED-2AE9-5B0E-B8BE72A95C87}"/>
              </a:ext>
            </a:extLst>
          </p:cNvPr>
          <p:cNvSpPr txBox="1"/>
          <p:nvPr/>
        </p:nvSpPr>
        <p:spPr>
          <a:xfrm>
            <a:off x="4488589" y="348944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5" name="yt_shape_1416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条直线将平面分成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条直线最多可将平面分成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0da8,isEnd"/>
              </a:rPr>
              <a:t>条直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线最多可将平面分成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条直线最多可将平面分成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个部分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86e3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最多可将平面分成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166" name="yt_image_14166" title="H_110.9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5999" y="2491930"/>
            <a:ext cx="4580001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0ACA6C7-2EF8-14E1-CFA0-49F0DEEBC9CC}"/>
              </a:ext>
            </a:extLst>
          </p:cNvPr>
          <p:cNvSpPr txBox="1"/>
          <p:nvPr/>
        </p:nvSpPr>
        <p:spPr>
          <a:xfrm>
            <a:off x="6184158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8" name="yt_shape_14168"/>
          <p:cNvSpPr txBox="1"/>
          <p:nvPr/>
        </p:nvSpPr>
        <p:spPr>
          <a:xfrm>
            <a:off x="551384" y="836712"/>
            <a:ext cx="88052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平面上有四个点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根据下列语句画图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169" name="yt_image_14169" title="H_103.4102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1819" y="1745351"/>
            <a:ext cx="1901500" cy="1313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71" name="yt_shape_14171"/>
          <p:cNvSpPr txBox="1"/>
          <p:nvPr/>
        </p:nvSpPr>
        <p:spPr>
          <a:xfrm>
            <a:off x="551384" y="1467551"/>
            <a:ext cx="466153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并将其反向延长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5" name="yt_shape_14175"/>
          <p:cNvSpPr txBox="1"/>
          <p:nvPr/>
        </p:nvSpPr>
        <p:spPr>
          <a:xfrm>
            <a:off x="551384" y="3347739"/>
            <a:ext cx="7410683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上又在直线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6" name="yt_shape_14178"/>
          <p:cNvSpPr txBox="1"/>
          <p:nvPr/>
        </p:nvSpPr>
        <p:spPr>
          <a:xfrm>
            <a:off x="551384" y="4442230"/>
            <a:ext cx="3455177" cy="136877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00" b="0" i="0" u="none" spc="-760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  <a:r>
              <a:rPr lang="en-US" altLang="zh-CN" sz="7600" b="0" i="0" u="none" spc="25043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</a:p>
        </p:txBody>
      </p:sp>
      <p:pic>
        <p:nvPicPr>
          <p:cNvPr id="7" name="yt_image_14177" title="H_119.1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1464" y="4297671"/>
            <a:ext cx="3420999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8BE2431-5E63-F1D6-C41C-8EAB49AFCD41}"/>
              </a:ext>
            </a:extLst>
          </p:cNvPr>
          <p:cNvSpPr txBox="1"/>
          <p:nvPr/>
        </p:nvSpPr>
        <p:spPr>
          <a:xfrm>
            <a:off x="461373" y="3776421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1" name="yt_shape_14181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180" name="yt_image_14180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83" name="yt_shape_14183"/>
          <p:cNvSpPr txBox="1"/>
          <p:nvPr/>
        </p:nvSpPr>
        <p:spPr>
          <a:xfrm>
            <a:off x="540119" y="143137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往返于甲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乙两地的客车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中途有三个站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09fe"/>
              </a:rPr>
              <a:t>其中每两站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的票价不同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要有多少种不同的票价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种不同的票价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186" name="yt_image_14186" title="H_44.4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1511" y="2083511"/>
            <a:ext cx="4745736" cy="56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88" name="yt_shape_14188"/>
          <p:cNvSpPr txBox="1"/>
          <p:nvPr/>
        </p:nvSpPr>
        <p:spPr>
          <a:xfrm>
            <a:off x="540000" y="4510308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要准备多少种车票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根据线段的定义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可知图中线段有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15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zh-CN" altLang="zh-CN" sz="15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15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1a04e"/>
              </a:rPr>
              <a:t> </a:t>
            </a:r>
            <a:r>
              <a:rPr lang="zh-CN" altLang="zh-CN" sz="15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15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因车票需要考虑方向性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票价相同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但方向不同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fa977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故需要准备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种车票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9C63CC0-85DE-6B76-0FD4-86FD929574AD}"/>
              </a:ext>
            </a:extLst>
          </p:cNvPr>
          <p:cNvSpPr txBox="1"/>
          <p:nvPr/>
        </p:nvSpPr>
        <p:spPr>
          <a:xfrm>
            <a:off x="431380" y="3749599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种不同的票价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D21C12-42DC-2A56-D7C8-1031681752B4}"/>
              </a:ext>
            </a:extLst>
          </p:cNvPr>
          <p:cNvSpPr txBox="1"/>
          <p:nvPr/>
        </p:nvSpPr>
        <p:spPr>
          <a:xfrm>
            <a:off x="540000" y="2757472"/>
            <a:ext cx="109972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根据线段的定义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可知图中线段有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15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zh-CN" altLang="zh-CN" sz="15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15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1a04e"/>
              </a:rPr>
              <a:t> </a:t>
            </a:r>
            <a:r>
              <a:rPr kumimoji="0" lang="zh-CN" altLang="zh-CN" sz="15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15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AB43D8-FD7E-764F-DDC8-A2077B4088AC}"/>
              </a:ext>
            </a:extLst>
          </p:cNvPr>
          <p:cNvSpPr txBox="1"/>
          <p:nvPr/>
        </p:nvSpPr>
        <p:spPr>
          <a:xfrm>
            <a:off x="540000" y="3232959"/>
            <a:ext cx="327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850D62-4C6D-60C0-54C0-70ACB43594AD}"/>
              </a:ext>
            </a:extLst>
          </p:cNvPr>
          <p:cNvSpPr txBox="1"/>
          <p:nvPr/>
        </p:nvSpPr>
        <p:spPr>
          <a:xfrm>
            <a:off x="431380" y="4910196"/>
            <a:ext cx="113972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因车票需要考虑方向性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→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→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票价相同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但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2E7B99-40BC-70D9-098B-583CC83B682C}"/>
              </a:ext>
            </a:extLst>
          </p:cNvPr>
          <p:cNvSpPr txBox="1"/>
          <p:nvPr/>
        </p:nvSpPr>
        <p:spPr>
          <a:xfrm>
            <a:off x="431380" y="5385684"/>
            <a:ext cx="386442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不同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sym typeface="_⨹_1_fa977"/>
              </a:rPr>
              <a:t>，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需要准备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种车票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3" name="yt_shape_14193"/>
          <p:cNvSpPr txBox="1"/>
          <p:nvPr/>
        </p:nvSpPr>
        <p:spPr>
          <a:xfrm>
            <a:off x="540000" y="900000"/>
            <a:ext cx="7232749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直线的条数与交点个数的关系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已知每过两点可以画一条直线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195" name="yt_image_14195" title="H_80.7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7179" y="1994491"/>
            <a:ext cx="3977640" cy="102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97" name="yt_shape_14197"/>
          <p:cNvSpPr txBox="1"/>
          <p:nvPr/>
        </p:nvSpPr>
        <p:spPr>
          <a:xfrm>
            <a:off x="540000" y="3070324"/>
            <a:ext cx="415498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【直接应用】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试验观察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最多可以画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最多可以画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最多可以画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9976C7-22B9-86F9-429F-28A999484F12}"/>
              </a:ext>
            </a:extLst>
          </p:cNvPr>
          <p:cNvSpPr txBox="1"/>
          <p:nvPr/>
        </p:nvSpPr>
        <p:spPr>
          <a:xfrm>
            <a:off x="2735989" y="349900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72C157-8066-6DCB-4179-73E348ABC683}"/>
              </a:ext>
            </a:extLst>
          </p:cNvPr>
          <p:cNvSpPr txBox="1"/>
          <p:nvPr/>
        </p:nvSpPr>
        <p:spPr>
          <a:xfrm>
            <a:off x="2735989" y="39744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C918FE-5992-47FB-69AE-766B6E33625C}"/>
              </a:ext>
            </a:extLst>
          </p:cNvPr>
          <p:cNvSpPr txBox="1"/>
          <p:nvPr/>
        </p:nvSpPr>
        <p:spPr>
          <a:xfrm>
            <a:off x="2735989" y="44499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01" name="yt_shape_14201"/>
              <p:cNvSpPr txBox="1"/>
              <p:nvPr/>
            </p:nvSpPr>
            <p:spPr>
              <a:xfrm>
                <a:off x="540119" y="900000"/>
                <a:ext cx="11492915" cy="31889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【探索归纳】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如果平面上有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且任意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个点均不在一条直线上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329f1,isEnd"/>
                  </a:rPr>
                  <a:t>那么最多可以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画</a:t>
                </a:r>
                <a:r>
                  <a:rPr sz="4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条直线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【变式应用】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名同学在毕业后的一次聚会中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如果每两人握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次手问好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4dda6,isEnd"/>
                  </a:rPr>
                  <a:t>那么共握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了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01" name="yt_shape_142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188950"/>
              </a:xfrm>
              <a:prstGeom prst="rect">
                <a:avLst/>
              </a:prstGeom>
              <a:blipFill>
                <a:blip r:embed="rId2"/>
                <a:stretch>
                  <a:fillRect l="-1645" t="-1721" b="-49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25A50F6-BE66-4087-5433-824B7D78128A}"/>
                  </a:ext>
                </a:extLst>
              </p:cNvPr>
              <p:cNvSpPr txBox="1"/>
              <p:nvPr/>
            </p:nvSpPr>
            <p:spPr>
              <a:xfrm>
                <a:off x="1107333" y="1628800"/>
                <a:ext cx="1725358" cy="925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25A50F6-BE66-4087-5433-824B7D7812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1628800"/>
                <a:ext cx="1725358" cy="9253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8427C6F-B7FD-7036-4F47-FF2A24240561}"/>
              </a:ext>
            </a:extLst>
          </p:cNvPr>
          <p:cNvSpPr txBox="1"/>
          <p:nvPr/>
        </p:nvSpPr>
        <p:spPr>
          <a:xfrm>
            <a:off x="1059708" y="3586933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2" name="yt_shape_14112"/>
          <p:cNvSpPr txBox="1"/>
          <p:nvPr/>
        </p:nvSpPr>
        <p:spPr>
          <a:xfrm>
            <a:off x="540000" y="900000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13" name="yt_table_1411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625093"/>
              </p:ext>
            </p:extLst>
          </p:nvPr>
        </p:nvGraphicFramePr>
        <p:xfrm>
          <a:off x="540056" y="1379303"/>
          <a:ext cx="6502400" cy="1901952"/>
        </p:xfrm>
        <a:graphic>
          <a:graphicData uri="http://schemas.openxmlformats.org/drawingml/2006/table">
            <a:tbl>
              <a:tblPr/>
              <a:tblGrid>
                <a:gridCol w="6502400">
                  <a:extLst>
                    <a:ext uri="{9D8B030D-6E8A-4147-A177-3AD203B41FA5}">
                      <a16:colId xmlns:a16="http://schemas.microsoft.com/office/drawing/2014/main" val="107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两条直线相交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只有一个交点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经过三点只能画三条直线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经过两点有一条直线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并且只有一条直线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经过一点有无数条直线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1B28085-6F3E-9185-D6BF-348825EA7379}"/>
              </a:ext>
            </a:extLst>
          </p:cNvPr>
          <p:cNvSpPr txBox="1"/>
          <p:nvPr/>
        </p:nvSpPr>
        <p:spPr>
          <a:xfrm>
            <a:off x="44885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5" name="yt_shape_14115"/>
          <p:cNvSpPr txBox="1"/>
          <p:nvPr/>
        </p:nvSpPr>
        <p:spPr>
          <a:xfrm>
            <a:off x="540000" y="900000"/>
            <a:ext cx="34624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完成下列填空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119" name="yt_shape_14119"/>
          <p:cNvSpPr txBox="1"/>
          <p:nvPr/>
        </p:nvSpPr>
        <p:spPr>
          <a:xfrm>
            <a:off x="540000" y="284457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16" name="yt_shape_14116" title="H_99.4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8470" y="1531667"/>
            <a:ext cx="1615059" cy="1262394"/>
            <a:chOff x="0" y="0"/>
            <a:chExt cx="1615059" cy="1262394"/>
          </a:xfrm>
        </p:grpSpPr>
        <p:pic>
          <p:nvPicPr>
            <p:cNvPr id="2" name="yt_image_1411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5059" cy="8663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18" name="yt_shape_14118" descr="{&quot;rangeId&quot;:0,&quot;IgnoreLineSpacing&quot;:1}"/>
            <p:cNvSpPr txBox="1"/>
            <p:nvPr/>
          </p:nvSpPr>
          <p:spPr>
            <a:xfrm>
              <a:off x="274248" y="90239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14120" name="yt_shape_14120"/>
          <p:cNvSpPr txBox="1"/>
          <p:nvPr/>
        </p:nvSpPr>
        <p:spPr>
          <a:xfrm>
            <a:off x="540000" y="3253854"/>
            <a:ext cx="77473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经过点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但不经过点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121" name="yt_shape_14121"/>
          <p:cNvSpPr txBox="1"/>
          <p:nvPr/>
        </p:nvSpPr>
        <p:spPr>
          <a:xfrm>
            <a:off x="540000" y="3733157"/>
            <a:ext cx="61699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122" name="yt_shape_14122"/>
          <p:cNvSpPr txBox="1"/>
          <p:nvPr/>
        </p:nvSpPr>
        <p:spPr>
          <a:xfrm>
            <a:off x="540000" y="4212460"/>
            <a:ext cx="66316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既在直线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又在直线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1B9D55-8960-771C-08E2-85A308239B0F}"/>
              </a:ext>
            </a:extLst>
          </p:cNvPr>
          <p:cNvSpPr txBox="1"/>
          <p:nvPr/>
        </p:nvSpPr>
        <p:spPr>
          <a:xfrm>
            <a:off x="3336064" y="3207048"/>
            <a:ext cx="1321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A98644-E61B-ED94-DAB4-917322BAE43F}"/>
              </a:ext>
            </a:extLst>
          </p:cNvPr>
          <p:cNvSpPr txBox="1"/>
          <p:nvPr/>
        </p:nvSpPr>
        <p:spPr>
          <a:xfrm>
            <a:off x="6658701" y="3207048"/>
            <a:ext cx="1338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FAE6D7-220F-8069-5812-8C4FD772AADB}"/>
              </a:ext>
            </a:extLst>
          </p:cNvPr>
          <p:cNvSpPr txBox="1"/>
          <p:nvPr/>
        </p:nvSpPr>
        <p:spPr>
          <a:xfrm>
            <a:off x="3064602" y="3686351"/>
            <a:ext cx="68491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357E64-0B90-362A-6F73-AD427E7EB306}"/>
              </a:ext>
            </a:extLst>
          </p:cNvPr>
          <p:cNvSpPr txBox="1"/>
          <p:nvPr/>
        </p:nvSpPr>
        <p:spPr>
          <a:xfrm>
            <a:off x="5445852" y="3686351"/>
            <a:ext cx="68491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D69DFC1-CA48-F947-3B9A-D866473A76D8}"/>
              </a:ext>
            </a:extLst>
          </p:cNvPr>
          <p:cNvSpPr txBox="1"/>
          <p:nvPr/>
        </p:nvSpPr>
        <p:spPr>
          <a:xfrm>
            <a:off x="3369402" y="4165654"/>
            <a:ext cx="68491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2DF0556-B9B1-84DD-5AC1-C4E1A0D51C95}"/>
              </a:ext>
            </a:extLst>
          </p:cNvPr>
          <p:cNvSpPr txBox="1"/>
          <p:nvPr/>
        </p:nvSpPr>
        <p:spPr>
          <a:xfrm>
            <a:off x="6055452" y="4165654"/>
            <a:ext cx="68491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3" name="yt_shape_14123"/>
          <p:cNvSpPr txBox="1"/>
          <p:nvPr/>
        </p:nvSpPr>
        <p:spPr>
          <a:xfrm>
            <a:off x="540000" y="900000"/>
            <a:ext cx="212077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射线</a:t>
            </a:r>
          </a:p>
        </p:txBody>
      </p:sp>
      <p:sp>
        <p:nvSpPr>
          <p:cNvPr id="14124" name="yt_shape_14124"/>
          <p:cNvSpPr txBox="1"/>
          <p:nvPr/>
        </p:nvSpPr>
        <p:spPr>
          <a:xfrm>
            <a:off x="540000" y="1389434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手电筒射出的光线可近似地看成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25" name="yt_table_141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580904"/>
              </p:ext>
            </p:extLst>
          </p:nvPr>
        </p:nvGraphicFramePr>
        <p:xfrm>
          <a:off x="540056" y="1868737"/>
          <a:ext cx="42183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768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7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曲线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4"/>
                  </a:ext>
                </a:extLst>
              </a:tr>
            </a:tbl>
          </a:graphicData>
        </a:graphic>
      </p:graphicFrame>
      <p:sp>
        <p:nvSpPr>
          <p:cNvPr id="14127" name="yt_shape_14127"/>
          <p:cNvSpPr txBox="1"/>
          <p:nvPr/>
        </p:nvSpPr>
        <p:spPr>
          <a:xfrm>
            <a:off x="540000" y="2870291"/>
            <a:ext cx="103842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是同一直线上的三点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29" name="yt_table_1412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3644933"/>
              </p:ext>
            </p:extLst>
          </p:nvPr>
        </p:nvGraphicFramePr>
        <p:xfrm>
          <a:off x="540056" y="3349594"/>
          <a:ext cx="5337175" cy="1901952"/>
        </p:xfrm>
        <a:graphic>
          <a:graphicData uri="http://schemas.openxmlformats.org/drawingml/2006/table">
            <a:tbl>
              <a:tblPr/>
              <a:tblGrid>
                <a:gridCol w="5337175">
                  <a:extLst>
                    <a:ext uri="{9D8B030D-6E8A-4147-A177-3AD203B41FA5}">
                      <a16:colId xmlns:a16="http://schemas.microsoft.com/office/drawing/2014/main" val="107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是同一条射线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是同一条射线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是同一条射线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是同一条射线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8"/>
                  </a:ext>
                </a:extLst>
              </a:tr>
            </a:tbl>
          </a:graphicData>
        </a:graphic>
      </p:graphicFrame>
      <p:pic>
        <p:nvPicPr>
          <p:cNvPr id="14128" name="yt_image_14128_skip" title="H_18.9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3789040"/>
            <a:ext cx="2100834" cy="24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529860">
            <a:extLst>
              <a:ext uri="{FF2B5EF4-FFF2-40B4-BE49-F238E27FC236}">
                <a16:creationId xmlns:a16="http://schemas.microsoft.com/office/drawing/2014/main" id="{B6BD0C48-CC5D-96BA-A4A5-BD851140F5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795818-0BF5-5A56-CA7F-F7B5889317FA}"/>
              </a:ext>
            </a:extLst>
          </p:cNvPr>
          <p:cNvSpPr txBox="1"/>
          <p:nvPr/>
        </p:nvSpPr>
        <p:spPr>
          <a:xfrm>
            <a:off x="57077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682236-FB7B-F5DF-91CC-5B38ECBA8C92}"/>
              </a:ext>
            </a:extLst>
          </p:cNvPr>
          <p:cNvSpPr txBox="1"/>
          <p:nvPr/>
        </p:nvSpPr>
        <p:spPr>
          <a:xfrm>
            <a:off x="9921014" y="28234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" name="yt_shape_14131"/>
          <p:cNvSpPr txBox="1"/>
          <p:nvPr/>
        </p:nvSpPr>
        <p:spPr>
          <a:xfrm>
            <a:off x="540000" y="900000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不同的射线有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135" name="yt_shape_14135"/>
          <p:cNvSpPr txBox="1"/>
          <p:nvPr/>
        </p:nvSpPr>
        <p:spPr>
          <a:xfrm>
            <a:off x="540000" y="318510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32" name="yt_shape_14132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8769" y="1531667"/>
            <a:ext cx="1394460" cy="1603008"/>
            <a:chOff x="0" y="0"/>
            <a:chExt cx="1394460" cy="1603008"/>
          </a:xfrm>
        </p:grpSpPr>
        <p:pic>
          <p:nvPicPr>
            <p:cNvPr id="2" name="yt_image_1413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94460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34" name="yt_shape_14134" descr="{&quot;rangeId&quot;:0,&quot;IgnoreLineSpacing&quot;:1}"/>
            <p:cNvSpPr txBox="1"/>
            <p:nvPr/>
          </p:nvSpPr>
          <p:spPr>
            <a:xfrm>
              <a:off x="163949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FAA859D-F224-4E87-BA6C-6AEC044E5ECE}"/>
              </a:ext>
            </a:extLst>
          </p:cNvPr>
          <p:cNvSpPr txBox="1"/>
          <p:nvPr/>
        </p:nvSpPr>
        <p:spPr>
          <a:xfrm>
            <a:off x="3878989" y="8531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6" name="yt_shape_14136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线段及延长线</a:t>
            </a:r>
          </a:p>
        </p:txBody>
      </p:sp>
      <p:sp>
        <p:nvSpPr>
          <p:cNvPr id="14137" name="yt_shape_14137"/>
          <p:cNvSpPr txBox="1"/>
          <p:nvPr/>
        </p:nvSpPr>
        <p:spPr>
          <a:xfrm>
            <a:off x="540000" y="1389434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下列表示线段的方法中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38" name="yt_table_141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268788"/>
              </p:ext>
            </p:extLst>
          </p:nvPr>
        </p:nvGraphicFramePr>
        <p:xfrm>
          <a:off x="540056" y="1868737"/>
          <a:ext cx="5043806" cy="950976"/>
        </p:xfrm>
        <a:graphic>
          <a:graphicData uri="http://schemas.openxmlformats.org/drawingml/2006/table">
            <a:tbl>
              <a:tblPr/>
              <a:tblGrid>
                <a:gridCol w="2962593">
                  <a:extLst>
                    <a:ext uri="{9D8B030D-6E8A-4147-A177-3AD203B41FA5}">
                      <a16:colId xmlns:a16="http://schemas.microsoft.com/office/drawing/2014/main" val="10771"/>
                    </a:ext>
                  </a:extLst>
                </a:gridCol>
                <a:gridCol w="2081213">
                  <a:extLst>
                    <a:ext uri="{9D8B030D-6E8A-4147-A177-3AD203B41FA5}">
                      <a16:colId xmlns:a16="http://schemas.microsoft.com/office/drawing/2014/main" val="107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0"/>
                  </a:ext>
                </a:extLst>
              </a:tr>
            </a:tbl>
          </a:graphicData>
        </a:graphic>
      </p:graphicFrame>
      <p:sp>
        <p:nvSpPr>
          <p:cNvPr id="14140" name="yt_shape_14140"/>
          <p:cNvSpPr txBox="1"/>
          <p:nvPr/>
        </p:nvSpPr>
        <p:spPr>
          <a:xfrm>
            <a:off x="540000" y="2870291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42" name="yt_table_1414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734543"/>
              </p:ext>
            </p:extLst>
          </p:nvPr>
        </p:nvGraphicFramePr>
        <p:xfrm>
          <a:off x="540056" y="3349594"/>
          <a:ext cx="4541838" cy="1901952"/>
        </p:xfrm>
        <a:graphic>
          <a:graphicData uri="http://schemas.openxmlformats.org/drawingml/2006/table">
            <a:tbl>
              <a:tblPr/>
              <a:tblGrid>
                <a:gridCol w="4541838">
                  <a:extLst>
                    <a:ext uri="{9D8B030D-6E8A-4147-A177-3AD203B41FA5}">
                      <a16:colId xmlns:a16="http://schemas.microsoft.com/office/drawing/2014/main" val="107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的延长线上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的延长线上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的延长线上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的延长线上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4"/>
                  </a:ext>
                </a:extLst>
              </a:tr>
            </a:tbl>
          </a:graphicData>
        </a:graphic>
      </p:graphicFrame>
      <p:pic>
        <p:nvPicPr>
          <p:cNvPr id="14141" name="yt_image_14141_skip" title="H_18.9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49112" y="3349594"/>
            <a:ext cx="2100834" cy="24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529926">
            <a:extLst>
              <a:ext uri="{FF2B5EF4-FFF2-40B4-BE49-F238E27FC236}">
                <a16:creationId xmlns:a16="http://schemas.microsoft.com/office/drawing/2014/main" id="{CBC7A7C8-0DAF-766F-2BB7-068B4AD8FA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AD334A1-9A33-5DA5-F1DB-9E6B2C0C6A41}"/>
              </a:ext>
            </a:extLst>
          </p:cNvPr>
          <p:cNvSpPr txBox="1"/>
          <p:nvPr/>
        </p:nvSpPr>
        <p:spPr>
          <a:xfrm>
            <a:off x="60125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23CE85-3386-12D9-0649-E7B002CFD737}"/>
              </a:ext>
            </a:extLst>
          </p:cNvPr>
          <p:cNvSpPr txBox="1"/>
          <p:nvPr/>
        </p:nvSpPr>
        <p:spPr>
          <a:xfrm>
            <a:off x="4793389" y="282348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4" name="yt_shape_14144"/>
          <p:cNvSpPr txBox="1"/>
          <p:nvPr/>
        </p:nvSpPr>
        <p:spPr>
          <a:xfrm>
            <a:off x="540000" y="900000"/>
            <a:ext cx="103201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为端点的线段有哪些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共有多少条线段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145" name="yt_image_14145" title="H_22.4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8604" y="1531667"/>
            <a:ext cx="4034790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47" name="yt_shape_14147"/>
          <p:cNvSpPr txBox="1"/>
          <p:nvPr/>
        </p:nvSpPr>
        <p:spPr>
          <a:xfrm>
            <a:off x="540119" y="18669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图中的线段有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639c5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条线段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3E19641-CB7F-7F32-EEE1-863A17A0447B}"/>
              </a:ext>
            </a:extLst>
          </p:cNvPr>
          <p:cNvSpPr txBox="1"/>
          <p:nvPr/>
        </p:nvSpPr>
        <p:spPr>
          <a:xfrm>
            <a:off x="450108" y="1820193"/>
            <a:ext cx="106035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图中的线段有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639c5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72111F-7E61-9702-AE34-0A05F8FEC0B5}"/>
              </a:ext>
            </a:extLst>
          </p:cNvPr>
          <p:cNvSpPr txBox="1"/>
          <p:nvPr/>
        </p:nvSpPr>
        <p:spPr>
          <a:xfrm>
            <a:off x="450108" y="2295681"/>
            <a:ext cx="85493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条线段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8" name="yt_shape_14148"/>
          <p:cNvSpPr txBox="1"/>
          <p:nvPr/>
        </p:nvSpPr>
        <p:spPr>
          <a:xfrm>
            <a:off x="540119" y="90000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的理解有误而出错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正确的个数有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延长直线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延长射线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延长线段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cbd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厘米长的直线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厘米长的射线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厘米长的线段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eb098"/>
              </a:rPr>
              <a:t>射线长度是直线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长度的一半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151" name="yt_table_1415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650066"/>
              </p:ext>
            </p:extLst>
          </p:nvPr>
        </p:nvGraphicFramePr>
        <p:xfrm>
          <a:off x="540056" y="3281693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7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7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7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140943D-AD4B-428C-5A2C-18538C0FCC20}"/>
              </a:ext>
            </a:extLst>
          </p:cNvPr>
          <p:cNvSpPr txBox="1"/>
          <p:nvPr/>
        </p:nvSpPr>
        <p:spPr>
          <a:xfrm>
            <a:off x="5239405" y="1328682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4" name="yt_shape_1415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153" name="yt_image_14153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56" name="yt_shape_14156"/>
          <p:cNvSpPr txBox="1"/>
          <p:nvPr/>
        </p:nvSpPr>
        <p:spPr>
          <a:xfrm>
            <a:off x="540000" y="1482165"/>
            <a:ext cx="99049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其中能相交的是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157" name="yt_image_14157" title="H_93.2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113832"/>
            <a:ext cx="4684014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59" name="yt_shape_14159"/>
          <p:cNvSpPr txBox="1"/>
          <p:nvPr/>
        </p:nvSpPr>
        <p:spPr>
          <a:xfrm>
            <a:off x="540000" y="3348507"/>
            <a:ext cx="95715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若四条直线在平面内交点的个数为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的可能取值有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60" name="yt_table_1416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387928"/>
              </p:ext>
            </p:extLst>
          </p:nvPr>
        </p:nvGraphicFramePr>
        <p:xfrm>
          <a:off x="540056" y="382781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7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7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8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6"/>
                  </a:ext>
                </a:extLst>
              </a:tr>
            </a:tbl>
          </a:graphicData>
        </a:graphic>
      </p:graphicFrame>
      <p:sp>
        <p:nvSpPr>
          <p:cNvPr id="14162" name="yt_shape_14162"/>
          <p:cNvSpPr txBox="1"/>
          <p:nvPr/>
        </p:nvSpPr>
        <p:spPr>
          <a:xfrm>
            <a:off x="540000" y="4353981"/>
            <a:ext cx="90024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图中有直线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163" name="yt_image_14163" title="H_87.66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461" y="4985648"/>
            <a:ext cx="1751076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F2F106-1C73-AA36-93D3-B4D5A740C497}"/>
              </a:ext>
            </a:extLst>
          </p:cNvPr>
          <p:cNvSpPr txBox="1"/>
          <p:nvPr/>
        </p:nvSpPr>
        <p:spPr>
          <a:xfrm>
            <a:off x="9446351" y="14353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3AB340-92A8-B16A-FFB3-7934CFCF9D30}"/>
              </a:ext>
            </a:extLst>
          </p:cNvPr>
          <p:cNvSpPr txBox="1"/>
          <p:nvPr/>
        </p:nvSpPr>
        <p:spPr>
          <a:xfrm>
            <a:off x="9098689" y="330170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9CEF21-3F9B-8B54-50C7-1A66785197C2}"/>
              </a:ext>
            </a:extLst>
          </p:cNvPr>
          <p:cNvSpPr txBox="1"/>
          <p:nvPr/>
        </p:nvSpPr>
        <p:spPr>
          <a:xfrm>
            <a:off x="4336189" y="430717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B1F9F6-B337-D24E-8246-D2D993CC2220}"/>
              </a:ext>
            </a:extLst>
          </p:cNvPr>
          <p:cNvSpPr txBox="1"/>
          <p:nvPr/>
        </p:nvSpPr>
        <p:spPr>
          <a:xfrm>
            <a:off x="6317389" y="430717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D9125F6-903D-356E-B7B7-4C5A66D1611B}"/>
              </a:ext>
            </a:extLst>
          </p:cNvPr>
          <p:cNvSpPr txBox="1"/>
          <p:nvPr/>
        </p:nvSpPr>
        <p:spPr>
          <a:xfrm>
            <a:off x="8450989" y="430717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1040</Words>
  <Application>Microsoft Office PowerPoint</Application>
  <PresentationFormat>宽屏</PresentationFormat>
  <Paragraphs>124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8" baseType="lpstr">
      <vt:lpstr>,isEnd</vt:lpstr>
      <vt:lpstr>_⨹_1_086e3,isEnd</vt:lpstr>
      <vt:lpstr>_⨹_1_1a04e</vt:lpstr>
      <vt:lpstr>_⨹_1_639c5</vt:lpstr>
      <vt:lpstr>_⨹_1_9cbd2</vt:lpstr>
      <vt:lpstr>_⨹_1_fa977</vt:lpstr>
      <vt:lpstr>_⨹_2_c0da8,isEnd</vt:lpstr>
      <vt:lpstr>_⨹_4_4dda6,isEnd</vt:lpstr>
      <vt:lpstr>_⨹_5_e09fe</vt:lpstr>
      <vt:lpstr>_⨹_6_329f1,isEnd</vt:lpstr>
      <vt:lpstr>_⨹_7_eb098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10</cp:revision>
  <dcterms:created xsi:type="dcterms:W3CDTF">2024-07-22T14:01:11Z</dcterms:created>
  <dcterms:modified xsi:type="dcterms:W3CDTF">2024-07-23T16:02:47Z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