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sldIdLst>
    <p:sldId id="303" r:id="rId3"/>
    <p:sldId id="304" r:id="rId4"/>
    <p:sldId id="305" r:id="rId5"/>
    <p:sldId id="306" r:id="rId6"/>
    <p:sldId id="307" r:id="rId7"/>
    <p:sldId id="309" r:id="rId8"/>
    <p:sldId id="256" r:id="rId9"/>
  </p:sldIdLst>
  <p:sldSz cx="12192000" cy="6858000"/>
  <p:notesSz cx="6858000" cy="9144000"/>
  <p:custDataLst>
    <p:tags r:id="rId10"/>
  </p:custDataLst>
  <p:defaultTextStyle>
    <a:defPPr>
      <a:defRPr lang="zh-CN"/>
    </a:defPPr>
    <a:lvl1pPr marL="0" lvl="0"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768"/>
    <p:restoredTop sz="94660"/>
  </p:normalViewPr>
  <p:slideViewPr>
    <p:cSldViewPr showGuides="1">
      <p:cViewPr varScale="1">
        <p:scale>
          <a:sx n="59" d="100"/>
          <a:sy n="59" d="100"/>
        </p:scale>
        <p:origin x="72" y="422"/>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D30BF722-C609-EB4F-A671-21A4EBC7AF2D}" type="datetimeFigureOut">
              <a:rPr kumimoji="1" lang="zh-CN" altLang="en-US" smtClean="0"/>
              <a:t>2024/7/23</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竖排文字占位符 2"/>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D30BF722-C609-EB4F-A671-21A4EBC7AF2D}" type="datetimeFigureOut">
              <a:rPr kumimoji="1" lang="zh-CN" altLang="en-US" smtClean="0"/>
              <a:t>2024/7/23</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D30BF722-C609-EB4F-A671-21A4EBC7AF2D}" type="datetimeFigureOut">
              <a:rPr kumimoji="1" lang="zh-CN" altLang="en-US" smtClean="0"/>
              <a:t>2024/7/23</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p:cNvSpPr>
            <a:spLocks noGrp="1"/>
          </p:cNvSpPr>
          <p:nvPr>
            <p:ph type="dt" sz="half" idx="10"/>
          </p:nvPr>
        </p:nvSpPr>
        <p:spPr/>
        <p:txBody>
          <a:bodyPr/>
          <a:lstStyle/>
          <a:p>
            <a:fld id="{D30BF722-C609-EB4F-A671-21A4EBC7AF2D}" type="datetimeFigureOut">
              <a:rPr kumimoji="1" lang="zh-CN" altLang="en-US" smtClean="0"/>
              <a:t>2024/7/23</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D30BF722-C609-EB4F-A671-21A4EBC7AF2D}" type="datetimeFigureOut">
              <a:rPr kumimoji="1" lang="zh-CN" altLang="en-US" smtClean="0"/>
              <a:t>2024/7/23</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p:cNvSpPr>
            <a:spLocks noGrp="1"/>
          </p:cNvSpPr>
          <p:nvPr>
            <p:ph type="dt" sz="half" idx="10"/>
          </p:nvPr>
        </p:nvSpPr>
        <p:spPr/>
        <p:txBody>
          <a:bodyPr/>
          <a:lstStyle/>
          <a:p>
            <a:fld id="{D30BF722-C609-EB4F-A671-21A4EBC7AF2D}" type="datetimeFigureOut">
              <a:rPr kumimoji="1" lang="zh-CN" altLang="en-US" smtClean="0"/>
              <a:t>2024/7/23</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p:cNvSpPr>
            <a:spLocks noGrp="1"/>
          </p:cNvSpPr>
          <p:nvPr>
            <p:ph type="dt" sz="half" idx="10"/>
          </p:nvPr>
        </p:nvSpPr>
        <p:spPr/>
        <p:txBody>
          <a:bodyPr/>
          <a:lstStyle/>
          <a:p>
            <a:fld id="{D30BF722-C609-EB4F-A671-21A4EBC7AF2D}" type="datetimeFigureOut">
              <a:rPr kumimoji="1" lang="zh-CN" altLang="en-US" smtClean="0"/>
              <a:t>2024/7/23</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p:cNvSpPr>
            <a:spLocks noGrp="1"/>
          </p:cNvSpPr>
          <p:nvPr>
            <p:ph type="dt" sz="half" idx="10"/>
          </p:nvPr>
        </p:nvSpPr>
        <p:spPr/>
        <p:txBody>
          <a:bodyPr/>
          <a:lstStyle/>
          <a:p>
            <a:fld id="{D30BF722-C609-EB4F-A671-21A4EBC7AF2D}" type="datetimeFigureOut">
              <a:rPr kumimoji="1" lang="zh-CN" altLang="en-US" smtClean="0"/>
              <a:t>2024/7/23</a:t>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灯片编号占位符 8"/>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日期占位符 2"/>
          <p:cNvSpPr>
            <a:spLocks noGrp="1"/>
          </p:cNvSpPr>
          <p:nvPr>
            <p:ph type="dt" sz="half" idx="10"/>
          </p:nvPr>
        </p:nvSpPr>
        <p:spPr/>
        <p:txBody>
          <a:bodyPr/>
          <a:lstStyle/>
          <a:p>
            <a:fld id="{D30BF722-C609-EB4F-A671-21A4EBC7AF2D}" type="datetimeFigureOut">
              <a:rPr kumimoji="1" lang="zh-CN" altLang="en-US" smtClean="0"/>
              <a:t>2024/7/23</a:t>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灯片编号占位符 4"/>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30BF722-C609-EB4F-A671-21A4EBC7AF2D}" type="datetimeFigureOut">
              <a:rPr kumimoji="1" lang="zh-CN" altLang="en-US" smtClean="0"/>
              <a:t>2024/7/23</a:t>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灯片编号占位符 3"/>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D30BF722-C609-EB4F-A671-21A4EBC7AF2D}" type="datetimeFigureOut">
              <a:rPr kumimoji="1" lang="zh-CN" altLang="en-US" smtClean="0"/>
              <a:t>2024/7/23</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4"/>
          <p:cNvPicPr>
            <a:picLocks noChangeAspect="1"/>
          </p:cNvPicPr>
          <p:nvPr userDrawn="1"/>
        </p:nvPicPr>
        <p:blipFill>
          <a:blip r:embed="rId3"/>
          <a:stretch>
            <a:fillRect/>
          </a:stretch>
        </p:blipFill>
        <p:spPr>
          <a:xfrm>
            <a:off x="0" y="0"/>
            <a:ext cx="2882900" cy="971551"/>
          </a:xfrm>
          <a:prstGeom prst="rect">
            <a:avLst/>
          </a:prstGeom>
          <a:noFill/>
          <a:ln w="28575">
            <a:noFill/>
          </a:ln>
        </p:spPr>
      </p:pic>
      <p:pic>
        <p:nvPicPr>
          <p:cNvPr id="2051" name="Picture 8"/>
          <p:cNvPicPr>
            <a:picLocks noChangeAspect="1"/>
          </p:cNvPicPr>
          <p:nvPr userDrawn="1"/>
        </p:nvPicPr>
        <p:blipFill>
          <a:blip r:embed="rId4"/>
          <a:stretch>
            <a:fillRect/>
          </a:stretch>
        </p:blipFill>
        <p:spPr>
          <a:xfrm>
            <a:off x="10128251" y="188384"/>
            <a:ext cx="1824567" cy="4572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3585" indent="-286385"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5235" indent="-228600" algn="l" rtl="0" fontAlgn="base">
        <a:spcBef>
          <a:spcPct val="20000"/>
        </a:spcBef>
        <a:spcAft>
          <a:spcPct val="0"/>
        </a:spcAft>
        <a:buChar char="»"/>
        <a:defRPr sz="2000">
          <a:solidFill>
            <a:schemeClr val="tx1"/>
          </a:solidFill>
          <a:latin typeface="+mn-lt"/>
          <a:ea typeface="+mn-ea"/>
        </a:defRPr>
      </a:lvl6pPr>
      <a:lvl7pPr marL="2972435" indent="-228600" algn="l" rtl="0" fontAlgn="base">
        <a:spcBef>
          <a:spcPct val="20000"/>
        </a:spcBef>
        <a:spcAft>
          <a:spcPct val="0"/>
        </a:spcAft>
        <a:buChar char="»"/>
        <a:defRPr sz="2000">
          <a:solidFill>
            <a:schemeClr val="tx1"/>
          </a:solidFill>
          <a:latin typeface="+mn-lt"/>
          <a:ea typeface="+mn-ea"/>
        </a:defRPr>
      </a:lvl7pPr>
      <a:lvl8pPr marL="3429635" indent="-228600" algn="l" rtl="0" fontAlgn="base">
        <a:spcBef>
          <a:spcPct val="20000"/>
        </a:spcBef>
        <a:spcAft>
          <a:spcPct val="0"/>
        </a:spcAft>
        <a:buChar char="»"/>
        <a:defRPr sz="2000">
          <a:solidFill>
            <a:schemeClr val="tx1"/>
          </a:solidFill>
          <a:latin typeface="+mn-lt"/>
          <a:ea typeface="+mn-ea"/>
        </a:defRPr>
      </a:lvl8pPr>
      <a:lvl9pPr marL="3886835"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835" algn="l" defTabSz="914400" rtl="0" eaLnBrk="1" latinLnBrk="0" hangingPunct="1">
        <a:defRPr sz="1800" kern="1200">
          <a:solidFill>
            <a:schemeClr val="tx1"/>
          </a:solidFill>
          <a:latin typeface="+mn-lt"/>
          <a:ea typeface="+mn-ea"/>
          <a:cs typeface="+mn-cs"/>
        </a:defRPr>
      </a:lvl7pPr>
      <a:lvl8pPr marL="3201035" algn="l" defTabSz="914400" rtl="0" eaLnBrk="1" latinLnBrk="0" hangingPunct="1">
        <a:defRPr sz="1800" kern="1200">
          <a:solidFill>
            <a:schemeClr val="tx1"/>
          </a:solidFill>
          <a:latin typeface="+mn-lt"/>
          <a:ea typeface="+mn-ea"/>
          <a:cs typeface="+mn-cs"/>
        </a:defRPr>
      </a:lvl8pPr>
      <a:lvl9pPr marL="3658235"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2024/7/23</a:t>
            </a:fld>
            <a:endParaRPr kumimoji="1"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1">
    <p:spTree>
      <p:nvGrpSpPr>
        <p:cNvPr id="1" name="YT"/>
        <p:cNvGrpSpPr/>
        <p:nvPr/>
      </p:nvGrpSpPr>
      <p:grpSpPr>
        <a:xfrm>
          <a:off x="0" y="0"/>
          <a:ext cx="0" cy="0"/>
          <a:chOff x="0" y="0"/>
          <a:chExt cx="0" cy="0"/>
        </a:xfrm>
      </p:grpSpPr>
      <p:sp>
        <p:nvSpPr>
          <p:cNvPr id="12812" name="yt_shape_12812"/>
          <p:cNvSpPr txBox="1"/>
          <p:nvPr/>
        </p:nvSpPr>
        <p:spPr>
          <a:xfrm>
            <a:off x="540119" y="900000"/>
            <a:ext cx="11492915" cy="2829172"/>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1</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是否存在数</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m</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使关于</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x</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y</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的多项式</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mx</a:t>
            </a:r>
            <a:r>
              <a:rPr lang="en-US" altLang="zh-CN" sz="2400" b="0" i="0" u="none" baseline="30000">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x</a:t>
            </a:r>
            <a:r>
              <a:rPr lang="en-US" altLang="zh-CN" sz="2400" b="0" i="0" u="none" baseline="30000">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x</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5</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x</a:t>
            </a:r>
            <a:r>
              <a:rPr lang="en-US" altLang="zh-CN" sz="2400" b="0" i="0" u="none" baseline="30000">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4</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y</a:t>
            </a:r>
            <a:r>
              <a:rPr lang="en-US" altLang="zh-CN" sz="2400" b="0" i="0" u="none" baseline="30000">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x</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sym typeface="_⨹_1_35b6e"/>
              </a:rPr>
              <a:t>）</a:t>
            </a:r>
            <a:r>
              <a:rPr lang="zh-CN" altLang="zh-CN" sz="2400" b="0" i="0" u="none">
                <a:solidFill>
                  <a:srgbClr val="000000"/>
                </a:solidFill>
                <a:effectLst/>
                <a:latin typeface="宋体" pitchFamily="24"/>
                <a:ea typeface="宋体" pitchFamily="24"/>
              </a:rPr>
              <a:t/>
            </a:r>
            <a:br>
              <a:rPr lang="zh-CN" altLang="zh-CN" sz="2400" b="0" i="0" u="none">
                <a:solidFill>
                  <a:srgbClr val="000000"/>
                </a:solidFill>
                <a:effectLst/>
                <a:latin typeface="宋体" pitchFamily="24"/>
                <a:ea typeface="宋体" pitchFamily="24"/>
              </a:rPr>
            </a:br>
            <a:r>
              <a:rPr lang="zh-CN" altLang="zh-CN" sz="2400" b="0" i="0" u="none">
                <a:solidFill>
                  <a:srgbClr val="000000"/>
                </a:solidFill>
                <a:effectLst/>
                <a:latin typeface="Times New Roman" pitchFamily="24"/>
                <a:ea typeface="宋体" pitchFamily="24"/>
              </a:rPr>
              <a:t>化简后结果中不含</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x</a:t>
            </a:r>
            <a:r>
              <a:rPr lang="en-US" altLang="zh-CN" sz="2400" b="0" i="0" u="none" baseline="30000">
                <a:solidFill>
                  <a:srgbClr val="000000"/>
                </a:solidFill>
                <a:effectLst/>
                <a:latin typeface="Times New Roman" pitchFamily="24"/>
                <a:ea typeface="宋体" pitchFamily="24"/>
              </a:rPr>
              <a:t>2</a:t>
            </a:r>
            <a:r>
              <a:rPr lang="zh-CN" altLang="zh-CN" sz="2400" b="0" i="0" u="none">
                <a:solidFill>
                  <a:srgbClr val="000000"/>
                </a:solidFill>
                <a:effectLst/>
                <a:latin typeface="Times New Roman" pitchFamily="24"/>
                <a:ea typeface="宋体" pitchFamily="24"/>
              </a:rPr>
              <a:t>项</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若不存在</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请说明理由</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若存在</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求出</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m</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的值</a:t>
            </a:r>
            <a:r>
              <a:rPr lang="en-US"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原式</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mx</a:t>
            </a:r>
            <a:r>
              <a:rPr lang="en-US" altLang="zh-CN" sz="2400" b="0" i="0" u="none" baseline="30000">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x</a:t>
            </a:r>
            <a:r>
              <a:rPr lang="en-US" altLang="zh-CN" sz="2400" b="0" i="0" u="none" baseline="30000">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x</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5</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x</a:t>
            </a:r>
            <a:r>
              <a:rPr lang="en-US" altLang="zh-CN" sz="2400" b="0" i="0" u="none" baseline="30000">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4</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y</a:t>
            </a:r>
            <a:r>
              <a:rPr lang="en-US" altLang="zh-CN" sz="2400" b="0" i="0" u="none" baseline="30000">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x</a:t>
            </a:r>
            <a:r>
              <a:rPr lang="en-US" altLang="zh-CN" sz="1500" b="0" i="1" u="none">
                <a:solidFill>
                  <a:srgbClr val="FF0000">
                    <a:alpha val="0"/>
                  </a:srgbClr>
                </a:solidFill>
                <a:effectLst/>
                <a:latin typeface="Times New Roman" pitchFamily="24"/>
                <a:ea typeface="宋体" pitchFamily="24"/>
              </a:rPr>
              <a:t> </a:t>
            </a:r>
          </a:p>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m</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6</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x</a:t>
            </a:r>
            <a:r>
              <a:rPr lang="en-US" altLang="zh-CN" sz="2400" b="0" i="0" u="none" baseline="30000">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4</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y</a:t>
            </a:r>
            <a:r>
              <a:rPr lang="en-US" altLang="zh-CN" sz="2400" b="0" i="0" u="none" baseline="30000">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a:t>
            </a:r>
            <a:r>
              <a:rPr lang="en-US"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由题意</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得</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m</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6</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0</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所以存在</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m</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6</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满足要求</a:t>
            </a:r>
            <a:r>
              <a:rPr lang="en-US" altLang="zh-CN" sz="2400" b="0" i="0" u="none">
                <a:solidFill>
                  <a:srgbClr val="FF0000">
                    <a:alpha val="0"/>
                  </a:srgbClr>
                </a:solidFill>
                <a:effectLst/>
                <a:latin typeface="宋体" pitchFamily="24"/>
                <a:ea typeface="宋体" pitchFamily="24"/>
              </a:rPr>
              <a:t>.</a:t>
            </a:r>
          </a:p>
        </p:txBody>
      </p:sp>
      <p:sp>
        <p:nvSpPr>
          <p:cNvPr id="2" name="文本框 1">
            <a:extLst>
              <a:ext uri="{FF2B5EF4-FFF2-40B4-BE49-F238E27FC236}">
                <a16:creationId xmlns:a16="http://schemas.microsoft.com/office/drawing/2014/main" id="{7740D0E2-B6D5-1C2B-42F1-556FAFB056E7}"/>
              </a:ext>
            </a:extLst>
          </p:cNvPr>
          <p:cNvSpPr txBox="1"/>
          <p:nvPr/>
        </p:nvSpPr>
        <p:spPr>
          <a:xfrm>
            <a:off x="450108" y="1804170"/>
            <a:ext cx="611257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原式</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mx</a:t>
            </a:r>
            <a:r>
              <a:rPr kumimoji="0" lang="en-US" altLang="zh-CN" sz="2400" b="0" i="0" strike="noStrike" kern="1200" cap="none" spc="0" normalizeH="0" baseline="30000" noProof="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x</a:t>
            </a:r>
            <a:r>
              <a:rPr kumimoji="0" lang="en-US" altLang="zh-CN" sz="2400" b="0" i="0" strike="noStrike" kern="1200" cap="none" spc="0" normalizeH="0" baseline="30000" noProof="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5</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x</a:t>
            </a:r>
            <a:r>
              <a:rPr kumimoji="0" lang="en-US" altLang="zh-CN" sz="2400" b="0" i="0" strike="noStrike" kern="1200" cap="none" spc="0" normalizeH="0" baseline="30000" noProof="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4</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y</a:t>
            </a:r>
            <a:r>
              <a:rPr kumimoji="0" lang="en-US" altLang="zh-CN" sz="2400" b="0" i="0" strike="noStrike" kern="1200" cap="none" spc="0" normalizeH="0" baseline="30000" noProof="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BFE8DE18-EBCE-B6E5-02F6-7C7518E8C537}"/>
              </a:ext>
            </a:extLst>
          </p:cNvPr>
          <p:cNvSpPr txBox="1"/>
          <p:nvPr/>
        </p:nvSpPr>
        <p:spPr>
          <a:xfrm>
            <a:off x="1703512" y="2279658"/>
            <a:ext cx="350272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m</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6</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x</a:t>
            </a:r>
            <a:r>
              <a:rPr kumimoji="0" lang="en-US" altLang="zh-CN" sz="2400" b="0" i="0" strike="noStrike" kern="1200" cap="none" spc="0" normalizeH="0" baseline="30000" noProof="0" dirty="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4</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y</a:t>
            </a:r>
            <a:r>
              <a:rPr kumimoji="0" lang="en-US" altLang="zh-CN" sz="2400" b="0" i="0" strike="noStrike" kern="1200" cap="none" spc="0" normalizeH="0" baseline="30000" noProof="0" dirty="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1</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endParaRPr lang="zh-CN" altLang="en-US" dirty="0">
              <a:solidFill>
                <a:srgbClr val="FF0000"/>
              </a:solidFill>
            </a:endParaRPr>
          </a:p>
        </p:txBody>
      </p:sp>
      <p:sp>
        <p:nvSpPr>
          <p:cNvPr id="4" name="文本框 3">
            <a:extLst>
              <a:ext uri="{FF2B5EF4-FFF2-40B4-BE49-F238E27FC236}">
                <a16:creationId xmlns:a16="http://schemas.microsoft.com/office/drawing/2014/main" id="{F519FF11-0A0D-69C1-8484-57775EEB0C2C}"/>
              </a:ext>
            </a:extLst>
          </p:cNvPr>
          <p:cNvSpPr txBox="1"/>
          <p:nvPr/>
        </p:nvSpPr>
        <p:spPr>
          <a:xfrm>
            <a:off x="450108" y="2755146"/>
            <a:ext cx="3239199"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由题意</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得</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m</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6</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5" name="文本框 4">
            <a:extLst>
              <a:ext uri="{FF2B5EF4-FFF2-40B4-BE49-F238E27FC236}">
                <a16:creationId xmlns:a16="http://schemas.microsoft.com/office/drawing/2014/main" id="{860DD315-549C-4F4C-A3F3-5ABB35AFF76A}"/>
              </a:ext>
            </a:extLst>
          </p:cNvPr>
          <p:cNvSpPr txBox="1"/>
          <p:nvPr/>
        </p:nvSpPr>
        <p:spPr>
          <a:xfrm>
            <a:off x="450108" y="3230634"/>
            <a:ext cx="3848798"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所以存在</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m</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6</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满足要求</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814" name="yt_shape_12814"/>
          <p:cNvSpPr txBox="1"/>
          <p:nvPr/>
        </p:nvSpPr>
        <p:spPr>
          <a:xfrm>
            <a:off x="540119" y="900000"/>
            <a:ext cx="11492915" cy="426956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2</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小华从课外书上抄写了这样一道练习题</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已知</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x</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求</a:t>
            </a:r>
            <a:r>
              <a:rPr lang="en-US" altLang="zh-CN" sz="2400" b="0" i="0" u="none">
                <a:solidFill>
                  <a:srgbClr val="000000"/>
                </a:solidFill>
                <a:effectLst/>
                <a:latin typeface="Times New Roman" pitchFamily="24"/>
                <a:ea typeface="宋体" pitchFamily="24"/>
              </a:rPr>
              <a:t>6</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x</a:t>
            </a:r>
            <a:r>
              <a:rPr lang="en-US" altLang="zh-CN" sz="2400" b="0" i="0" u="none" baseline="30000">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4</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x</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x</a:t>
            </a:r>
            <a:r>
              <a:rPr lang="en-US" altLang="zh-CN" sz="2400" b="0" i="0" u="none" baseline="30000">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sym typeface="_⨹_1_339a3"/>
              </a:rPr>
              <a:t>－</a:t>
            </a:r>
            <a:r>
              <a:rPr lang="zh-CN" altLang="zh-CN" sz="2400" b="0" i="0" u="none">
                <a:solidFill>
                  <a:srgbClr val="000000"/>
                </a:solidFill>
                <a:effectLst/>
                <a:latin typeface="宋体" pitchFamily="24"/>
                <a:ea typeface="宋体" pitchFamily="24"/>
              </a:rPr>
              <a:t/>
            </a:r>
            <a:br>
              <a:rPr lang="zh-CN" altLang="zh-CN" sz="2400" b="0" i="0" u="none">
                <a:solidFill>
                  <a:srgbClr val="000000"/>
                </a:solidFill>
                <a:effectLst/>
                <a:latin typeface="宋体" pitchFamily="24"/>
                <a:ea typeface="宋体" pitchFamily="24"/>
              </a:rPr>
            </a:b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x</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x</a:t>
            </a:r>
            <a:r>
              <a:rPr lang="en-US" altLang="zh-CN" sz="2400" b="0" i="0" u="none" baseline="30000">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的值</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粗心的小华把</a:t>
            </a:r>
            <a:r>
              <a:rPr lang="en-US"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x</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抄成了</a:t>
            </a:r>
            <a:r>
              <a:rPr lang="en-US"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x</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4_de1dc"/>
              </a:rPr>
              <a:t>但计算的</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结果却是正确的</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你知道其中原因吗</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原式</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6</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x</a:t>
            </a:r>
            <a:r>
              <a:rPr lang="en-US" altLang="zh-CN" sz="2400" b="0" i="0" u="none" baseline="30000">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4</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x</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x</a:t>
            </a:r>
            <a:r>
              <a:rPr lang="en-US" altLang="zh-CN" sz="2400" b="0" i="0" u="none" baseline="30000">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4</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x</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x</a:t>
            </a:r>
            <a:r>
              <a:rPr lang="en-US" altLang="zh-CN" sz="2400" b="0" i="0" u="none" baseline="30000">
                <a:solidFill>
                  <a:srgbClr val="FF0000">
                    <a:alpha val="0"/>
                  </a:srgbClr>
                </a:solidFill>
                <a:effectLst/>
                <a:latin typeface="Times New Roman" pitchFamily="24"/>
                <a:ea typeface="宋体" pitchFamily="24"/>
              </a:rPr>
              <a:t>2</a:t>
            </a:r>
          </a:p>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x</a:t>
            </a:r>
            <a:r>
              <a:rPr lang="en-US" altLang="zh-CN" sz="2400" b="0" i="0" u="none" baseline="30000">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r>
              <a:rPr lang="en-US"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当</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x</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10</a:t>
            </a:r>
            <a:r>
              <a:rPr lang="zh-CN" altLang="zh-CN" sz="2400" b="0" i="0" u="none">
                <a:solidFill>
                  <a:srgbClr val="FF0000">
                    <a:alpha val="0"/>
                  </a:srgbClr>
                </a:solidFill>
                <a:effectLst/>
                <a:latin typeface="Times New Roman" pitchFamily="24"/>
                <a:ea typeface="楷体" pitchFamily="24"/>
              </a:rPr>
              <a:t>或</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x</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10</a:t>
            </a:r>
            <a:r>
              <a:rPr lang="zh-CN" altLang="zh-CN" sz="2400" b="0" i="0" u="none">
                <a:solidFill>
                  <a:srgbClr val="FF0000">
                    <a:alpha val="0"/>
                  </a:srgbClr>
                </a:solidFill>
                <a:effectLst/>
                <a:latin typeface="Times New Roman" pitchFamily="24"/>
                <a:ea typeface="楷体" pitchFamily="24"/>
              </a:rPr>
              <a:t>时</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x</a:t>
            </a:r>
            <a:r>
              <a:rPr lang="en-US" altLang="zh-CN" sz="2400" b="0" i="0" u="none" baseline="30000">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100</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故原式</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100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p>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202</a:t>
            </a:r>
            <a:r>
              <a:rPr lang="en-US"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所以粗心的小华虽然把</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x</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10</a:t>
            </a: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抄写了</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x</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10</a:t>
            </a: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但计算的结果却是正确的</a:t>
            </a:r>
            <a:r>
              <a:rPr lang="en-US" altLang="zh-CN" sz="2400" b="0" i="0" u="none">
                <a:solidFill>
                  <a:srgbClr val="FF0000">
                    <a:alpha val="0"/>
                  </a:srgbClr>
                </a:solidFill>
                <a:effectLst/>
                <a:latin typeface="宋体" pitchFamily="24"/>
                <a:ea typeface="宋体" pitchFamily="24"/>
              </a:rPr>
              <a:t>.</a:t>
            </a:r>
          </a:p>
        </p:txBody>
      </p:sp>
      <p:sp>
        <p:nvSpPr>
          <p:cNvPr id="2" name="文本框 1">
            <a:extLst>
              <a:ext uri="{FF2B5EF4-FFF2-40B4-BE49-F238E27FC236}">
                <a16:creationId xmlns:a16="http://schemas.microsoft.com/office/drawing/2014/main" id="{1D63C071-ED6A-281B-F35D-0CCC7FFF4856}"/>
              </a:ext>
            </a:extLst>
          </p:cNvPr>
          <p:cNvSpPr txBox="1"/>
          <p:nvPr/>
        </p:nvSpPr>
        <p:spPr>
          <a:xfrm>
            <a:off x="450108" y="2279658"/>
            <a:ext cx="5455348"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原式</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6</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x</a:t>
            </a:r>
            <a:r>
              <a:rPr kumimoji="0" lang="en-US" altLang="zh-CN" sz="2400" b="0" i="0" strike="noStrike" kern="1200" cap="none" spc="0" normalizeH="0" baseline="30000" noProof="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4</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x</a:t>
            </a:r>
            <a:r>
              <a:rPr kumimoji="0" lang="en-US" altLang="zh-CN" sz="2400" b="0" i="0" strike="noStrike" kern="1200" cap="none" spc="0" normalizeH="0" baseline="30000" noProof="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4</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x</a:t>
            </a:r>
            <a:r>
              <a:rPr kumimoji="0" lang="en-US" altLang="zh-CN" sz="2400" b="0" i="0" strike="noStrike" kern="1200" cap="none" spc="0" normalizeH="0" baseline="30000" noProof="0">
                <a:ln>
                  <a:noFill/>
                </a:ln>
                <a:solidFill>
                  <a:srgbClr val="FF0000"/>
                </a:solidFill>
                <a:effectLst/>
                <a:uLnTx/>
                <a:uFillTx/>
                <a:latin typeface="Times New Roman" pitchFamily="24"/>
                <a:ea typeface="宋体" pitchFamily="24"/>
                <a:cs typeface="+mn-cs"/>
              </a:rPr>
              <a:t>2</a:t>
            </a:r>
            <a:endParaRPr lang="zh-CN" altLang="en-US">
              <a:solidFill>
                <a:srgbClr val="FF0000"/>
              </a:solidFill>
            </a:endParaRPr>
          </a:p>
        </p:txBody>
      </p:sp>
      <p:sp>
        <p:nvSpPr>
          <p:cNvPr id="3" name="文本框 2">
            <a:extLst>
              <a:ext uri="{FF2B5EF4-FFF2-40B4-BE49-F238E27FC236}">
                <a16:creationId xmlns:a16="http://schemas.microsoft.com/office/drawing/2014/main" id="{65A4B0D4-16EE-1933-9941-A5E45314CB65}"/>
              </a:ext>
            </a:extLst>
          </p:cNvPr>
          <p:cNvSpPr txBox="1"/>
          <p:nvPr/>
        </p:nvSpPr>
        <p:spPr>
          <a:xfrm>
            <a:off x="1689945" y="2735452"/>
            <a:ext cx="1531049"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2</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x</a:t>
            </a:r>
            <a:r>
              <a:rPr kumimoji="0" lang="en-US" altLang="zh-CN" sz="2400" b="0" i="0" strike="noStrike" kern="1200" cap="none" spc="0" normalizeH="0" baseline="30000" noProof="0" dirty="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2</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endParaRPr lang="zh-CN" altLang="en-US" dirty="0">
              <a:solidFill>
                <a:srgbClr val="FF0000"/>
              </a:solidFill>
            </a:endParaRPr>
          </a:p>
        </p:txBody>
      </p:sp>
      <p:sp>
        <p:nvSpPr>
          <p:cNvPr id="4" name="文本框 3">
            <a:extLst>
              <a:ext uri="{FF2B5EF4-FFF2-40B4-BE49-F238E27FC236}">
                <a16:creationId xmlns:a16="http://schemas.microsoft.com/office/drawing/2014/main" id="{E8D5F303-5875-B53E-5209-90C83950D88F}"/>
              </a:ext>
            </a:extLst>
          </p:cNvPr>
          <p:cNvSpPr txBox="1"/>
          <p:nvPr/>
        </p:nvSpPr>
        <p:spPr>
          <a:xfrm>
            <a:off x="450108" y="3230634"/>
            <a:ext cx="473462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当</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或</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时</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x</a:t>
            </a:r>
            <a:r>
              <a:rPr kumimoji="0" lang="en-US" altLang="zh-CN" sz="2400" b="0" i="0" strike="noStrike" kern="1200" cap="none" spc="0" normalizeH="0" baseline="30000" noProof="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5" name="文本框 4">
            <a:extLst>
              <a:ext uri="{FF2B5EF4-FFF2-40B4-BE49-F238E27FC236}">
                <a16:creationId xmlns:a16="http://schemas.microsoft.com/office/drawing/2014/main" id="{51F5CDDA-F5FA-E0BF-5172-8164EBFF0779}"/>
              </a:ext>
            </a:extLst>
          </p:cNvPr>
          <p:cNvSpPr txBox="1"/>
          <p:nvPr/>
        </p:nvSpPr>
        <p:spPr>
          <a:xfrm>
            <a:off x="450108" y="3706122"/>
            <a:ext cx="27708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故原式</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a:t>
            </a:r>
            <a:endParaRPr lang="zh-CN" altLang="en-US">
              <a:solidFill>
                <a:srgbClr val="FF0000"/>
              </a:solidFill>
            </a:endParaRPr>
          </a:p>
        </p:txBody>
      </p:sp>
      <p:sp>
        <p:nvSpPr>
          <p:cNvPr id="6" name="文本框 5">
            <a:extLst>
              <a:ext uri="{FF2B5EF4-FFF2-40B4-BE49-F238E27FC236}">
                <a16:creationId xmlns:a16="http://schemas.microsoft.com/office/drawing/2014/main" id="{F68E0C60-D167-39BF-D7E1-094CB6CF1B9C}"/>
              </a:ext>
            </a:extLst>
          </p:cNvPr>
          <p:cNvSpPr txBox="1"/>
          <p:nvPr/>
        </p:nvSpPr>
        <p:spPr>
          <a:xfrm>
            <a:off x="1360982" y="4163412"/>
            <a:ext cx="10944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202</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endParaRPr lang="zh-CN" altLang="en-US" dirty="0">
              <a:solidFill>
                <a:srgbClr val="FF0000"/>
              </a:solidFill>
            </a:endParaRPr>
          </a:p>
        </p:txBody>
      </p:sp>
      <p:sp>
        <p:nvSpPr>
          <p:cNvPr id="7" name="文本框 6">
            <a:extLst>
              <a:ext uri="{FF2B5EF4-FFF2-40B4-BE49-F238E27FC236}">
                <a16:creationId xmlns:a16="http://schemas.microsoft.com/office/drawing/2014/main" id="{88E54E0E-3322-5547-84C2-812D92242BD1}"/>
              </a:ext>
            </a:extLst>
          </p:cNvPr>
          <p:cNvSpPr txBox="1"/>
          <p:nvPr/>
        </p:nvSpPr>
        <p:spPr>
          <a:xfrm>
            <a:off x="450108" y="4657098"/>
            <a:ext cx="11156062"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所以粗心的小华虽然把</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抄写了</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但计算的结果却是正确的</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816" name="yt_shape_12816"/>
          <p:cNvSpPr txBox="1"/>
          <p:nvPr/>
        </p:nvSpPr>
        <p:spPr>
          <a:xfrm>
            <a:off x="540119" y="900000"/>
            <a:ext cx="11492915" cy="3789435"/>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dirty="0">
                <a:solidFill>
                  <a:srgbClr val="000000"/>
                </a:solidFill>
                <a:effectLst/>
                <a:latin typeface="Times New Roman" pitchFamily="24"/>
                <a:ea typeface="宋体" pitchFamily="24"/>
              </a:rPr>
              <a:t>3</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 </a:t>
            </a:r>
            <a:r>
              <a:rPr lang="zh-CN" altLang="zh-CN" sz="2400" b="0" i="0" u="none" dirty="0">
                <a:solidFill>
                  <a:srgbClr val="000000"/>
                </a:solidFill>
                <a:effectLst/>
                <a:latin typeface="Times New Roman" pitchFamily="24"/>
                <a:ea typeface="宋体" pitchFamily="24"/>
              </a:rPr>
              <a:t>如图是</a:t>
            </a:r>
            <a:r>
              <a:rPr lang="en-US" altLang="zh-CN" sz="2400" b="0" i="0" u="none" dirty="0">
                <a:solidFill>
                  <a:srgbClr val="000000"/>
                </a:solidFill>
                <a:effectLst/>
                <a:latin typeface="Times New Roman" pitchFamily="24"/>
                <a:ea typeface="宋体" pitchFamily="24"/>
              </a:rPr>
              <a:t>2024</a:t>
            </a:r>
            <a:r>
              <a:rPr lang="zh-CN" altLang="zh-CN" sz="2400" b="0" i="0" u="none" dirty="0">
                <a:solidFill>
                  <a:srgbClr val="000000"/>
                </a:solidFill>
                <a:effectLst/>
                <a:latin typeface="Times New Roman" pitchFamily="24"/>
                <a:ea typeface="宋体" pitchFamily="24"/>
              </a:rPr>
              <a:t>年</a:t>
            </a:r>
            <a:r>
              <a:rPr lang="en-US" altLang="zh-CN" sz="2400" b="0" i="0" u="none" dirty="0">
                <a:solidFill>
                  <a:srgbClr val="000000"/>
                </a:solidFill>
                <a:effectLst/>
                <a:latin typeface="Times New Roman" pitchFamily="24"/>
                <a:ea typeface="宋体" pitchFamily="24"/>
              </a:rPr>
              <a:t>7</a:t>
            </a:r>
            <a:r>
              <a:rPr lang="zh-CN" altLang="zh-CN" sz="2400" b="0" i="0" u="none" dirty="0">
                <a:solidFill>
                  <a:srgbClr val="000000"/>
                </a:solidFill>
                <a:effectLst/>
                <a:latin typeface="Times New Roman" pitchFamily="24"/>
                <a:ea typeface="宋体" pitchFamily="24"/>
              </a:rPr>
              <a:t>月的月历</a:t>
            </a:r>
            <a:r>
              <a:rPr lang="en-US" altLang="zh-CN" sz="2400" b="0" i="0" u="none" dirty="0">
                <a:solidFill>
                  <a:srgbClr val="000000"/>
                </a:solidFill>
                <a:effectLst/>
                <a:latin typeface="宋体" pitchFamily="24"/>
                <a:ea typeface="宋体" pitchFamily="24"/>
              </a:rPr>
              <a:t>.</a:t>
            </a:r>
          </a:p>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1</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不改变十字框的大小</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如果将带阴影的十字框移至任意位置</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sym typeface="_⨹_6_de5ba"/>
              </a:rPr>
              <a:t>带阴影的十字</a:t>
            </a:r>
            <a:r>
              <a:rPr lang="zh-CN" altLang="zh-CN" sz="2400" b="0" i="0" u="none" dirty="0">
                <a:solidFill>
                  <a:srgbClr val="000000"/>
                </a:solidFill>
                <a:effectLst/>
                <a:latin typeface="Times New Roman" pitchFamily="24"/>
                <a:ea typeface="宋体" pitchFamily="24"/>
              </a:rPr>
              <a:t/>
            </a:r>
            <a:br>
              <a:rPr lang="zh-CN" altLang="zh-CN" sz="2400" b="0" i="0" u="none" dirty="0">
                <a:solidFill>
                  <a:srgbClr val="000000"/>
                </a:solidFill>
                <a:effectLst/>
                <a:latin typeface="Times New Roman" pitchFamily="24"/>
                <a:ea typeface="宋体" pitchFamily="24"/>
              </a:rPr>
            </a:br>
            <a:r>
              <a:rPr lang="zh-CN" altLang="zh-CN" sz="2400" b="0" i="0" u="none" dirty="0">
                <a:solidFill>
                  <a:srgbClr val="000000"/>
                </a:solidFill>
                <a:effectLst/>
                <a:latin typeface="Times New Roman" pitchFamily="24"/>
                <a:ea typeface="宋体" pitchFamily="24"/>
              </a:rPr>
              <a:t>框中的</a:t>
            </a:r>
            <a:r>
              <a:rPr lang="en-US" altLang="zh-CN" sz="2400" b="0" i="0" u="none" dirty="0">
                <a:solidFill>
                  <a:srgbClr val="000000"/>
                </a:solidFill>
                <a:effectLst/>
                <a:latin typeface="Times New Roman" pitchFamily="24"/>
                <a:ea typeface="宋体" pitchFamily="24"/>
              </a:rPr>
              <a:t>5</a:t>
            </a:r>
            <a:r>
              <a:rPr lang="zh-CN" altLang="zh-CN" sz="2400" b="0" i="0" u="none" dirty="0">
                <a:solidFill>
                  <a:srgbClr val="000000"/>
                </a:solidFill>
                <a:effectLst/>
                <a:latin typeface="Times New Roman" pitchFamily="24"/>
                <a:ea typeface="宋体" pitchFamily="24"/>
              </a:rPr>
              <a:t>个数之和与十字框中心的数有什么关系</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你知道为什么吗</a:t>
            </a:r>
            <a:r>
              <a:rPr lang="zh-CN" altLang="zh-CN" sz="2400" b="0" i="0" u="none" dirty="0">
                <a:solidFill>
                  <a:srgbClr val="000000"/>
                </a:solidFill>
                <a:effectLst/>
                <a:latin typeface="宋体" pitchFamily="24"/>
                <a:ea typeface="宋体" pitchFamily="24"/>
              </a:rPr>
              <a:t>？</a:t>
            </a:r>
          </a:p>
          <a:p>
            <a:pPr algn="l" eaLnBrk="1" latinLnBrk="0" hangingPunct="0">
              <a:lnSpc>
                <a:spcPct val="129999"/>
              </a:lnSpc>
            </a:pPr>
            <a:r>
              <a:rPr lang="zh-CN" altLang="zh-CN" sz="2400" b="0" i="0" u="none" dirty="0">
                <a:solidFill>
                  <a:srgbClr val="FF0000">
                    <a:alpha val="0"/>
                  </a:srgbClr>
                </a:solidFill>
                <a:effectLst/>
                <a:latin typeface="Times New Roman" pitchFamily="24"/>
                <a:ea typeface="楷体" pitchFamily="24"/>
              </a:rPr>
              <a:t>解</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1</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Times New Roman" pitchFamily="24"/>
                <a:ea typeface="楷体" pitchFamily="24"/>
              </a:rPr>
              <a:t>带阴影的十字框中的</a:t>
            </a:r>
            <a:r>
              <a:rPr lang="en-US" altLang="zh-CN" sz="2400" b="0" i="0" u="none" dirty="0">
                <a:solidFill>
                  <a:srgbClr val="FF0000">
                    <a:alpha val="0"/>
                  </a:srgbClr>
                </a:solidFill>
                <a:effectLst/>
                <a:latin typeface="Times New Roman" pitchFamily="24"/>
                <a:ea typeface="宋体" pitchFamily="24"/>
              </a:rPr>
              <a:t>5</a:t>
            </a:r>
            <a:r>
              <a:rPr lang="zh-CN" altLang="zh-CN" sz="2400" b="0" i="0" u="none" dirty="0">
                <a:solidFill>
                  <a:srgbClr val="FF0000">
                    <a:alpha val="0"/>
                  </a:srgbClr>
                </a:solidFill>
                <a:effectLst/>
                <a:latin typeface="Times New Roman" pitchFamily="24"/>
                <a:ea typeface="楷体" pitchFamily="24"/>
              </a:rPr>
              <a:t>个数之和是十字框中心的数的</a:t>
            </a:r>
            <a:r>
              <a:rPr lang="en-US" altLang="zh-CN" sz="2400" b="0" i="0" u="none" dirty="0">
                <a:solidFill>
                  <a:srgbClr val="FF0000">
                    <a:alpha val="0"/>
                  </a:srgbClr>
                </a:solidFill>
                <a:effectLst/>
                <a:latin typeface="Times New Roman" pitchFamily="24"/>
                <a:ea typeface="宋体" pitchFamily="24"/>
              </a:rPr>
              <a:t>5</a:t>
            </a:r>
            <a:r>
              <a:rPr lang="zh-CN" altLang="zh-CN" sz="2400" b="0" i="0" u="none" dirty="0">
                <a:solidFill>
                  <a:srgbClr val="FF0000">
                    <a:alpha val="0"/>
                  </a:srgbClr>
                </a:solidFill>
                <a:effectLst/>
                <a:latin typeface="Times New Roman" pitchFamily="24"/>
                <a:ea typeface="楷体" pitchFamily="24"/>
              </a:rPr>
              <a:t>倍</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Times New Roman" pitchFamily="24"/>
                <a:ea typeface="楷体" pitchFamily="24"/>
              </a:rPr>
              <a:t>理由如下</a:t>
            </a:r>
            <a:r>
              <a:rPr lang="zh-CN" altLang="zh-CN" sz="2400" b="0" i="0" u="none" dirty="0">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dirty="0">
                <a:solidFill>
                  <a:srgbClr val="FF0000">
                    <a:alpha val="0"/>
                  </a:srgbClr>
                </a:solidFill>
                <a:effectLst/>
                <a:latin typeface="Times New Roman" pitchFamily="24"/>
                <a:ea typeface="楷体" pitchFamily="24"/>
              </a:rPr>
              <a:t>设十字框中心的数为</a:t>
            </a:r>
            <a:r>
              <a:rPr lang="en-US" altLang="zh-CN" sz="1500" b="0" i="1" u="none" dirty="0">
                <a:solidFill>
                  <a:srgbClr val="FF0000">
                    <a:alpha val="0"/>
                  </a:srgbClr>
                </a:solidFill>
                <a:effectLst/>
                <a:latin typeface="Times New Roman" pitchFamily="24"/>
                <a:ea typeface="宋体" pitchFamily="24"/>
              </a:rPr>
              <a:t> </a:t>
            </a:r>
            <a:r>
              <a:rPr lang="en-US" altLang="zh-CN" sz="2400" b="0" i="1" u="none" dirty="0">
                <a:solidFill>
                  <a:srgbClr val="FF0000">
                    <a:alpha val="0"/>
                  </a:srgbClr>
                </a:solidFill>
                <a:effectLst/>
                <a:latin typeface="Times New Roman" pitchFamily="24"/>
                <a:ea typeface="宋体" pitchFamily="24"/>
              </a:rPr>
              <a:t>x</a:t>
            </a:r>
            <a:r>
              <a:rPr lang="en-US" altLang="zh-CN" sz="1500" b="0" i="1" u="none" dirty="0">
                <a:solidFill>
                  <a:srgbClr val="FF0000">
                    <a:alpha val="0"/>
                  </a:srgbClr>
                </a:solidFill>
                <a:effectLst/>
                <a:latin typeface="Times New Roman" pitchFamily="24"/>
                <a:ea typeface="宋体" pitchFamily="24"/>
              </a:rPr>
              <a:t> </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Times New Roman" pitchFamily="24"/>
                <a:ea typeface="楷体" pitchFamily="24"/>
              </a:rPr>
              <a:t>则其余</a:t>
            </a:r>
            <a:r>
              <a:rPr lang="en-US" altLang="zh-CN" sz="2400" b="0" i="0" u="none" dirty="0">
                <a:solidFill>
                  <a:srgbClr val="FF0000">
                    <a:alpha val="0"/>
                  </a:srgbClr>
                </a:solidFill>
                <a:effectLst/>
                <a:latin typeface="Times New Roman" pitchFamily="24"/>
                <a:ea typeface="宋体" pitchFamily="24"/>
              </a:rPr>
              <a:t>4</a:t>
            </a:r>
            <a:r>
              <a:rPr lang="zh-CN" altLang="zh-CN" sz="2400" b="0" i="0" u="none" dirty="0">
                <a:solidFill>
                  <a:srgbClr val="FF0000">
                    <a:alpha val="0"/>
                  </a:srgbClr>
                </a:solidFill>
                <a:effectLst/>
                <a:latin typeface="Times New Roman" pitchFamily="24"/>
                <a:ea typeface="楷体" pitchFamily="24"/>
              </a:rPr>
              <a:t>个数分别为</a:t>
            </a:r>
            <a:r>
              <a:rPr lang="en-US" altLang="zh-CN" sz="1500" b="0" i="1" u="none" dirty="0">
                <a:solidFill>
                  <a:srgbClr val="FF0000">
                    <a:alpha val="0"/>
                  </a:srgbClr>
                </a:solidFill>
                <a:effectLst/>
                <a:latin typeface="Times New Roman" pitchFamily="24"/>
                <a:ea typeface="宋体" pitchFamily="24"/>
              </a:rPr>
              <a:t> </a:t>
            </a:r>
            <a:r>
              <a:rPr lang="en-US" altLang="zh-CN" sz="2400" b="0" i="1" u="none" dirty="0">
                <a:solidFill>
                  <a:srgbClr val="FF0000">
                    <a:alpha val="0"/>
                  </a:srgbClr>
                </a:solidFill>
                <a:effectLst/>
                <a:latin typeface="Times New Roman" pitchFamily="24"/>
                <a:ea typeface="宋体" pitchFamily="24"/>
              </a:rPr>
              <a:t>x</a:t>
            </a:r>
            <a:r>
              <a:rPr lang="en-US" altLang="zh-CN" sz="1500" b="0" i="1" u="none" dirty="0">
                <a:solidFill>
                  <a:srgbClr val="FF0000">
                    <a:alpha val="0"/>
                  </a:srgbClr>
                </a:solidFill>
                <a:effectLst/>
                <a:latin typeface="Times New Roman" pitchFamily="24"/>
                <a:ea typeface="宋体" pitchFamily="24"/>
              </a:rPr>
              <a:t> </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7</a:t>
            </a:r>
            <a:r>
              <a:rPr lang="zh-CN" altLang="zh-CN" sz="2400" b="0" i="0" u="none" dirty="0">
                <a:solidFill>
                  <a:srgbClr val="FF0000">
                    <a:alpha val="0"/>
                  </a:srgbClr>
                </a:solidFill>
                <a:effectLst/>
                <a:latin typeface="宋体" pitchFamily="24"/>
                <a:ea typeface="宋体" pitchFamily="24"/>
              </a:rPr>
              <a:t>，</a:t>
            </a:r>
            <a:r>
              <a:rPr lang="en-US" altLang="zh-CN" sz="1500" b="0" i="1" u="none" dirty="0">
                <a:solidFill>
                  <a:srgbClr val="FF0000">
                    <a:alpha val="0"/>
                  </a:srgbClr>
                </a:solidFill>
                <a:effectLst/>
                <a:latin typeface="Times New Roman" pitchFamily="24"/>
                <a:ea typeface="宋体" pitchFamily="24"/>
              </a:rPr>
              <a:t> </a:t>
            </a:r>
            <a:r>
              <a:rPr lang="en-US" altLang="zh-CN" sz="2400" b="0" i="1" u="none" dirty="0">
                <a:solidFill>
                  <a:srgbClr val="FF0000">
                    <a:alpha val="0"/>
                  </a:srgbClr>
                </a:solidFill>
                <a:effectLst/>
                <a:latin typeface="Times New Roman" pitchFamily="24"/>
                <a:ea typeface="宋体" pitchFamily="24"/>
              </a:rPr>
              <a:t>x</a:t>
            </a:r>
            <a:r>
              <a:rPr lang="en-US" altLang="zh-CN" sz="1500" b="0" i="1" u="none" dirty="0">
                <a:solidFill>
                  <a:srgbClr val="FF0000">
                    <a:alpha val="0"/>
                  </a:srgbClr>
                </a:solidFill>
                <a:effectLst/>
                <a:latin typeface="Times New Roman" pitchFamily="24"/>
                <a:ea typeface="宋体" pitchFamily="24"/>
              </a:rPr>
              <a:t> </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1</a:t>
            </a:r>
            <a:r>
              <a:rPr lang="zh-CN" altLang="zh-CN" sz="2400" b="0" i="0" u="none" dirty="0">
                <a:solidFill>
                  <a:srgbClr val="FF0000">
                    <a:alpha val="0"/>
                  </a:srgbClr>
                </a:solidFill>
                <a:effectLst/>
                <a:latin typeface="宋体" pitchFamily="24"/>
                <a:ea typeface="宋体" pitchFamily="24"/>
              </a:rPr>
              <a:t>，</a:t>
            </a:r>
            <a:r>
              <a:rPr lang="en-US" altLang="zh-CN" sz="1500" b="0" i="1" u="none" dirty="0">
                <a:solidFill>
                  <a:srgbClr val="FF0000">
                    <a:alpha val="0"/>
                  </a:srgbClr>
                </a:solidFill>
                <a:effectLst/>
                <a:latin typeface="Times New Roman" pitchFamily="24"/>
                <a:ea typeface="宋体" pitchFamily="24"/>
              </a:rPr>
              <a:t> </a:t>
            </a:r>
            <a:r>
              <a:rPr lang="en-US" altLang="zh-CN" sz="2400" b="0" i="1" u="none" dirty="0">
                <a:solidFill>
                  <a:srgbClr val="FF0000">
                    <a:alpha val="0"/>
                  </a:srgbClr>
                </a:solidFill>
                <a:effectLst/>
                <a:latin typeface="Times New Roman" pitchFamily="24"/>
                <a:ea typeface="宋体" pitchFamily="24"/>
              </a:rPr>
              <a:t>x</a:t>
            </a:r>
            <a:r>
              <a:rPr lang="en-US" altLang="zh-CN" sz="1500" b="0" i="1" u="none" dirty="0">
                <a:solidFill>
                  <a:srgbClr val="FF0000">
                    <a:alpha val="0"/>
                  </a:srgbClr>
                </a:solidFill>
                <a:effectLst/>
                <a:latin typeface="Times New Roman" pitchFamily="24"/>
                <a:ea typeface="宋体" pitchFamily="24"/>
              </a:rPr>
              <a:t> </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1</a:t>
            </a:r>
            <a:r>
              <a:rPr lang="zh-CN" altLang="zh-CN" sz="2400" b="0" i="0" u="none" dirty="0">
                <a:solidFill>
                  <a:srgbClr val="FF0000">
                    <a:alpha val="0"/>
                  </a:srgbClr>
                </a:solidFill>
                <a:effectLst/>
                <a:latin typeface="宋体" pitchFamily="24"/>
                <a:ea typeface="宋体" pitchFamily="24"/>
              </a:rPr>
              <a:t>，</a:t>
            </a:r>
            <a:r>
              <a:rPr lang="en-US" altLang="zh-CN" sz="1500" b="0" i="1" u="none" dirty="0">
                <a:solidFill>
                  <a:srgbClr val="FF0000">
                    <a:alpha val="0"/>
                  </a:srgbClr>
                </a:solidFill>
                <a:effectLst/>
                <a:latin typeface="Times New Roman" pitchFamily="24"/>
                <a:ea typeface="宋体" pitchFamily="24"/>
              </a:rPr>
              <a:t> </a:t>
            </a:r>
            <a:r>
              <a:rPr lang="en-US" altLang="zh-CN" sz="2400" b="0" i="1" u="none" dirty="0">
                <a:solidFill>
                  <a:srgbClr val="FF0000">
                    <a:alpha val="0"/>
                  </a:srgbClr>
                </a:solidFill>
                <a:effectLst/>
                <a:latin typeface="Times New Roman" pitchFamily="24"/>
                <a:ea typeface="宋体" pitchFamily="24"/>
              </a:rPr>
              <a:t>x</a:t>
            </a:r>
            <a:r>
              <a:rPr lang="en-US" altLang="zh-CN" sz="1500" b="0" i="1" u="none" dirty="0">
                <a:solidFill>
                  <a:srgbClr val="FF0000">
                    <a:alpha val="0"/>
                  </a:srgbClr>
                </a:solidFill>
                <a:effectLst/>
                <a:latin typeface="Times New Roman" pitchFamily="24"/>
                <a:ea typeface="宋体" pitchFamily="24"/>
              </a:rPr>
              <a:t> </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7</a:t>
            </a:r>
            <a:r>
              <a:rPr lang="zh-CN" altLang="zh-CN" sz="2400" b="0" i="0" u="none" dirty="0">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dirty="0">
                <a:solidFill>
                  <a:srgbClr val="FF0000">
                    <a:alpha val="0"/>
                  </a:srgbClr>
                </a:solidFill>
                <a:effectLst/>
                <a:latin typeface="Times New Roman" pitchFamily="24"/>
                <a:ea typeface="楷体" pitchFamily="24"/>
              </a:rPr>
              <a:t>带阴影的十字框中的</a:t>
            </a:r>
            <a:r>
              <a:rPr lang="en-US" altLang="zh-CN" sz="2400" b="0" i="0" u="none" dirty="0">
                <a:solidFill>
                  <a:srgbClr val="FF0000">
                    <a:alpha val="0"/>
                  </a:srgbClr>
                </a:solidFill>
                <a:effectLst/>
                <a:latin typeface="Times New Roman" pitchFamily="24"/>
                <a:ea typeface="宋体" pitchFamily="24"/>
              </a:rPr>
              <a:t>5</a:t>
            </a:r>
            <a:r>
              <a:rPr lang="zh-CN" altLang="zh-CN" sz="2400" b="0" i="0" u="none" dirty="0">
                <a:solidFill>
                  <a:srgbClr val="FF0000">
                    <a:alpha val="0"/>
                  </a:srgbClr>
                </a:solidFill>
                <a:effectLst/>
                <a:latin typeface="Times New Roman" pitchFamily="24"/>
                <a:ea typeface="楷体" pitchFamily="24"/>
              </a:rPr>
              <a:t>个数之和为</a:t>
            </a:r>
            <a:r>
              <a:rPr lang="zh-CN" altLang="zh-CN" sz="2400" b="0" i="0" u="none" dirty="0">
                <a:solidFill>
                  <a:srgbClr val="FF0000">
                    <a:alpha val="0"/>
                  </a:srgbClr>
                </a:solidFill>
                <a:effectLst/>
                <a:latin typeface="宋体" pitchFamily="24"/>
                <a:ea typeface="宋体" pitchFamily="24"/>
              </a:rPr>
              <a:t>（</a:t>
            </a:r>
            <a:r>
              <a:rPr lang="en-US" altLang="zh-CN" sz="1500" b="0" i="1" u="none" dirty="0">
                <a:solidFill>
                  <a:srgbClr val="FF0000">
                    <a:alpha val="0"/>
                  </a:srgbClr>
                </a:solidFill>
                <a:effectLst/>
                <a:latin typeface="Times New Roman" pitchFamily="24"/>
                <a:ea typeface="宋体" pitchFamily="24"/>
              </a:rPr>
              <a:t> </a:t>
            </a:r>
            <a:r>
              <a:rPr lang="en-US" altLang="zh-CN" sz="2400" b="0" i="1" u="none" dirty="0">
                <a:solidFill>
                  <a:srgbClr val="FF0000">
                    <a:alpha val="0"/>
                  </a:srgbClr>
                </a:solidFill>
                <a:effectLst/>
                <a:latin typeface="Times New Roman" pitchFamily="24"/>
                <a:ea typeface="宋体" pitchFamily="24"/>
              </a:rPr>
              <a:t>x</a:t>
            </a:r>
            <a:r>
              <a:rPr lang="en-US" altLang="zh-CN" sz="1500" b="0" i="1" u="none" dirty="0">
                <a:solidFill>
                  <a:srgbClr val="FF0000">
                    <a:alpha val="0"/>
                  </a:srgbClr>
                </a:solidFill>
                <a:effectLst/>
                <a:latin typeface="Times New Roman" pitchFamily="24"/>
                <a:ea typeface="宋体" pitchFamily="24"/>
              </a:rPr>
              <a:t> </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7</a:t>
            </a:r>
            <a:r>
              <a:rPr lang="zh-CN" altLang="zh-CN" sz="2400" b="0" i="0" u="none" dirty="0">
                <a:solidFill>
                  <a:srgbClr val="FF0000">
                    <a:alpha val="0"/>
                  </a:srgbClr>
                </a:solidFill>
                <a:effectLst/>
                <a:latin typeface="宋体" pitchFamily="24"/>
                <a:ea typeface="宋体" pitchFamily="24"/>
              </a:rPr>
              <a:t>）＋（</a:t>
            </a:r>
            <a:r>
              <a:rPr lang="en-US" altLang="zh-CN" sz="1500" b="0" i="1" u="none" dirty="0">
                <a:solidFill>
                  <a:srgbClr val="FF0000">
                    <a:alpha val="0"/>
                  </a:srgbClr>
                </a:solidFill>
                <a:effectLst/>
                <a:latin typeface="Times New Roman" pitchFamily="24"/>
                <a:ea typeface="宋体" pitchFamily="24"/>
              </a:rPr>
              <a:t> </a:t>
            </a:r>
            <a:r>
              <a:rPr lang="en-US" altLang="zh-CN" sz="2400" b="0" i="1" u="none" dirty="0">
                <a:solidFill>
                  <a:srgbClr val="FF0000">
                    <a:alpha val="0"/>
                  </a:srgbClr>
                </a:solidFill>
                <a:effectLst/>
                <a:latin typeface="Times New Roman" pitchFamily="24"/>
                <a:ea typeface="宋体" pitchFamily="24"/>
              </a:rPr>
              <a:t>x</a:t>
            </a:r>
            <a:r>
              <a:rPr lang="en-US" altLang="zh-CN" sz="1500" b="0" i="1" u="none" dirty="0">
                <a:solidFill>
                  <a:srgbClr val="FF0000">
                    <a:alpha val="0"/>
                  </a:srgbClr>
                </a:solidFill>
                <a:effectLst/>
                <a:latin typeface="Times New Roman" pitchFamily="24"/>
                <a:ea typeface="宋体" pitchFamily="24"/>
              </a:rPr>
              <a:t> </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1</a:t>
            </a:r>
            <a:r>
              <a:rPr lang="zh-CN" altLang="zh-CN" sz="2400" b="0" i="0" u="none" dirty="0">
                <a:solidFill>
                  <a:srgbClr val="FF0000">
                    <a:alpha val="0"/>
                  </a:srgbClr>
                </a:solidFill>
                <a:effectLst/>
                <a:latin typeface="宋体" pitchFamily="24"/>
                <a:ea typeface="宋体" pitchFamily="24"/>
              </a:rPr>
              <a:t>）＋</a:t>
            </a:r>
            <a:r>
              <a:rPr lang="en-US" altLang="zh-CN" sz="1500" b="0" i="1" u="none" dirty="0">
                <a:solidFill>
                  <a:srgbClr val="FF0000">
                    <a:alpha val="0"/>
                  </a:srgbClr>
                </a:solidFill>
                <a:effectLst/>
                <a:latin typeface="Times New Roman" pitchFamily="24"/>
                <a:ea typeface="宋体" pitchFamily="24"/>
              </a:rPr>
              <a:t> </a:t>
            </a:r>
            <a:r>
              <a:rPr lang="en-US" altLang="zh-CN" sz="2400" b="0" i="1" u="none" dirty="0">
                <a:solidFill>
                  <a:srgbClr val="FF0000">
                    <a:alpha val="0"/>
                  </a:srgbClr>
                </a:solidFill>
                <a:effectLst/>
                <a:latin typeface="Times New Roman" pitchFamily="24"/>
                <a:ea typeface="宋体" pitchFamily="24"/>
              </a:rPr>
              <a:t>x</a:t>
            </a:r>
            <a:r>
              <a:rPr lang="en-US" altLang="zh-CN" sz="1500" b="0" i="1" u="none" dirty="0">
                <a:solidFill>
                  <a:srgbClr val="FF0000">
                    <a:alpha val="0"/>
                  </a:srgbClr>
                </a:solidFill>
                <a:effectLst/>
                <a:latin typeface="Times New Roman" pitchFamily="24"/>
                <a:ea typeface="宋体" pitchFamily="24"/>
              </a:rPr>
              <a:t> </a:t>
            </a:r>
            <a:r>
              <a:rPr lang="zh-CN" altLang="zh-CN" sz="2400" b="0" i="0" u="none" dirty="0">
                <a:solidFill>
                  <a:srgbClr val="FF0000">
                    <a:alpha val="0"/>
                  </a:srgbClr>
                </a:solidFill>
                <a:effectLst/>
                <a:latin typeface="宋体" pitchFamily="24"/>
                <a:ea typeface="宋体" pitchFamily="24"/>
              </a:rPr>
              <a:t>＋（</a:t>
            </a:r>
            <a:r>
              <a:rPr lang="en-US" altLang="zh-CN" sz="1500" b="0" i="1" u="none" dirty="0">
                <a:solidFill>
                  <a:srgbClr val="FF0000">
                    <a:alpha val="0"/>
                  </a:srgbClr>
                </a:solidFill>
                <a:effectLst/>
                <a:latin typeface="Times New Roman" pitchFamily="24"/>
                <a:ea typeface="宋体" pitchFamily="24"/>
              </a:rPr>
              <a:t> </a:t>
            </a:r>
            <a:r>
              <a:rPr lang="en-US" altLang="zh-CN" sz="2400" b="0" i="1" u="none" dirty="0">
                <a:solidFill>
                  <a:srgbClr val="FF0000">
                    <a:alpha val="0"/>
                  </a:srgbClr>
                </a:solidFill>
                <a:effectLst/>
                <a:latin typeface="Times New Roman" pitchFamily="24"/>
                <a:ea typeface="宋体" pitchFamily="24"/>
              </a:rPr>
              <a:t>x</a:t>
            </a:r>
            <a:r>
              <a:rPr lang="en-US" altLang="zh-CN" sz="1500" b="0" i="1" u="none" dirty="0">
                <a:solidFill>
                  <a:srgbClr val="FF0000">
                    <a:alpha val="0"/>
                  </a:srgbClr>
                </a:solidFill>
                <a:effectLst/>
                <a:latin typeface="Times New Roman" pitchFamily="24"/>
                <a:ea typeface="宋体" pitchFamily="24"/>
              </a:rPr>
              <a:t> </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1</a:t>
            </a:r>
            <a:r>
              <a:rPr lang="zh-CN" altLang="zh-CN" sz="2400" b="0" i="0" u="none" dirty="0">
                <a:solidFill>
                  <a:srgbClr val="FF0000">
                    <a:alpha val="0"/>
                  </a:srgbClr>
                </a:solidFill>
                <a:effectLst/>
                <a:latin typeface="宋体" pitchFamily="24"/>
                <a:ea typeface="宋体" pitchFamily="24"/>
              </a:rPr>
              <a:t>）＋（</a:t>
            </a:r>
            <a:r>
              <a:rPr lang="en-US" altLang="zh-CN" sz="1500" b="0" i="1" u="none" dirty="0">
                <a:solidFill>
                  <a:srgbClr val="FF0000">
                    <a:alpha val="0"/>
                  </a:srgbClr>
                </a:solidFill>
                <a:effectLst/>
                <a:latin typeface="Times New Roman" pitchFamily="24"/>
                <a:ea typeface="宋体" pitchFamily="24"/>
              </a:rPr>
              <a:t> </a:t>
            </a:r>
            <a:r>
              <a:rPr lang="en-US" altLang="zh-CN" sz="2400" b="0" i="1" u="none" dirty="0">
                <a:solidFill>
                  <a:srgbClr val="FF0000">
                    <a:alpha val="0"/>
                  </a:srgbClr>
                </a:solidFill>
                <a:effectLst/>
                <a:latin typeface="Times New Roman" pitchFamily="24"/>
                <a:ea typeface="宋体" pitchFamily="24"/>
              </a:rPr>
              <a:t>x</a:t>
            </a:r>
            <a:r>
              <a:rPr lang="en-US" altLang="zh-CN" sz="1500" b="0" i="1" u="none" dirty="0">
                <a:solidFill>
                  <a:srgbClr val="FF0000">
                    <a:alpha val="0"/>
                  </a:srgbClr>
                </a:solidFill>
                <a:effectLst/>
                <a:latin typeface="Times New Roman" pitchFamily="24"/>
                <a:ea typeface="宋体" pitchFamily="24"/>
              </a:rPr>
              <a:t> </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7</a:t>
            </a:r>
            <a:r>
              <a:rPr lang="zh-CN" altLang="zh-CN" sz="2400" b="0" i="0" u="none" dirty="0">
                <a:solidFill>
                  <a:srgbClr val="FF0000">
                    <a:alpha val="0"/>
                  </a:srgbClr>
                </a:solidFill>
                <a:effectLst/>
                <a:latin typeface="宋体" pitchFamily="24"/>
                <a:ea typeface="宋体" pitchFamily="24"/>
                <a:sym typeface="_⨹_1_9e063"/>
              </a:rPr>
              <a:t>）</a:t>
            </a:r>
            <a:r>
              <a:rPr lang="zh-CN" altLang="zh-CN" sz="2400" b="0" i="0" u="none" dirty="0">
                <a:solidFill>
                  <a:srgbClr val="FF0000">
                    <a:alpha val="0"/>
                  </a:srgbClr>
                </a:solidFill>
                <a:effectLst/>
                <a:latin typeface="宋体" pitchFamily="24"/>
                <a:ea typeface="宋体" pitchFamily="24"/>
              </a:rPr>
              <a:t/>
            </a:r>
            <a:br>
              <a:rPr lang="zh-CN" altLang="zh-CN" sz="2400" b="0" i="0" u="none" dirty="0">
                <a:solidFill>
                  <a:srgbClr val="FF0000">
                    <a:alpha val="0"/>
                  </a:srgbClr>
                </a:solidFill>
                <a:effectLst/>
                <a:latin typeface="宋体" pitchFamily="24"/>
                <a:ea typeface="宋体" pitchFamily="24"/>
              </a:rPr>
            </a:b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5</a:t>
            </a:r>
            <a:r>
              <a:rPr lang="en-US" altLang="zh-CN" sz="1500" b="0" i="1" u="none" dirty="0">
                <a:solidFill>
                  <a:srgbClr val="FF0000">
                    <a:alpha val="0"/>
                  </a:srgbClr>
                </a:solidFill>
                <a:effectLst/>
                <a:latin typeface="Times New Roman" pitchFamily="24"/>
                <a:ea typeface="宋体" pitchFamily="24"/>
              </a:rPr>
              <a:t> </a:t>
            </a:r>
            <a:r>
              <a:rPr lang="en-US" altLang="zh-CN" sz="2400" b="0" i="1" u="none" dirty="0">
                <a:solidFill>
                  <a:srgbClr val="FF0000">
                    <a:alpha val="0"/>
                  </a:srgbClr>
                </a:solidFill>
                <a:effectLst/>
                <a:latin typeface="Times New Roman" pitchFamily="24"/>
                <a:ea typeface="宋体" pitchFamily="24"/>
              </a:rPr>
              <a:t>x</a:t>
            </a:r>
            <a:r>
              <a:rPr lang="en-US" altLang="zh-CN" sz="1500" b="0" i="1" u="none" dirty="0">
                <a:solidFill>
                  <a:srgbClr val="FF0000">
                    <a:alpha val="0"/>
                  </a:srgbClr>
                </a:solidFill>
                <a:effectLst/>
                <a:latin typeface="Times New Roman" pitchFamily="24"/>
                <a:ea typeface="宋体" pitchFamily="24"/>
              </a:rPr>
              <a:t> </a:t>
            </a:r>
            <a:r>
              <a:rPr lang="zh-CN" altLang="zh-CN" sz="2400" b="0" i="0" u="none" dirty="0">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dirty="0">
                <a:solidFill>
                  <a:srgbClr val="FF0000">
                    <a:alpha val="0"/>
                  </a:srgbClr>
                </a:solidFill>
                <a:effectLst/>
                <a:latin typeface="Times New Roman" pitchFamily="24"/>
                <a:ea typeface="楷体" pitchFamily="24"/>
              </a:rPr>
              <a:t>所以带阴影的十字框中的</a:t>
            </a:r>
            <a:r>
              <a:rPr lang="en-US" altLang="zh-CN" sz="2400" b="0" i="0" u="none" dirty="0">
                <a:solidFill>
                  <a:srgbClr val="FF0000">
                    <a:alpha val="0"/>
                  </a:srgbClr>
                </a:solidFill>
                <a:effectLst/>
                <a:latin typeface="Times New Roman" pitchFamily="24"/>
                <a:ea typeface="宋体" pitchFamily="24"/>
              </a:rPr>
              <a:t>5</a:t>
            </a:r>
            <a:r>
              <a:rPr lang="zh-CN" altLang="zh-CN" sz="2400" b="0" i="0" u="none" dirty="0">
                <a:solidFill>
                  <a:srgbClr val="FF0000">
                    <a:alpha val="0"/>
                  </a:srgbClr>
                </a:solidFill>
                <a:effectLst/>
                <a:latin typeface="Times New Roman" pitchFamily="24"/>
                <a:ea typeface="楷体" pitchFamily="24"/>
              </a:rPr>
              <a:t>个数之和是十字框中心的数的</a:t>
            </a:r>
            <a:r>
              <a:rPr lang="en-US" altLang="zh-CN" sz="2400" b="0" i="0" u="none" dirty="0">
                <a:solidFill>
                  <a:srgbClr val="FF0000">
                    <a:alpha val="0"/>
                  </a:srgbClr>
                </a:solidFill>
                <a:effectLst/>
                <a:latin typeface="Times New Roman" pitchFamily="24"/>
                <a:ea typeface="宋体" pitchFamily="24"/>
              </a:rPr>
              <a:t>5</a:t>
            </a:r>
            <a:r>
              <a:rPr lang="zh-CN" altLang="zh-CN" sz="2400" b="0" i="0" u="none" dirty="0">
                <a:solidFill>
                  <a:srgbClr val="FF0000">
                    <a:alpha val="0"/>
                  </a:srgbClr>
                </a:solidFill>
                <a:effectLst/>
                <a:latin typeface="Times New Roman" pitchFamily="24"/>
                <a:ea typeface="楷体" pitchFamily="24"/>
              </a:rPr>
              <a:t>倍</a:t>
            </a:r>
            <a:r>
              <a:rPr lang="en-US" altLang="zh-CN" sz="2400" b="0" i="0" u="none" dirty="0">
                <a:solidFill>
                  <a:srgbClr val="FF0000">
                    <a:alpha val="0"/>
                  </a:srgbClr>
                </a:solidFill>
                <a:effectLst/>
                <a:latin typeface="宋体" pitchFamily="24"/>
                <a:ea typeface="宋体" pitchFamily="24"/>
              </a:rPr>
              <a:t>.</a:t>
            </a:r>
          </a:p>
        </p:txBody>
      </p:sp>
      <p:pic>
        <p:nvPicPr>
          <p:cNvPr id="12819" name="yt_image_12819" title="H_120.06">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10015241" y="3807564"/>
            <a:ext cx="1824228" cy="1524762"/>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A0F0AB95-C01B-B94D-A763-2CB1BDB7C821}"/>
              </a:ext>
            </a:extLst>
          </p:cNvPr>
          <p:cNvSpPr txBox="1"/>
          <p:nvPr/>
        </p:nvSpPr>
        <p:spPr>
          <a:xfrm>
            <a:off x="450108" y="2279658"/>
            <a:ext cx="106956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1</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带阴影的十字框中的</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5</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个数之和是十字框中心的数的</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5</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倍</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理由如下</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endParaRPr lang="zh-CN" altLang="en-US" dirty="0">
              <a:solidFill>
                <a:srgbClr val="FF0000"/>
              </a:solidFill>
            </a:endParaRPr>
          </a:p>
        </p:txBody>
      </p:sp>
      <p:sp>
        <p:nvSpPr>
          <p:cNvPr id="3" name="文本框 2">
            <a:extLst>
              <a:ext uri="{FF2B5EF4-FFF2-40B4-BE49-F238E27FC236}">
                <a16:creationId xmlns:a16="http://schemas.microsoft.com/office/drawing/2014/main" id="{586DF6EA-9B8C-ED29-F3A2-7A038951008F}"/>
              </a:ext>
            </a:extLst>
          </p:cNvPr>
          <p:cNvSpPr txBox="1"/>
          <p:nvPr/>
        </p:nvSpPr>
        <p:spPr>
          <a:xfrm>
            <a:off x="450108" y="2755146"/>
            <a:ext cx="1001782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设十字框中心的数为</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x</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则其余</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4</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个数分别为</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x</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7</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x</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1</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x</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1</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x</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7</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endParaRPr lang="zh-CN" altLang="en-US" dirty="0">
              <a:solidFill>
                <a:srgbClr val="FF0000"/>
              </a:solidFill>
            </a:endParaRPr>
          </a:p>
        </p:txBody>
      </p:sp>
      <p:sp>
        <p:nvSpPr>
          <p:cNvPr id="4" name="文本框 3">
            <a:extLst>
              <a:ext uri="{FF2B5EF4-FFF2-40B4-BE49-F238E27FC236}">
                <a16:creationId xmlns:a16="http://schemas.microsoft.com/office/drawing/2014/main" id="{0458929E-A881-A703-13AE-FA5C54570742}"/>
              </a:ext>
            </a:extLst>
          </p:cNvPr>
          <p:cNvSpPr txBox="1"/>
          <p:nvPr/>
        </p:nvSpPr>
        <p:spPr>
          <a:xfrm>
            <a:off x="450108" y="3230634"/>
            <a:ext cx="1138936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带阴影的十字框中的</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5</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个数之和为</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x</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7</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x</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1</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x</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x</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1</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x</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7</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sym typeface="_⨹_1_9e063"/>
              </a:rPr>
              <a:t>）</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
            </a:r>
            <a:b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br>
            <a:endParaRPr lang="zh-CN" altLang="en-US" dirty="0">
              <a:solidFill>
                <a:srgbClr val="FF0000"/>
              </a:solidFill>
            </a:endParaRPr>
          </a:p>
        </p:txBody>
      </p:sp>
      <p:sp>
        <p:nvSpPr>
          <p:cNvPr id="5" name="文本框 4">
            <a:extLst>
              <a:ext uri="{FF2B5EF4-FFF2-40B4-BE49-F238E27FC236}">
                <a16:creationId xmlns:a16="http://schemas.microsoft.com/office/drawing/2014/main" id="{85882CCB-1E58-5022-9891-6075F61079BD}"/>
              </a:ext>
            </a:extLst>
          </p:cNvPr>
          <p:cNvSpPr txBox="1"/>
          <p:nvPr/>
        </p:nvSpPr>
        <p:spPr>
          <a:xfrm>
            <a:off x="450108" y="3706122"/>
            <a:ext cx="1172274"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5</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x</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6" name="文本框 5">
            <a:extLst>
              <a:ext uri="{FF2B5EF4-FFF2-40B4-BE49-F238E27FC236}">
                <a16:creationId xmlns:a16="http://schemas.microsoft.com/office/drawing/2014/main" id="{8F6C7828-04CD-DAE9-96A1-48E636B5B7E6}"/>
              </a:ext>
            </a:extLst>
          </p:cNvPr>
          <p:cNvSpPr txBox="1"/>
          <p:nvPr/>
        </p:nvSpPr>
        <p:spPr>
          <a:xfrm>
            <a:off x="450108" y="4181610"/>
            <a:ext cx="82572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所以带阴影的十字框中的</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5</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个数之和是十字框中心的数的</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5</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倍</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9" name="yt_shape_12821"/>
          <p:cNvSpPr txBox="1"/>
          <p:nvPr/>
        </p:nvSpPr>
        <p:spPr>
          <a:xfrm>
            <a:off x="540119" y="4746233"/>
            <a:ext cx="7386638" cy="908647"/>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这个结论对于任何一个月的月历都成立吗</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这个结论对于任何一个月的月历都成立</a:t>
            </a:r>
            <a:r>
              <a:rPr lang="en-US" altLang="zh-CN" sz="2400" b="0" i="0" u="none">
                <a:solidFill>
                  <a:srgbClr val="FF0000">
                    <a:alpha val="0"/>
                  </a:srgbClr>
                </a:solidFill>
                <a:effectLst/>
                <a:latin typeface="宋体" pitchFamily="24"/>
                <a:ea typeface="宋体" pitchFamily="24"/>
              </a:rPr>
              <a:t>.	</a:t>
            </a:r>
          </a:p>
        </p:txBody>
      </p:sp>
      <p:sp>
        <p:nvSpPr>
          <p:cNvPr id="10" name="文本框 9">
            <a:extLst>
              <a:ext uri="{FF2B5EF4-FFF2-40B4-BE49-F238E27FC236}">
                <a16:creationId xmlns:a16="http://schemas.microsoft.com/office/drawing/2014/main" id="{4BB62933-D777-6794-6105-2C1F5D2EF88B}"/>
              </a:ext>
            </a:extLst>
          </p:cNvPr>
          <p:cNvSpPr txBox="1"/>
          <p:nvPr/>
        </p:nvSpPr>
        <p:spPr>
          <a:xfrm>
            <a:off x="450108" y="5174915"/>
            <a:ext cx="74952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smtClean="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smtClean="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dirty="0" smtClean="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这个结论对于任何一个月的月历都成立</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	</a:t>
            </a:r>
            <a:endParaRPr lang="zh-CN" altLang="en-US"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5">
                                            <p:txEl>
                                              <p:pRg st="0" end="0"/>
                                            </p:txEl>
                                          </p:spTgt>
                                        </p:tgtEl>
                                        <p:attrNameLst>
                                          <p:attrName>style.visibility</p:attrName>
                                        </p:attrNameLst>
                                      </p:cBhvr>
                                      <p:to>
                                        <p:strVal val="visible"/>
                                      </p:to>
                                    </p:set>
                                    <p:animEffect transition="in" filter="blinds(horizontal)">
                                      <p:cBhvr>
                                        <p:cTn id="20" dur="500"/>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animEffect transition="in" filter="blinds(horizontal)">
                                      <p:cBhvr>
                                        <p:cTn id="25" dur="500"/>
                                        <p:tgtEl>
                                          <p:spTgt spid="6">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0">
                                            <p:txEl>
                                              <p:pRg st="0" end="0"/>
                                            </p:txEl>
                                          </p:spTgt>
                                        </p:tgtEl>
                                        <p:attrNameLst>
                                          <p:attrName>style.visibility</p:attrName>
                                        </p:attrNameLst>
                                      </p:cBhvr>
                                      <p:to>
                                        <p:strVal val="visible"/>
                                      </p:to>
                                    </p:set>
                                    <p:animEffect transition="in" filter="blinds(horizontal)">
                                      <p:cBhvr>
                                        <p:cTn id="3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10"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825" name="yt_shape_12825"/>
          <p:cNvSpPr txBox="1"/>
          <p:nvPr/>
        </p:nvSpPr>
        <p:spPr>
          <a:xfrm>
            <a:off x="540119" y="900000"/>
            <a:ext cx="11492915" cy="4749698"/>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4</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放学后小刚一回到家就认真地做起了数学课上老师布置的一道数学题</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4_c7d25"/>
              </a:rPr>
              <a:t>已知两个</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多项式</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和</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其中</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宋体" pitchFamily="24"/>
              </a:rPr>
              <a:t>*a</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求</a:t>
            </a:r>
            <a:r>
              <a:rPr lang="en-US" altLang="zh-CN" sz="2400" b="0" i="0" u="none">
                <a:solidFill>
                  <a:srgbClr val="000000"/>
                </a:solidFill>
                <a:effectLst/>
                <a:latin typeface="Times New Roman" pitchFamily="24"/>
                <a:ea typeface="宋体" pitchFamily="24"/>
              </a:rPr>
              <a:t>2</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a:t>
            </a:r>
            <a:r>
              <a:rPr lang="en-US" altLang="zh-CN" sz="1500" b="0" i="1" u="none">
                <a:solidFill>
                  <a:srgbClr val="000000"/>
                </a:solidFill>
                <a:effectLst/>
                <a:latin typeface="Times New Roman" pitchFamily="24"/>
                <a:ea typeface="宋体" pitchFamily="24"/>
              </a:rPr>
              <a:t> </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由于粗心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5_562ff"/>
              </a:rPr>
              <a:t>小刚把多项</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式</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中</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的系数漏掉了</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已知本题的正确答案是</a:t>
            </a:r>
            <a:r>
              <a:rPr lang="en-US" altLang="zh-CN" sz="2400" b="0" i="0" u="none">
                <a:solidFill>
                  <a:srgbClr val="000000"/>
                </a:solidFill>
                <a:effectLst/>
                <a:latin typeface="Times New Roman" pitchFamily="24"/>
                <a:ea typeface="宋体" pitchFamily="24"/>
              </a:rPr>
              <a:t>8</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试求这道题里多项式</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中</a:t>
            </a:r>
            <a:r>
              <a:rPr lang="en-US" altLang="zh-CN" sz="1500" b="0" i="1" u="none">
                <a:solidFill>
                  <a:srgbClr val="000000"/>
                </a:solidFill>
                <a:effectLst/>
                <a:latin typeface="Times New Roman" pitchFamily="24"/>
                <a:ea typeface="宋体" pitchFamily="24"/>
                <a:sym typeface="_⨹_1_b7d1b"/>
              </a:rPr>
              <a:t> </a:t>
            </a:r>
            <a:r>
              <a:rPr lang="en-US" altLang="zh-CN" sz="1500" b="0" i="1" u="none">
                <a:solidFill>
                  <a:srgbClr val="000000"/>
                </a:solidFill>
                <a:effectLst/>
                <a:latin typeface="Times New Roman" pitchFamily="24"/>
                <a:ea typeface="宋体" pitchFamily="24"/>
              </a:rPr>
              <a:t/>
            </a:r>
            <a:br>
              <a:rPr lang="en-US" altLang="zh-CN" sz="1500" b="0" i="1" u="none">
                <a:solidFill>
                  <a:srgbClr val="000000"/>
                </a:solidFill>
                <a:effectLst/>
                <a:latin typeface="Times New Roman" pitchFamily="24"/>
                <a:ea typeface="宋体" pitchFamily="24"/>
              </a:rPr>
            </a:b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的系数</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并求出</a:t>
            </a:r>
            <a:r>
              <a:rPr lang="en-US" altLang="zh-CN" sz="2400" b="0" i="0" u="none">
                <a:solidFill>
                  <a:srgbClr val="000000"/>
                </a:solidFill>
                <a:effectLst/>
                <a:latin typeface="Times New Roman" pitchFamily="24"/>
                <a:ea typeface="宋体" pitchFamily="24"/>
              </a:rPr>
              <a:t>5</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的值</a:t>
            </a:r>
            <a:r>
              <a:rPr lang="en-US"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由题意得</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en-US" altLang="zh-CN" sz="1500" b="0" i="1" u="none">
                <a:solidFill>
                  <a:srgbClr val="FF0000"/>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B</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8</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a</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b</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a</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b</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8</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a</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b</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6</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a</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4</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b</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a</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b</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多项式</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B</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Times New Roman" pitchFamily="24"/>
                <a:ea typeface="楷体" pitchFamily="24"/>
              </a:rPr>
              <a:t>中</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a</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Times New Roman" pitchFamily="24"/>
                <a:ea typeface="楷体" pitchFamily="24"/>
              </a:rPr>
              <a:t>的系数是</a:t>
            </a:r>
            <a:r>
              <a:rPr lang="en-US" altLang="zh-CN" sz="2400" b="0" i="0" u="none">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5</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A</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B</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5</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a</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b</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a</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b</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15</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a</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10</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b</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6</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a</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b</a:t>
            </a:r>
            <a:r>
              <a:rPr lang="en-US" altLang="zh-CN" sz="1500" b="0" i="1" u="none">
                <a:solidFill>
                  <a:srgbClr val="FF0000">
                    <a:alpha val="0"/>
                  </a:srgbClr>
                </a:solidFill>
                <a:effectLst/>
                <a:latin typeface="Times New Roman" pitchFamily="24"/>
                <a:ea typeface="宋体" pitchFamily="24"/>
              </a:rPr>
              <a:t> </a:t>
            </a:r>
          </a:p>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9</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a</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13</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b</a:t>
            </a:r>
            <a:r>
              <a:rPr lang="en-US" altLang="zh-CN" sz="1500" b="0" i="1" u="none">
                <a:solidFill>
                  <a:srgbClr val="FF0000">
                    <a:alpha val="0"/>
                  </a:srgbClr>
                </a:solidFill>
                <a:effectLst/>
                <a:latin typeface="Times New Roman" pitchFamily="24"/>
                <a:ea typeface="宋体" pitchFamily="24"/>
              </a:rPr>
              <a:t> </a:t>
            </a:r>
            <a:r>
              <a:rPr lang="en-US" altLang="zh-CN" sz="2400" b="0" i="0" u="none">
                <a:solidFill>
                  <a:srgbClr val="FF0000">
                    <a:alpha val="0"/>
                  </a:srgbClr>
                </a:solidFill>
                <a:effectLst/>
                <a:latin typeface="宋体" pitchFamily="24"/>
                <a:ea typeface="宋体" pitchFamily="24"/>
              </a:rPr>
              <a:t>.</a:t>
            </a:r>
          </a:p>
        </p:txBody>
      </p:sp>
      <p:sp>
        <p:nvSpPr>
          <p:cNvPr id="2" name="文本框 1">
            <a:extLst>
              <a:ext uri="{FF2B5EF4-FFF2-40B4-BE49-F238E27FC236}">
                <a16:creationId xmlns:a16="http://schemas.microsoft.com/office/drawing/2014/main" id="{0E96616A-3C17-393D-3370-06CE42CFEE8E}"/>
              </a:ext>
            </a:extLst>
          </p:cNvPr>
          <p:cNvSpPr txBox="1"/>
          <p:nvPr/>
        </p:nvSpPr>
        <p:spPr>
          <a:xfrm>
            <a:off x="450108" y="2755146"/>
            <a:ext cx="23136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由题意得</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3" name="文本框 2">
            <a:extLst>
              <a:ext uri="{FF2B5EF4-FFF2-40B4-BE49-F238E27FC236}">
                <a16:creationId xmlns:a16="http://schemas.microsoft.com/office/drawing/2014/main" id="{F0C73D50-394A-3CA0-5BC3-7690C2CBE2A7}"/>
              </a:ext>
            </a:extLst>
          </p:cNvPr>
          <p:cNvSpPr txBox="1"/>
          <p:nvPr/>
        </p:nvSpPr>
        <p:spPr>
          <a:xfrm>
            <a:off x="497733" y="3230634"/>
            <a:ext cx="8376348" cy="569100"/>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B</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8</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a</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3</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b</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3</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a</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2</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b</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8</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a</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3</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b</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6</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a</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4</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b</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2</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a</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b</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endParaRPr lang="zh-CN" altLang="en-US" dirty="0">
              <a:solidFill>
                <a:srgbClr val="FF0000"/>
              </a:solidFill>
            </a:endParaRPr>
          </a:p>
        </p:txBody>
      </p:sp>
      <p:sp>
        <p:nvSpPr>
          <p:cNvPr id="4" name="文本框 3">
            <a:extLst>
              <a:ext uri="{FF2B5EF4-FFF2-40B4-BE49-F238E27FC236}">
                <a16:creationId xmlns:a16="http://schemas.microsoft.com/office/drawing/2014/main" id="{49411937-776A-4F74-A2FC-911C07D473F1}"/>
              </a:ext>
            </a:extLst>
          </p:cNvPr>
          <p:cNvSpPr txBox="1"/>
          <p:nvPr/>
        </p:nvSpPr>
        <p:spPr>
          <a:xfrm>
            <a:off x="450108" y="3706122"/>
            <a:ext cx="3909123"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多项式</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B</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中</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的系数是</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5" name="文本框 4">
            <a:extLst>
              <a:ext uri="{FF2B5EF4-FFF2-40B4-BE49-F238E27FC236}">
                <a16:creationId xmlns:a16="http://schemas.microsoft.com/office/drawing/2014/main" id="{B71EDF52-34EB-0B30-5F1A-6CF0A887B9DF}"/>
              </a:ext>
            </a:extLst>
          </p:cNvPr>
          <p:cNvSpPr txBox="1"/>
          <p:nvPr/>
        </p:nvSpPr>
        <p:spPr>
          <a:xfrm>
            <a:off x="450108" y="4181610"/>
            <a:ext cx="584746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5</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A</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3</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B</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5</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3</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a</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2</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b</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3</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2</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a</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b</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endParaRPr lang="zh-CN" altLang="en-US" dirty="0">
              <a:solidFill>
                <a:srgbClr val="FF0000"/>
              </a:solidFill>
            </a:endParaRPr>
          </a:p>
        </p:txBody>
      </p:sp>
      <p:sp>
        <p:nvSpPr>
          <p:cNvPr id="6" name="文本框 5">
            <a:extLst>
              <a:ext uri="{FF2B5EF4-FFF2-40B4-BE49-F238E27FC236}">
                <a16:creationId xmlns:a16="http://schemas.microsoft.com/office/drawing/2014/main" id="{FE14C599-8D2E-029D-2DC9-8F0BBCE64654}"/>
              </a:ext>
            </a:extLst>
          </p:cNvPr>
          <p:cNvSpPr txBox="1"/>
          <p:nvPr/>
        </p:nvSpPr>
        <p:spPr>
          <a:xfrm>
            <a:off x="1927618" y="4657098"/>
            <a:ext cx="33042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15</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a</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10</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b</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6</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a</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3</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b</a:t>
            </a:r>
            <a:r>
              <a:rPr kumimoji="0" lang="en-US" altLang="zh-CN" sz="1500" b="0" i="1" strike="noStrike" kern="1200" cap="none" spc="0" normalizeH="0" baseline="0" noProof="0" dirty="0">
                <a:ln>
                  <a:noFill/>
                </a:ln>
                <a:solidFill>
                  <a:srgbClr val="FF0000"/>
                </a:solidFill>
                <a:effectLst/>
                <a:uLnTx/>
                <a:uFillTx/>
                <a:latin typeface="Times New Roman" pitchFamily="24"/>
                <a:ea typeface="宋体" pitchFamily="24"/>
                <a:cs typeface="+mn-cs"/>
              </a:rPr>
              <a:t> </a:t>
            </a:r>
            <a:endParaRPr lang="zh-CN" altLang="en-US" dirty="0">
              <a:solidFill>
                <a:srgbClr val="FF0000"/>
              </a:solidFill>
            </a:endParaRPr>
          </a:p>
        </p:txBody>
      </p:sp>
      <p:sp>
        <p:nvSpPr>
          <p:cNvPr id="7" name="文本框 6">
            <a:extLst>
              <a:ext uri="{FF2B5EF4-FFF2-40B4-BE49-F238E27FC236}">
                <a16:creationId xmlns:a16="http://schemas.microsoft.com/office/drawing/2014/main" id="{90E6B989-2B51-77AE-1B26-B769CDD64CFA}"/>
              </a:ext>
            </a:extLst>
          </p:cNvPr>
          <p:cNvSpPr txBox="1"/>
          <p:nvPr/>
        </p:nvSpPr>
        <p:spPr>
          <a:xfrm>
            <a:off x="1927618" y="5132586"/>
            <a:ext cx="18945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9</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13</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b</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827" name="yt_shape_12827"/>
          <p:cNvSpPr txBox="1"/>
          <p:nvPr/>
        </p:nvSpPr>
        <p:spPr>
          <a:xfrm>
            <a:off x="540119" y="900000"/>
            <a:ext cx="11492915" cy="2812693"/>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dirty="0">
                <a:solidFill>
                  <a:srgbClr val="000000"/>
                </a:solidFill>
                <a:effectLst/>
                <a:latin typeface="Times New Roman" pitchFamily="24"/>
                <a:ea typeface="宋体" pitchFamily="24"/>
              </a:rPr>
              <a:t>5</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 </a:t>
            </a:r>
            <a:r>
              <a:rPr lang="zh-CN" altLang="zh-CN" sz="2400" b="0" i="0" u="none" dirty="0">
                <a:solidFill>
                  <a:srgbClr val="000000"/>
                </a:solidFill>
                <a:effectLst/>
                <a:latin typeface="Times New Roman" pitchFamily="24"/>
                <a:ea typeface="宋体" pitchFamily="24"/>
              </a:rPr>
              <a:t>已知一个两位数</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它的十位上的数字是</a:t>
            </a:r>
            <a:r>
              <a:rPr lang="en-US" altLang="zh-CN" sz="1500" b="0" i="1" u="none" dirty="0">
                <a:solidFill>
                  <a:srgbClr val="000000"/>
                </a:solidFill>
                <a:effectLst/>
                <a:latin typeface="Times New Roman" pitchFamily="24"/>
                <a:ea typeface="宋体" pitchFamily="24"/>
              </a:rPr>
              <a:t> </a:t>
            </a:r>
            <a:r>
              <a:rPr lang="en-US" altLang="zh-CN" sz="2400" b="0" i="1" u="none" dirty="0">
                <a:solidFill>
                  <a:srgbClr val="000000"/>
                </a:solidFill>
                <a:effectLst/>
                <a:latin typeface="Times New Roman" pitchFamily="24"/>
                <a:ea typeface="宋体" pitchFamily="24"/>
              </a:rPr>
              <a:t>a</a:t>
            </a:r>
            <a:r>
              <a:rPr lang="en-US" altLang="zh-CN" sz="1500" b="0" i="1" u="none" dirty="0">
                <a:solidFill>
                  <a:srgbClr val="000000"/>
                </a:solidFill>
                <a:effectLst/>
                <a:latin typeface="Times New Roman" pitchFamily="24"/>
                <a:ea typeface="宋体" pitchFamily="24"/>
              </a:rPr>
              <a:t> </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个位上的数字是</a:t>
            </a:r>
            <a:r>
              <a:rPr lang="en-US" altLang="zh-CN" sz="1500" b="0" i="1" u="none" dirty="0">
                <a:solidFill>
                  <a:srgbClr val="000000"/>
                </a:solidFill>
                <a:effectLst/>
                <a:latin typeface="Times New Roman" pitchFamily="24"/>
                <a:ea typeface="宋体" pitchFamily="24"/>
              </a:rPr>
              <a:t> </a:t>
            </a:r>
            <a:r>
              <a:rPr lang="en-US" altLang="zh-CN" sz="2400" b="0" i="1" u="none" dirty="0">
                <a:solidFill>
                  <a:srgbClr val="000000"/>
                </a:solidFill>
                <a:effectLst/>
                <a:latin typeface="Times New Roman" pitchFamily="24"/>
                <a:ea typeface="宋体" pitchFamily="24"/>
              </a:rPr>
              <a:t>b</a:t>
            </a:r>
            <a:r>
              <a:rPr lang="en-US" altLang="zh-CN" sz="1500" b="0" i="1" u="none" dirty="0">
                <a:solidFill>
                  <a:srgbClr val="000000"/>
                </a:solidFill>
                <a:effectLst/>
                <a:latin typeface="Times New Roman" pitchFamily="24"/>
                <a:ea typeface="宋体" pitchFamily="24"/>
              </a:rPr>
              <a:t> </a:t>
            </a:r>
            <a:r>
              <a:rPr lang="en-US" altLang="zh-CN" sz="2400" b="0" i="0" u="none" dirty="0">
                <a:solidFill>
                  <a:srgbClr val="000000"/>
                </a:solidFill>
                <a:effectLst/>
                <a:latin typeface="宋体" pitchFamily="24"/>
                <a:ea typeface="宋体" pitchFamily="24"/>
              </a:rPr>
              <a:t>.</a:t>
            </a:r>
          </a:p>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1</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写出这个两位数</a:t>
            </a:r>
            <a:r>
              <a:rPr lang="en-US" altLang="zh-CN" sz="2400" b="0" i="0" u="none" dirty="0">
                <a:solidFill>
                  <a:srgbClr val="000000"/>
                </a:solidFill>
                <a:effectLst/>
                <a:latin typeface="宋体" pitchFamily="24"/>
                <a:ea typeface="宋体" pitchFamily="24"/>
              </a:rPr>
              <a:t>.</a:t>
            </a:r>
          </a:p>
          <a:p>
            <a:pPr algn="l" eaLnBrk="1" latinLnBrk="0" hangingPunct="0">
              <a:lnSpc>
                <a:spcPct val="129999"/>
              </a:lnSpc>
            </a:pPr>
            <a:r>
              <a:rPr lang="zh-CN" altLang="zh-CN" sz="2400" b="0" i="0" u="none" dirty="0">
                <a:solidFill>
                  <a:srgbClr val="FF0000">
                    <a:alpha val="0"/>
                  </a:srgbClr>
                </a:solidFill>
                <a:effectLst/>
                <a:latin typeface="Times New Roman" pitchFamily="24"/>
                <a:ea typeface="楷体" pitchFamily="24"/>
              </a:rPr>
              <a:t>解</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1</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10</a:t>
            </a:r>
            <a:r>
              <a:rPr lang="en-US" altLang="zh-CN" sz="1500" b="0" i="1" u="none" dirty="0">
                <a:solidFill>
                  <a:srgbClr val="FF0000">
                    <a:alpha val="0"/>
                  </a:srgbClr>
                </a:solidFill>
                <a:effectLst/>
                <a:latin typeface="Times New Roman" pitchFamily="24"/>
                <a:ea typeface="宋体" pitchFamily="24"/>
              </a:rPr>
              <a:t> </a:t>
            </a:r>
            <a:r>
              <a:rPr lang="en-US" altLang="zh-CN" sz="2400" b="0" i="1" u="none" dirty="0">
                <a:solidFill>
                  <a:srgbClr val="FF0000">
                    <a:alpha val="0"/>
                  </a:srgbClr>
                </a:solidFill>
                <a:effectLst/>
                <a:latin typeface="Times New Roman" pitchFamily="24"/>
                <a:ea typeface="宋体" pitchFamily="24"/>
              </a:rPr>
              <a:t>a</a:t>
            </a:r>
            <a:r>
              <a:rPr lang="en-US" altLang="zh-CN" sz="1500" b="0" i="1" u="none" dirty="0">
                <a:solidFill>
                  <a:srgbClr val="FF0000">
                    <a:alpha val="0"/>
                  </a:srgbClr>
                </a:solidFill>
                <a:effectLst/>
                <a:latin typeface="Times New Roman" pitchFamily="24"/>
                <a:ea typeface="宋体" pitchFamily="24"/>
              </a:rPr>
              <a:t> </a:t>
            </a:r>
            <a:r>
              <a:rPr lang="zh-CN" altLang="zh-CN" sz="2400" b="0" i="0" u="none" dirty="0">
                <a:solidFill>
                  <a:srgbClr val="FF0000">
                    <a:alpha val="0"/>
                  </a:srgbClr>
                </a:solidFill>
                <a:effectLst/>
                <a:latin typeface="宋体" pitchFamily="24"/>
                <a:ea typeface="宋体" pitchFamily="24"/>
              </a:rPr>
              <a:t>＋</a:t>
            </a:r>
            <a:r>
              <a:rPr lang="en-US" altLang="zh-CN" sz="1500" b="0" i="1" u="none" dirty="0">
                <a:solidFill>
                  <a:srgbClr val="FF0000">
                    <a:alpha val="0"/>
                  </a:srgbClr>
                </a:solidFill>
                <a:effectLst/>
                <a:latin typeface="Times New Roman" pitchFamily="24"/>
                <a:ea typeface="宋体" pitchFamily="24"/>
              </a:rPr>
              <a:t> </a:t>
            </a:r>
            <a:r>
              <a:rPr lang="en-US" altLang="zh-CN" sz="2400" b="0" i="1" u="none" dirty="0">
                <a:solidFill>
                  <a:srgbClr val="FF0000">
                    <a:alpha val="0"/>
                  </a:srgbClr>
                </a:solidFill>
                <a:effectLst/>
                <a:latin typeface="Times New Roman" pitchFamily="24"/>
                <a:ea typeface="宋体" pitchFamily="24"/>
              </a:rPr>
              <a:t>b</a:t>
            </a:r>
            <a:r>
              <a:rPr lang="en-US" altLang="zh-CN" sz="1500" b="0" i="1" u="none" dirty="0">
                <a:solidFill>
                  <a:srgbClr val="FF0000">
                    <a:alpha val="0"/>
                  </a:srgbClr>
                </a:solidFill>
                <a:effectLst/>
                <a:latin typeface="Times New Roman" pitchFamily="24"/>
                <a:ea typeface="宋体" pitchFamily="24"/>
              </a:rPr>
              <a:t> </a:t>
            </a:r>
            <a:r>
              <a:rPr lang="en-US" altLang="zh-CN" sz="2400" b="0" i="0" u="none" dirty="0" smtClean="0">
                <a:solidFill>
                  <a:srgbClr val="FF0000">
                    <a:alpha val="0"/>
                  </a:srgbClr>
                </a:solidFill>
                <a:effectLst/>
                <a:latin typeface="宋体" pitchFamily="24"/>
                <a:ea typeface="宋体" pitchFamily="24"/>
              </a:rPr>
              <a:t>.</a:t>
            </a:r>
            <a:endParaRPr lang="en-US" altLang="zh-CN" sz="2400" b="0" i="0" u="none" dirty="0">
              <a:solidFill>
                <a:srgbClr val="FF0000">
                  <a:alpha val="0"/>
                </a:srgbClr>
              </a:solidFill>
              <a:effectLst/>
              <a:latin typeface="宋体" pitchFamily="24"/>
              <a:ea typeface="宋体" pitchFamily="24"/>
            </a:endParaRPr>
          </a:p>
        </p:txBody>
      </p:sp>
      <p:sp>
        <p:nvSpPr>
          <p:cNvPr id="2" name="文本框 1">
            <a:extLst>
              <a:ext uri="{FF2B5EF4-FFF2-40B4-BE49-F238E27FC236}">
                <a16:creationId xmlns:a16="http://schemas.microsoft.com/office/drawing/2014/main" id="{EFEA70B1-8C32-B7B9-A294-507A0A77CFFB}"/>
              </a:ext>
            </a:extLst>
          </p:cNvPr>
          <p:cNvSpPr txBox="1"/>
          <p:nvPr/>
        </p:nvSpPr>
        <p:spPr>
          <a:xfrm>
            <a:off x="450108" y="1804170"/>
            <a:ext cx="28089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10</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b</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831" name="yt_shape_12831"/>
          <p:cNvSpPr txBox="1"/>
          <p:nvPr/>
        </p:nvSpPr>
        <p:spPr>
          <a:xfrm>
            <a:off x="495566" y="2216131"/>
            <a:ext cx="10079682" cy="4269567"/>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由题意得</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这两个数的和为</a:t>
            </a:r>
          </a:p>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10</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a</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b</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10</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b</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a</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11</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a</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11</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b</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11</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a</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b</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因为</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a</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b</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Times New Roman" pitchFamily="24"/>
                <a:ea typeface="楷体" pitchFamily="24"/>
              </a:rPr>
              <a:t>都是整数</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所以</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a</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b</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Times New Roman" pitchFamily="24"/>
                <a:ea typeface="楷体" pitchFamily="24"/>
              </a:rPr>
              <a:t>也是整数</a:t>
            </a:r>
            <a:r>
              <a:rPr lang="en-US"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所以这两个数的和能被</a:t>
            </a:r>
            <a:r>
              <a:rPr lang="en-US" altLang="zh-CN" sz="2400" b="0" i="0" u="none">
                <a:solidFill>
                  <a:srgbClr val="FF0000">
                    <a:alpha val="0"/>
                  </a:srgbClr>
                </a:solidFill>
                <a:effectLst/>
                <a:latin typeface="Times New Roman" pitchFamily="24"/>
                <a:ea typeface="宋体" pitchFamily="24"/>
              </a:rPr>
              <a:t>11</a:t>
            </a:r>
            <a:r>
              <a:rPr lang="zh-CN" altLang="zh-CN" sz="2400" b="0" i="0" u="none">
                <a:solidFill>
                  <a:srgbClr val="FF0000">
                    <a:alpha val="0"/>
                  </a:srgbClr>
                </a:solidFill>
                <a:effectLst/>
                <a:latin typeface="Times New Roman" pitchFamily="24"/>
                <a:ea typeface="楷体" pitchFamily="24"/>
              </a:rPr>
              <a:t>整除</a:t>
            </a:r>
            <a:r>
              <a:rPr lang="en-US"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两个数的差为</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10</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a</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b</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10</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b</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a</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10</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a</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b</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10</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b</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a</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9</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a</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9</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b</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9</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a</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b</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因为</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a</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b</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Times New Roman" pitchFamily="24"/>
                <a:ea typeface="楷体" pitchFamily="24"/>
              </a:rPr>
              <a:t>都是整数</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所以</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a</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b</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Times New Roman" pitchFamily="24"/>
                <a:ea typeface="楷体" pitchFamily="24"/>
              </a:rPr>
              <a:t>也是整数</a:t>
            </a:r>
            <a:r>
              <a:rPr lang="en-US"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所以这两个数的差一定是</a:t>
            </a:r>
            <a:r>
              <a:rPr lang="en-US" altLang="zh-CN" sz="2400" b="0" i="0" u="none">
                <a:solidFill>
                  <a:srgbClr val="FF0000">
                    <a:alpha val="0"/>
                  </a:srgbClr>
                </a:solidFill>
                <a:effectLst/>
                <a:latin typeface="Times New Roman" pitchFamily="24"/>
                <a:ea typeface="宋体" pitchFamily="24"/>
              </a:rPr>
              <a:t>9</a:t>
            </a:r>
            <a:r>
              <a:rPr lang="zh-CN" altLang="zh-CN" sz="2400" b="0" i="0" u="none">
                <a:solidFill>
                  <a:srgbClr val="FF0000">
                    <a:alpha val="0"/>
                  </a:srgbClr>
                </a:solidFill>
                <a:effectLst/>
                <a:latin typeface="Times New Roman" pitchFamily="24"/>
                <a:ea typeface="楷体" pitchFamily="24"/>
              </a:rPr>
              <a:t>的倍数</a:t>
            </a:r>
            <a:r>
              <a:rPr lang="en-US" altLang="zh-CN" sz="2400" b="0" i="0" u="none">
                <a:solidFill>
                  <a:srgbClr val="FF0000">
                    <a:alpha val="0"/>
                  </a:srgbClr>
                </a:solidFill>
                <a:effectLst/>
                <a:latin typeface="宋体" pitchFamily="24"/>
                <a:ea typeface="宋体" pitchFamily="24"/>
              </a:rPr>
              <a:t>.</a:t>
            </a:r>
          </a:p>
        </p:txBody>
      </p:sp>
      <p:sp>
        <p:nvSpPr>
          <p:cNvPr id="2" name="文本框 1">
            <a:extLst>
              <a:ext uri="{FF2B5EF4-FFF2-40B4-BE49-F238E27FC236}">
                <a16:creationId xmlns:a16="http://schemas.microsoft.com/office/drawing/2014/main" id="{779A790E-E6EE-8341-35B5-3F0F3915A16F}"/>
              </a:ext>
            </a:extLst>
          </p:cNvPr>
          <p:cNvSpPr txBox="1"/>
          <p:nvPr/>
        </p:nvSpPr>
        <p:spPr>
          <a:xfrm>
            <a:off x="405555" y="2169325"/>
            <a:ext cx="52092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由题意得</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这两个数的和为</a:t>
            </a:r>
            <a:endParaRPr lang="zh-CN" altLang="en-US">
              <a:solidFill>
                <a:srgbClr val="FF0000"/>
              </a:solidFill>
            </a:endParaRPr>
          </a:p>
        </p:txBody>
      </p:sp>
      <p:sp>
        <p:nvSpPr>
          <p:cNvPr id="3" name="文本框 2">
            <a:extLst>
              <a:ext uri="{FF2B5EF4-FFF2-40B4-BE49-F238E27FC236}">
                <a16:creationId xmlns:a16="http://schemas.microsoft.com/office/drawing/2014/main" id="{1595EC2B-D8D4-8099-BB98-FC024054A7B5}"/>
              </a:ext>
            </a:extLst>
          </p:cNvPr>
          <p:cNvSpPr txBox="1"/>
          <p:nvPr/>
        </p:nvSpPr>
        <p:spPr>
          <a:xfrm>
            <a:off x="405555" y="2644813"/>
            <a:ext cx="761377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10</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b</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10</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b</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11</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11</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b</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b</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4" name="文本框 3">
            <a:extLst>
              <a:ext uri="{FF2B5EF4-FFF2-40B4-BE49-F238E27FC236}">
                <a16:creationId xmlns:a16="http://schemas.microsoft.com/office/drawing/2014/main" id="{6C0D8533-D5BA-FC65-06C0-839DFD6B1171}"/>
              </a:ext>
            </a:extLst>
          </p:cNvPr>
          <p:cNvSpPr txBox="1"/>
          <p:nvPr/>
        </p:nvSpPr>
        <p:spPr>
          <a:xfrm>
            <a:off x="405555" y="3120301"/>
            <a:ext cx="58950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因为</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b</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都是整数</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所以</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b</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也是整数</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5" name="文本框 4">
            <a:extLst>
              <a:ext uri="{FF2B5EF4-FFF2-40B4-BE49-F238E27FC236}">
                <a16:creationId xmlns:a16="http://schemas.microsoft.com/office/drawing/2014/main" id="{066823FC-B1FB-192A-6EF2-661EDFE642CD}"/>
              </a:ext>
            </a:extLst>
          </p:cNvPr>
          <p:cNvSpPr txBox="1"/>
          <p:nvPr/>
        </p:nvSpPr>
        <p:spPr>
          <a:xfrm>
            <a:off x="405555" y="3595789"/>
            <a:ext cx="428358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所以这两个数的和能被</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11</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整除</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6" name="文本框 5">
            <a:extLst>
              <a:ext uri="{FF2B5EF4-FFF2-40B4-BE49-F238E27FC236}">
                <a16:creationId xmlns:a16="http://schemas.microsoft.com/office/drawing/2014/main" id="{86E59B7A-22FA-CC8C-19E6-F17D90FD2BD2}"/>
              </a:ext>
            </a:extLst>
          </p:cNvPr>
          <p:cNvSpPr txBox="1"/>
          <p:nvPr/>
        </p:nvSpPr>
        <p:spPr>
          <a:xfrm>
            <a:off x="405555" y="4071277"/>
            <a:ext cx="23136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两个数的差为</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7" name="文本框 6">
            <a:extLst>
              <a:ext uri="{FF2B5EF4-FFF2-40B4-BE49-F238E27FC236}">
                <a16:creationId xmlns:a16="http://schemas.microsoft.com/office/drawing/2014/main" id="{771731F3-C842-20E6-5BD5-5F85490294F6}"/>
              </a:ext>
            </a:extLst>
          </p:cNvPr>
          <p:cNvSpPr txBox="1"/>
          <p:nvPr/>
        </p:nvSpPr>
        <p:spPr>
          <a:xfrm>
            <a:off x="405555" y="4546765"/>
            <a:ext cx="101622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10</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b</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10</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b</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10</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b</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10</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b</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9</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9</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b</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9</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b</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8" name="文本框 7">
            <a:extLst>
              <a:ext uri="{FF2B5EF4-FFF2-40B4-BE49-F238E27FC236}">
                <a16:creationId xmlns:a16="http://schemas.microsoft.com/office/drawing/2014/main" id="{A3E3D301-2443-A4AE-FE31-CC9C18A5BF9A}"/>
              </a:ext>
            </a:extLst>
          </p:cNvPr>
          <p:cNvSpPr txBox="1"/>
          <p:nvPr/>
        </p:nvSpPr>
        <p:spPr>
          <a:xfrm>
            <a:off x="405555" y="5022253"/>
            <a:ext cx="31137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因为</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b</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都是整数</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9" name="文本框 8">
            <a:extLst>
              <a:ext uri="{FF2B5EF4-FFF2-40B4-BE49-F238E27FC236}">
                <a16:creationId xmlns:a16="http://schemas.microsoft.com/office/drawing/2014/main" id="{466F3A48-0716-319E-70B3-5FCEA2764FCE}"/>
              </a:ext>
            </a:extLst>
          </p:cNvPr>
          <p:cNvSpPr txBox="1"/>
          <p:nvPr/>
        </p:nvSpPr>
        <p:spPr>
          <a:xfrm>
            <a:off x="405555" y="5497741"/>
            <a:ext cx="29613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所以</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b</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也是整数</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10" name="文本框 9">
            <a:extLst>
              <a:ext uri="{FF2B5EF4-FFF2-40B4-BE49-F238E27FC236}">
                <a16:creationId xmlns:a16="http://schemas.microsoft.com/office/drawing/2014/main" id="{37581C47-5D98-B283-61CC-D28A190B96BB}"/>
              </a:ext>
            </a:extLst>
          </p:cNvPr>
          <p:cNvSpPr txBox="1"/>
          <p:nvPr/>
        </p:nvSpPr>
        <p:spPr>
          <a:xfrm>
            <a:off x="405555" y="5973229"/>
            <a:ext cx="47520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所以这两个数的差一定是</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9</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的倍数</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11" name="矩形 10"/>
          <p:cNvSpPr/>
          <p:nvPr/>
        </p:nvSpPr>
        <p:spPr>
          <a:xfrm>
            <a:off x="407368" y="764704"/>
            <a:ext cx="11377992" cy="1532727"/>
          </a:xfrm>
          <a:prstGeom prst="rect">
            <a:avLst/>
          </a:prstGeom>
        </p:spPr>
        <p:txBody>
          <a:bodyPr wrap="square">
            <a:spAutoFit/>
          </a:bodyPr>
          <a:lstStyle/>
          <a:p>
            <a:pPr lvl="0" hangingPunct="0">
              <a:lnSpc>
                <a:spcPct val="129999"/>
              </a:lnSpc>
            </a:pPr>
            <a:r>
              <a:rPr lang="zh-CN" altLang="zh-CN" sz="2400" dirty="0">
                <a:solidFill>
                  <a:srgbClr val="000000"/>
                </a:solidFill>
                <a:latin typeface="宋体" pitchFamily="24"/>
                <a:ea typeface="宋体" pitchFamily="24"/>
              </a:rPr>
              <a:t>（</a:t>
            </a:r>
            <a:r>
              <a:rPr lang="en-US" altLang="zh-CN" sz="2400" dirty="0">
                <a:solidFill>
                  <a:srgbClr val="000000"/>
                </a:solidFill>
                <a:latin typeface="Times New Roman" pitchFamily="24"/>
                <a:ea typeface="宋体" pitchFamily="24"/>
              </a:rPr>
              <a:t>2</a:t>
            </a:r>
            <a:r>
              <a:rPr lang="zh-CN" altLang="zh-CN" sz="2400" dirty="0">
                <a:solidFill>
                  <a:srgbClr val="000000"/>
                </a:solidFill>
                <a:latin typeface="宋体" pitchFamily="24"/>
                <a:ea typeface="宋体" pitchFamily="24"/>
              </a:rPr>
              <a:t>）</a:t>
            </a:r>
            <a:r>
              <a:rPr lang="zh-CN" altLang="zh-CN" sz="2400" dirty="0">
                <a:solidFill>
                  <a:srgbClr val="000000"/>
                </a:solidFill>
                <a:latin typeface="Times New Roman" pitchFamily="24"/>
                <a:ea typeface="宋体" pitchFamily="24"/>
              </a:rPr>
              <a:t>若</a:t>
            </a:r>
            <a:r>
              <a:rPr lang="en-US" altLang="zh-CN" sz="1500" i="1" dirty="0">
                <a:solidFill>
                  <a:srgbClr val="000000"/>
                </a:solidFill>
                <a:latin typeface="Times New Roman" pitchFamily="24"/>
                <a:ea typeface="宋体" pitchFamily="24"/>
              </a:rPr>
              <a:t> </a:t>
            </a:r>
            <a:r>
              <a:rPr lang="en-US" altLang="zh-CN" sz="2400" i="1" dirty="0">
                <a:solidFill>
                  <a:srgbClr val="000000"/>
                </a:solidFill>
                <a:latin typeface="Times New Roman" pitchFamily="24"/>
                <a:ea typeface="宋体" pitchFamily="24"/>
              </a:rPr>
              <a:t>a</a:t>
            </a:r>
            <a:r>
              <a:rPr lang="en-US" altLang="zh-CN" sz="1500" i="1" dirty="0">
                <a:solidFill>
                  <a:srgbClr val="000000"/>
                </a:solidFill>
                <a:latin typeface="Times New Roman" pitchFamily="24"/>
                <a:ea typeface="宋体" pitchFamily="24"/>
              </a:rPr>
              <a:t> </a:t>
            </a:r>
            <a:r>
              <a:rPr lang="en-US" altLang="zh-CN" sz="2400" dirty="0">
                <a:solidFill>
                  <a:srgbClr val="000000"/>
                </a:solidFill>
                <a:latin typeface="宋体" pitchFamily="24"/>
                <a:ea typeface="宋体" pitchFamily="24"/>
              </a:rPr>
              <a:t>≠</a:t>
            </a:r>
            <a:r>
              <a:rPr lang="en-US" altLang="zh-CN" sz="1500" i="1" dirty="0">
                <a:solidFill>
                  <a:srgbClr val="000000"/>
                </a:solidFill>
                <a:latin typeface="Times New Roman" pitchFamily="24"/>
                <a:ea typeface="宋体" pitchFamily="24"/>
              </a:rPr>
              <a:t> </a:t>
            </a:r>
            <a:r>
              <a:rPr lang="en-US" altLang="zh-CN" sz="2400" i="1" dirty="0">
                <a:solidFill>
                  <a:srgbClr val="000000"/>
                </a:solidFill>
                <a:latin typeface="Times New Roman" pitchFamily="24"/>
                <a:ea typeface="宋体" pitchFamily="24"/>
              </a:rPr>
              <a:t>b</a:t>
            </a:r>
            <a:r>
              <a:rPr lang="en-US" altLang="zh-CN" sz="1500" i="1" dirty="0">
                <a:solidFill>
                  <a:srgbClr val="000000"/>
                </a:solidFill>
                <a:latin typeface="Times New Roman" pitchFamily="24"/>
                <a:ea typeface="宋体" pitchFamily="24"/>
              </a:rPr>
              <a:t> </a:t>
            </a:r>
            <a:r>
              <a:rPr lang="zh-CN" altLang="zh-CN" sz="2400" dirty="0">
                <a:solidFill>
                  <a:srgbClr val="000000"/>
                </a:solidFill>
                <a:latin typeface="宋体" pitchFamily="24"/>
                <a:ea typeface="宋体" pitchFamily="24"/>
              </a:rPr>
              <a:t>，</a:t>
            </a:r>
            <a:r>
              <a:rPr lang="zh-CN" altLang="zh-CN" sz="2400" dirty="0">
                <a:solidFill>
                  <a:srgbClr val="000000"/>
                </a:solidFill>
                <a:latin typeface="Times New Roman" pitchFamily="24"/>
                <a:ea typeface="宋体" pitchFamily="24"/>
              </a:rPr>
              <a:t>把这个两位数十位上的数字与个位上的数字对调</a:t>
            </a:r>
            <a:r>
              <a:rPr lang="zh-CN" altLang="zh-CN" sz="2400" dirty="0">
                <a:solidFill>
                  <a:srgbClr val="000000"/>
                </a:solidFill>
                <a:latin typeface="宋体" pitchFamily="24"/>
                <a:ea typeface="宋体" pitchFamily="24"/>
              </a:rPr>
              <a:t>，</a:t>
            </a:r>
            <a:r>
              <a:rPr lang="zh-CN" altLang="zh-CN" sz="2400" dirty="0">
                <a:solidFill>
                  <a:srgbClr val="000000"/>
                </a:solidFill>
                <a:latin typeface="Times New Roman" pitchFamily="24"/>
                <a:ea typeface="宋体" pitchFamily="24"/>
                <a:sym typeface="_⨹_7_afa58"/>
              </a:rPr>
              <a:t>得到一个新的两</a:t>
            </a:r>
            <a:r>
              <a:rPr lang="zh-CN" altLang="zh-CN" sz="2400" dirty="0">
                <a:solidFill>
                  <a:srgbClr val="000000"/>
                </a:solidFill>
                <a:latin typeface="Times New Roman" pitchFamily="24"/>
                <a:ea typeface="宋体" pitchFamily="24"/>
              </a:rPr>
              <a:t/>
            </a:r>
            <a:br>
              <a:rPr lang="zh-CN" altLang="zh-CN" sz="2400" dirty="0">
                <a:solidFill>
                  <a:srgbClr val="000000"/>
                </a:solidFill>
                <a:latin typeface="Times New Roman" pitchFamily="24"/>
                <a:ea typeface="宋体" pitchFamily="24"/>
              </a:rPr>
            </a:br>
            <a:r>
              <a:rPr lang="zh-CN" altLang="zh-CN" sz="2400" dirty="0">
                <a:solidFill>
                  <a:srgbClr val="000000"/>
                </a:solidFill>
                <a:latin typeface="Times New Roman" pitchFamily="24"/>
                <a:ea typeface="宋体" pitchFamily="24"/>
              </a:rPr>
              <a:t>位数</a:t>
            </a:r>
            <a:r>
              <a:rPr lang="zh-CN" altLang="zh-CN" sz="2400" dirty="0">
                <a:solidFill>
                  <a:srgbClr val="000000"/>
                </a:solidFill>
                <a:latin typeface="宋体" pitchFamily="24"/>
                <a:ea typeface="宋体" pitchFamily="24"/>
              </a:rPr>
              <a:t>，</a:t>
            </a:r>
            <a:r>
              <a:rPr lang="zh-CN" altLang="zh-CN" sz="2400" dirty="0">
                <a:solidFill>
                  <a:srgbClr val="000000"/>
                </a:solidFill>
                <a:latin typeface="Times New Roman" pitchFamily="24"/>
                <a:ea typeface="宋体" pitchFamily="24"/>
              </a:rPr>
              <a:t>则原两位数与新两位数的和能被</a:t>
            </a:r>
            <a:r>
              <a:rPr lang="en-US" altLang="zh-CN" sz="2400" dirty="0">
                <a:solidFill>
                  <a:srgbClr val="000000"/>
                </a:solidFill>
                <a:latin typeface="Times New Roman" pitchFamily="24"/>
                <a:ea typeface="宋体" pitchFamily="24"/>
              </a:rPr>
              <a:t>11</a:t>
            </a:r>
            <a:r>
              <a:rPr lang="zh-CN" altLang="zh-CN" sz="2400" dirty="0">
                <a:solidFill>
                  <a:srgbClr val="000000"/>
                </a:solidFill>
                <a:latin typeface="Times New Roman" pitchFamily="24"/>
                <a:ea typeface="宋体" pitchFamily="24"/>
              </a:rPr>
              <a:t>整除吗</a:t>
            </a:r>
            <a:r>
              <a:rPr lang="zh-CN" altLang="zh-CN" sz="2400" dirty="0">
                <a:solidFill>
                  <a:srgbClr val="000000"/>
                </a:solidFill>
                <a:latin typeface="宋体" pitchFamily="24"/>
                <a:ea typeface="宋体" pitchFamily="24"/>
              </a:rPr>
              <a:t>？</a:t>
            </a:r>
            <a:r>
              <a:rPr lang="zh-CN" altLang="zh-CN" sz="2400" dirty="0">
                <a:solidFill>
                  <a:srgbClr val="000000"/>
                </a:solidFill>
                <a:latin typeface="Times New Roman" pitchFamily="24"/>
                <a:ea typeface="宋体" pitchFamily="24"/>
              </a:rPr>
              <a:t>为什么</a:t>
            </a:r>
            <a:r>
              <a:rPr lang="zh-CN" altLang="zh-CN" sz="2400" dirty="0">
                <a:solidFill>
                  <a:srgbClr val="000000"/>
                </a:solidFill>
                <a:latin typeface="宋体" pitchFamily="24"/>
                <a:ea typeface="宋体" pitchFamily="24"/>
              </a:rPr>
              <a:t>？</a:t>
            </a:r>
            <a:r>
              <a:rPr lang="zh-CN" altLang="zh-CN" sz="2400" dirty="0">
                <a:solidFill>
                  <a:srgbClr val="000000"/>
                </a:solidFill>
                <a:latin typeface="Times New Roman" pitchFamily="24"/>
                <a:ea typeface="宋体" pitchFamily="24"/>
                <a:sym typeface="_⨹_10_97ba3"/>
              </a:rPr>
              <a:t>其差又一定是哪个数的</a:t>
            </a:r>
            <a:r>
              <a:rPr lang="zh-CN" altLang="zh-CN" sz="2400" dirty="0">
                <a:solidFill>
                  <a:srgbClr val="000000"/>
                </a:solidFill>
                <a:latin typeface="Times New Roman" pitchFamily="24"/>
                <a:ea typeface="宋体" pitchFamily="24"/>
              </a:rPr>
              <a:t/>
            </a:r>
            <a:br>
              <a:rPr lang="zh-CN" altLang="zh-CN" sz="2400" dirty="0">
                <a:solidFill>
                  <a:srgbClr val="000000"/>
                </a:solidFill>
                <a:latin typeface="Times New Roman" pitchFamily="24"/>
                <a:ea typeface="宋体" pitchFamily="24"/>
              </a:rPr>
            </a:br>
            <a:r>
              <a:rPr lang="zh-CN" altLang="zh-CN" sz="2400" dirty="0">
                <a:solidFill>
                  <a:srgbClr val="000000"/>
                </a:solidFill>
                <a:latin typeface="Times New Roman" pitchFamily="24"/>
                <a:ea typeface="宋体" pitchFamily="24"/>
              </a:rPr>
              <a:t>倍数</a:t>
            </a:r>
            <a:r>
              <a:rPr lang="zh-CN" altLang="zh-CN" sz="2400" dirty="0">
                <a:solidFill>
                  <a:srgbClr val="000000"/>
                </a:solidFill>
                <a:latin typeface="宋体" pitchFamily="24"/>
                <a:ea typeface="宋体" pitchFamily="24"/>
              </a:rPr>
              <a:t>？</a:t>
            </a:r>
            <a:r>
              <a:rPr lang="zh-CN" altLang="zh-CN" sz="2400" dirty="0">
                <a:solidFill>
                  <a:srgbClr val="000000"/>
                </a:solidFill>
                <a:latin typeface="Times New Roman" pitchFamily="24"/>
                <a:ea typeface="宋体" pitchFamily="24"/>
              </a:rPr>
              <a:t>为什么</a:t>
            </a:r>
            <a:r>
              <a:rPr lang="zh-CN" altLang="zh-CN" sz="2400" dirty="0">
                <a:solidFill>
                  <a:srgbClr val="000000"/>
                </a:solidFill>
                <a:latin typeface="宋体" pitchFamily="24"/>
                <a:ea typeface="宋体" pitchFamily="24"/>
              </a:rPr>
              <a:t>？</a:t>
            </a:r>
            <a:endParaRPr lang="zh-CN" altLang="zh-CN" sz="2400" dirty="0">
              <a:solidFill>
                <a:srgbClr val="000000"/>
              </a:solidFill>
              <a:latin typeface="宋体" pitchFamily="24"/>
              <a:ea typeface="宋体" pitchFamily="2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8">
                                            <p:txEl>
                                              <p:pRg st="0" end="0"/>
                                            </p:txEl>
                                          </p:spTgt>
                                        </p:tgtEl>
                                        <p:attrNameLst>
                                          <p:attrName>style.visibility</p:attrName>
                                        </p:attrNameLst>
                                      </p:cBhvr>
                                      <p:to>
                                        <p:strVal val="visible"/>
                                      </p:to>
                                    </p:set>
                                    <p:animEffect transition="in" filter="blinds(horizontal)">
                                      <p:cBhvr>
                                        <p:cTn id="37" dur="500"/>
                                        <p:tgtEl>
                                          <p:spTgt spid="8">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9">
                                            <p:txEl>
                                              <p:pRg st="0" end="0"/>
                                            </p:txEl>
                                          </p:spTgt>
                                        </p:tgtEl>
                                        <p:attrNameLst>
                                          <p:attrName>style.visibility</p:attrName>
                                        </p:attrNameLst>
                                      </p:cBhvr>
                                      <p:to>
                                        <p:strVal val="visible"/>
                                      </p:to>
                                    </p:set>
                                    <p:animEffect transition="in" filter="blinds(horizontal)">
                                      <p:cBhvr>
                                        <p:cTn id="42" dur="500"/>
                                        <p:tgtEl>
                                          <p:spTgt spid="9">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0">
                                            <p:txEl>
                                              <p:pRg st="0" end="0"/>
                                            </p:txEl>
                                          </p:spTgt>
                                        </p:tgtEl>
                                        <p:attrNameLst>
                                          <p:attrName>style.visibility</p:attrName>
                                        </p:attrNameLst>
                                      </p:cBhvr>
                                      <p:to>
                                        <p:strVal val="visible"/>
                                      </p:to>
                                    </p:set>
                                    <p:animEffect transition="in" filter="blinds(horizontal)">
                                      <p:cBhvr>
                                        <p:cTn id="47"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P spid="8" grpId="0" build="allAtOnce"/>
      <p:bldP spid="9" grpId="0" build="allAtOnce"/>
      <p:bldP spid="10"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p:cNvSpPr txBox="1"/>
          <p:nvPr/>
        </p:nvSpPr>
        <p:spPr>
          <a:xfrm>
            <a:off x="558139" y="1019330"/>
            <a:ext cx="11162805" cy="4708981"/>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a:t>
            </a:r>
            <a:r>
              <a:rPr kumimoji="0" lang="zh-CN" altLang="en-US" sz="2000"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mn-cs"/>
              </a:rPr>
              <a:t>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Y2YxM2E1MTBjMzEwODA4ODZjNDljOTYxOTY1NmQ5MzQifQ=="/>
</p:tagLst>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962</Words>
  <Application>Microsoft Office PowerPoint</Application>
  <PresentationFormat>宽屏</PresentationFormat>
  <Paragraphs>77</Paragraphs>
  <Slides>7</Slides>
  <Notes>0</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7</vt:i4>
      </vt:variant>
    </vt:vector>
  </HeadingPairs>
  <TitlesOfParts>
    <vt:vector size="27" baseType="lpstr">
      <vt:lpstr>_⨹_1_339a3</vt:lpstr>
      <vt:lpstr>_⨹_1_35b6e</vt:lpstr>
      <vt:lpstr>_⨹_1_9e063</vt:lpstr>
      <vt:lpstr>_⨹_1_b7d1b</vt:lpstr>
      <vt:lpstr>_⨹_10_97ba3</vt:lpstr>
      <vt:lpstr>_⨹_4_c7d25</vt:lpstr>
      <vt:lpstr>_⨹_4_de1dc</vt:lpstr>
      <vt:lpstr>_⨹_5_562ff</vt:lpstr>
      <vt:lpstr>_⨹_6_de5ba</vt:lpstr>
      <vt:lpstr>_⨹_7_afa58</vt:lpstr>
      <vt:lpstr>等线</vt:lpstr>
      <vt:lpstr>等线 Light</vt:lpstr>
      <vt:lpstr>黑体</vt:lpstr>
      <vt:lpstr>楷体</vt:lpstr>
      <vt:lpstr>宋体</vt:lpstr>
      <vt:lpstr>微软雅黑</vt:lpstr>
      <vt:lpstr>Arial</vt:lpstr>
      <vt:lpstr>Times New Roman</vt:lpstr>
      <vt:lpstr>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书链出品</dc:title>
  <dc:creator>书链出品</dc:creator>
  <cp:keywords/>
  <dc:description/>
  <cp:lastModifiedBy>Windows User</cp:lastModifiedBy>
  <cp:revision>6</cp:revision>
  <dcterms:created xsi:type="dcterms:W3CDTF">2024-07-22T14:01:11Z</dcterms:created>
  <dcterms:modified xsi:type="dcterms:W3CDTF">2024-07-23T15:30:52Z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2052-12.1.0.17147</vt:lpwstr>
  </property>
  <property fmtid="{D5CDD505-2E9C-101B-9397-08002B2CF9AE}" pid="3" name="ICV">
    <vt:lpwstr>A3D2DAF13E044C67A5AECFA2661B8942_13</vt:lpwstr>
  </property>
</Properties>
</file>