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0" r:id="rId7"/>
    <p:sldId id="311" r:id="rId8"/>
    <p:sldId id="314" r:id="rId9"/>
    <p:sldId id="316" r:id="rId10"/>
    <p:sldId id="320" r:id="rId11"/>
    <p:sldId id="324" r:id="rId12"/>
    <p:sldId id="325" r:id="rId13"/>
    <p:sldId id="327" r:id="rId14"/>
    <p:sldId id="328" r:id="rId15"/>
    <p:sldId id="333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66" autoAdjust="0"/>
    <p:restoredTop sz="94660"/>
  </p:normalViewPr>
  <p:slideViewPr>
    <p:cSldViewPr showGuides="1">
      <p:cViewPr varScale="1">
        <p:scale>
          <a:sx n="58" d="100"/>
          <a:sy n="58" d="100"/>
        </p:scale>
        <p:origin x="91" y="43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6" name="yt_shape_1026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65" name="yt_image_1026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81281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8" name="yt_shape_10268"/>
          <p:cNvSpPr txBox="1"/>
          <p:nvPr/>
        </p:nvSpPr>
        <p:spPr>
          <a:xfrm>
            <a:off x="540000" y="1482165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</a:t>
            </a:r>
          </a:p>
        </p:txBody>
      </p:sp>
      <p:sp>
        <p:nvSpPr>
          <p:cNvPr id="10269" name="yt_shape_10269"/>
          <p:cNvSpPr txBox="1"/>
          <p:nvPr/>
        </p:nvSpPr>
        <p:spPr>
          <a:xfrm>
            <a:off x="540000" y="1971599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70" name="yt_table_10270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8523721"/>
                  </p:ext>
                </p:extLst>
              </p:nvPr>
            </p:nvGraphicFramePr>
            <p:xfrm>
              <a:off x="540056" y="2450902"/>
              <a:ext cx="5140643" cy="1059943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  <a:gridCol w="1930400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270" name="yt_table_10270" descr="{&quot;rangeId&quot;:2,&quot;type&quot;:&quot;Option&quot;}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8523721"/>
                  </p:ext>
                </p:extLst>
              </p:nvPr>
            </p:nvGraphicFramePr>
            <p:xfrm>
              <a:off x="540056" y="2450902"/>
              <a:ext cx="5140643" cy="1059943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  <a:gridCol w="1930400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r="-6015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6246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71" name="yt_shape_10271"/>
          <p:cNvSpPr txBox="1"/>
          <p:nvPr/>
        </p:nvSpPr>
        <p:spPr>
          <a:xfrm>
            <a:off x="540000" y="3700493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72" name="yt_table_10272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641909"/>
                  </p:ext>
                </p:extLst>
              </p:nvPr>
            </p:nvGraphicFramePr>
            <p:xfrm>
              <a:off x="540056" y="4179796"/>
              <a:ext cx="5183506" cy="1265428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  <a:gridCol w="1973263">
                      <a:extLst>
                        <a:ext uri="{9D8B030D-6E8A-4147-A177-3AD203B41FA5}">
                          <a16:colId xmlns:a16="http://schemas.microsoft.com/office/drawing/2014/main" val="100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272" name="yt_table_10272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641909"/>
                  </p:ext>
                </p:extLst>
              </p:nvPr>
            </p:nvGraphicFramePr>
            <p:xfrm>
              <a:off x="540056" y="4179796"/>
              <a:ext cx="5183506" cy="1265428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  <a:gridCol w="1973263">
                      <a:extLst>
                        <a:ext uri="{9D8B030D-6E8A-4147-A177-3AD203B41FA5}">
                          <a16:colId xmlns:a16="http://schemas.microsoft.com/office/drawing/2014/main" val="1006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2654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61480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2654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656958782">
            <a:extLst>
              <a:ext uri="{FF2B5EF4-FFF2-40B4-BE49-F238E27FC236}">
                <a16:creationId xmlns:a16="http://schemas.microsoft.com/office/drawing/2014/main" id="{55246053-8232-FBA1-E00C-D48E86F9A3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C016FC-413E-636E-80D0-A9DABD9A22D8}"/>
              </a:ext>
            </a:extLst>
          </p:cNvPr>
          <p:cNvSpPr txBox="1"/>
          <p:nvPr/>
        </p:nvSpPr>
        <p:spPr>
          <a:xfrm>
            <a:off x="6622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7148EA-4355-F9C1-8C29-2C72BC6C9EE9}"/>
              </a:ext>
            </a:extLst>
          </p:cNvPr>
          <p:cNvSpPr txBox="1"/>
          <p:nvPr/>
        </p:nvSpPr>
        <p:spPr>
          <a:xfrm>
            <a:off x="5707789" y="36536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6" name="yt_shape_1032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在一条不完整的数轴上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88be"/>
              </a:rPr>
              <a:t>再向右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个单位长度达到点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327" name="yt_image_10327" title="H_36.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7247" y="2011799"/>
            <a:ext cx="2897505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9" name="yt_shape_10329"/>
          <p:cNvSpPr txBox="1"/>
          <p:nvPr/>
        </p:nvSpPr>
        <p:spPr>
          <a:xfrm>
            <a:off x="540000" y="2528828"/>
            <a:ext cx="597118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之间的距离是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因为动点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向左移动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个单位长度到达点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DC3C895-C1E6-A938-CE7B-B7335FFAD0EE}"/>
              </a:ext>
            </a:extLst>
          </p:cNvPr>
          <p:cNvSpPr txBox="1"/>
          <p:nvPr/>
        </p:nvSpPr>
        <p:spPr>
          <a:xfrm>
            <a:off x="449989" y="2482022"/>
            <a:ext cx="6093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75F1B0-A501-A3B8-82BE-2B44B69CEB83}"/>
              </a:ext>
            </a:extLst>
          </p:cNvPr>
          <p:cNvSpPr txBox="1"/>
          <p:nvPr/>
        </p:nvSpPr>
        <p:spPr>
          <a:xfrm>
            <a:off x="449989" y="2957510"/>
            <a:ext cx="502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AED005-A95C-6902-DA64-042FDB0C71BB}"/>
              </a:ext>
            </a:extLst>
          </p:cNvPr>
          <p:cNvSpPr txBox="1"/>
          <p:nvPr/>
        </p:nvSpPr>
        <p:spPr>
          <a:xfrm>
            <a:off x="449989" y="3432998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3F853D-DE77-6FF8-F6DD-A2040C27017B}"/>
              </a:ext>
            </a:extLst>
          </p:cNvPr>
          <p:cNvSpPr txBox="1"/>
          <p:nvPr/>
        </p:nvSpPr>
        <p:spPr>
          <a:xfrm>
            <a:off x="449989" y="3908486"/>
            <a:ext cx="607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因为动点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个单位长度到达点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46FA26-07B5-43CC-61AE-5AB2FBAFA765}"/>
              </a:ext>
            </a:extLst>
          </p:cNvPr>
          <p:cNvSpPr txBox="1"/>
          <p:nvPr/>
        </p:nvSpPr>
        <p:spPr>
          <a:xfrm>
            <a:off x="449989" y="4383974"/>
            <a:ext cx="3813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1" name="yt_shape_1033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30" name="yt_image_1033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3" name="yt_shape_10333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规律探究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除第一行外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其他行中的两个数互为相反数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5a9b,isEnd"/>
              </a:rPr>
              <a:t>当最下面一行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的第一个数为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这两个数以及它们上面的数的总个数为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334" name="yt_image_10334" title="H_90.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840" y="2509658"/>
            <a:ext cx="2246103" cy="148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80FFEC-8E71-590A-7D39-BF8D8B871D99}"/>
              </a:ext>
            </a:extLst>
          </p:cNvPr>
          <p:cNvSpPr txBox="1"/>
          <p:nvPr/>
        </p:nvSpPr>
        <p:spPr>
          <a:xfrm>
            <a:off x="2583708" y="191084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36" name="yt_shape_10336"/>
              <p:cNvSpPr txBox="1"/>
              <p:nvPr/>
            </p:nvSpPr>
            <p:spPr>
              <a:xfrm>
                <a:off x="540000" y="900000"/>
                <a:ext cx="8643392" cy="3510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化简下列各式的符号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并回答问题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−[−(−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5)]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−[−(+5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)]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36" name="yt_shape_103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43392" cy="3510192"/>
              </a:xfrm>
              <a:prstGeom prst="rect">
                <a:avLst/>
              </a:prstGeom>
              <a:blipFill>
                <a:blip r:embed="rId2"/>
                <a:stretch>
                  <a:fillRect l="-2188" t="-1565" r="-1200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461C0FE-5B16-1200-6E74-E369C9B21EC9}"/>
              </a:ext>
            </a:extLst>
          </p:cNvPr>
          <p:cNvSpPr txBox="1"/>
          <p:nvPr/>
        </p:nvSpPr>
        <p:spPr>
          <a:xfrm>
            <a:off x="319318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057AE6-8A18-4728-0FB4-09471DFC6DBD}"/>
                  </a:ext>
                </a:extLst>
              </p:cNvPr>
              <p:cNvSpPr txBox="1"/>
              <p:nvPr/>
            </p:nvSpPr>
            <p:spPr>
              <a:xfrm>
                <a:off x="3264627" y="1804170"/>
                <a:ext cx="10135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hasSerialNum': 1}">
                <a:extLst>
                  <a:ext uri="{FF2B5EF4-FFF2-40B4-BE49-F238E27FC236}">
                    <a16:creationId xmlns:a16="http://schemas.microsoft.com/office/drawing/2014/main" id="{BC057AE6-8A18-4728-0FB4-09471DFC6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627" y="1804170"/>
                <a:ext cx="1013524" cy="768046"/>
              </a:xfrm>
              <a:prstGeom prst="rect">
                <a:avLst/>
              </a:prstGeom>
              <a:blipFill>
                <a:blip r:embed="rId3"/>
                <a:stretch>
                  <a:fillRect l="-963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EF4B3E6-CD51-BD25-E60F-CF1272814CA4}"/>
              </a:ext>
            </a:extLst>
          </p:cNvPr>
          <p:cNvCxnSpPr/>
          <p:nvPr/>
        </p:nvCxnSpPr>
        <p:spPr>
          <a:xfrm>
            <a:off x="3049838" y="2544460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67A77918-110E-43CD-DD8F-65B363D8664E}"/>
              </a:ext>
            </a:extLst>
          </p:cNvPr>
          <p:cNvSpPr txBox="1"/>
          <p:nvPr/>
        </p:nvSpPr>
        <p:spPr>
          <a:xfrm>
            <a:off x="3701189" y="247860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61E0EC-A4C2-E090-A78B-CCD552576A61}"/>
              </a:ext>
            </a:extLst>
          </p:cNvPr>
          <p:cNvSpPr txBox="1"/>
          <p:nvPr/>
        </p:nvSpPr>
        <p:spPr>
          <a:xfrm>
            <a:off x="4005989" y="295409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8E93F7-798D-612B-E30B-DF055D7CCBD3}"/>
              </a:ext>
            </a:extLst>
          </p:cNvPr>
          <p:cNvSpPr txBox="1"/>
          <p:nvPr/>
        </p:nvSpPr>
        <p:spPr>
          <a:xfrm>
            <a:off x="3773770" y="3429580"/>
            <a:ext cx="637285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FD5FFD-9003-0304-261B-C040AE49667A}"/>
              </a:ext>
            </a:extLst>
          </p:cNvPr>
          <p:cNvSpPr txBox="1"/>
          <p:nvPr/>
        </p:nvSpPr>
        <p:spPr>
          <a:xfrm>
            <a:off x="3773770" y="3905068"/>
            <a:ext cx="942086" cy="5179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6" name="yt_shape_10346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的前面有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个负号时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化简后的结果是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的前面有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个负号时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化简后的结果是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你能总结出什么规律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总结规律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一个数的前面有奇数个负号时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化简后的结果等于它的相反数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8c7cb,isEnd"/>
              </a:rPr>
              <a:t>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个数的前面有偶数个负号时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化简后的结果等于它本身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322E59C-5960-EA73-C46F-CFAA114B8B65}"/>
              </a:ext>
            </a:extLst>
          </p:cNvPr>
          <p:cNvSpPr txBox="1"/>
          <p:nvPr/>
        </p:nvSpPr>
        <p:spPr>
          <a:xfrm>
            <a:off x="7308107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47781E-2068-A24C-335D-54A355EA8489}"/>
              </a:ext>
            </a:extLst>
          </p:cNvPr>
          <p:cNvSpPr txBox="1"/>
          <p:nvPr/>
        </p:nvSpPr>
        <p:spPr>
          <a:xfrm>
            <a:off x="7308107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B5C800-F269-C85F-AB68-7F95DE2DF347}"/>
              </a:ext>
            </a:extLst>
          </p:cNvPr>
          <p:cNvSpPr txBox="1"/>
          <p:nvPr/>
        </p:nvSpPr>
        <p:spPr>
          <a:xfrm>
            <a:off x="450108" y="2755146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总结规律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一个数的前面有奇数个负号时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化简后的结果等于它的相反数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BA784D-B2D3-B23D-EDC0-3721CAB14329}"/>
              </a:ext>
            </a:extLst>
          </p:cNvPr>
          <p:cNvSpPr txBox="1"/>
          <p:nvPr/>
        </p:nvSpPr>
        <p:spPr>
          <a:xfrm>
            <a:off x="450108" y="3230634"/>
            <a:ext cx="7647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  <a:sym typeface="_⨹_1_8c7cb"/>
              </a:rPr>
              <a:t>一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个数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的前面有偶数个负号时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化简后的结果等于它本身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1" name="yt_shape_10351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多重符号的化简有如下规律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号的个数不影响化简的结果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ccc22"/>
              </a:rPr>
              <a:t>可以直接省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号的个数决定最后的化简结果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若一个不为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的数的前面有偶数个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0e3d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其结果等于它本身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若一个不为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的数的前面有奇数个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be340"/>
              </a:rPr>
              <a:t>其结果等于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它的相反数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3" name="yt_shape_1027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e164"/>
              </a:rPr>
              <a:t>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75" name="yt_table_10275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1486321"/>
                  </p:ext>
                </p:extLst>
              </p:nvPr>
            </p:nvGraphicFramePr>
            <p:xfrm>
              <a:off x="540056" y="1859435"/>
              <a:ext cx="8124191" cy="671449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6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275" name="yt_table_10275_skip" descr="{&quot;rangeId&quot;:4,&quot;type&quot;:&quot;Option&quot;,&quot;drawing&quot;:[&quot;yt_image_10274&quot;]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1486321"/>
                  </p:ext>
                </p:extLst>
              </p:nvPr>
            </p:nvGraphicFramePr>
            <p:xfrm>
              <a:off x="540056" y="1859435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6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9174" r="-74336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29365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274" name="yt_image_10274_skip" title="H_34.1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0012" y="1859435"/>
            <a:ext cx="2550033" cy="43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AF6BDD-3F8A-07C0-6663-9FE4A2CFD9E1}"/>
              </a:ext>
            </a:extLst>
          </p:cNvPr>
          <p:cNvSpPr txBox="1"/>
          <p:nvPr/>
        </p:nvSpPr>
        <p:spPr>
          <a:xfrm>
            <a:off x="1364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6" name="yt_shape_1027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】已知两点间的距离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一点数值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c05a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78" name="yt_image_10278" title="H_20.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1864" y="2491102"/>
            <a:ext cx="2168271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893F6F-45A7-1B5D-31A2-AA7DFA917705}"/>
              </a:ext>
            </a:extLst>
          </p:cNvPr>
          <p:cNvSpPr txBox="1"/>
          <p:nvPr/>
        </p:nvSpPr>
        <p:spPr>
          <a:xfrm>
            <a:off x="2864696" y="180417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0" name="yt_shape_1028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】未知原点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一点数值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的数轴上有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d528,isEnd"/>
              </a:rPr>
              <a:t>表示的数互为相反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82" name="yt_image_10282" title="H_22.4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9213" y="2491102"/>
            <a:ext cx="3433572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4" name="yt_shape_10284"/>
          <p:cNvSpPr txBox="1"/>
          <p:nvPr/>
        </p:nvSpPr>
        <p:spPr>
          <a:xfrm>
            <a:off x="540000" y="2826434"/>
            <a:ext cx="7976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若一个数的相反数不是正数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则这个数一定是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85" name="yt_table_102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09986"/>
              </p:ext>
            </p:extLst>
          </p:nvPr>
        </p:nvGraphicFramePr>
        <p:xfrm>
          <a:off x="540056" y="3305737"/>
          <a:ext cx="48279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正数或零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负数或零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BD18A7A-8191-1C11-22E3-2EE459CD4494}"/>
              </a:ext>
            </a:extLst>
          </p:cNvPr>
          <p:cNvSpPr txBox="1"/>
          <p:nvPr/>
        </p:nvSpPr>
        <p:spPr>
          <a:xfrm>
            <a:off x="3779096" y="180417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7B6F9D-D29E-3F0A-60D6-7FEB705F3551}"/>
              </a:ext>
            </a:extLst>
          </p:cNvPr>
          <p:cNvSpPr txBox="1"/>
          <p:nvPr/>
        </p:nvSpPr>
        <p:spPr>
          <a:xfrm>
            <a:off x="7536589" y="2779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87" name="yt_shape_10287"/>
              <p:cNvSpPr txBox="1"/>
              <p:nvPr/>
            </p:nvSpPr>
            <p:spPr>
              <a:xfrm>
                <a:off x="540000" y="900000"/>
                <a:ext cx="6155531" cy="34372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分别写出下列各数的相反数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87" name="yt_shape_10287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55531" cy="3437288"/>
              </a:xfrm>
              <a:prstGeom prst="rect">
                <a:avLst/>
              </a:prstGeom>
              <a:blipFill>
                <a:blip r:embed="rId2"/>
                <a:stretch>
                  <a:fillRect l="-3072" t="-1599" r="-2081" b="-14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1F38590-CE53-6DD2-F4E0-246F1C9080BE}"/>
              </a:ext>
            </a:extLst>
          </p:cNvPr>
          <p:cNvSpPr txBox="1"/>
          <p:nvPr/>
        </p:nvSpPr>
        <p:spPr>
          <a:xfrm>
            <a:off x="449989" y="2001147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36517A-C4A3-A5CA-9F41-F851505BE3F6}"/>
              </a:ext>
            </a:extLst>
          </p:cNvPr>
          <p:cNvSpPr txBox="1"/>
          <p:nvPr/>
        </p:nvSpPr>
        <p:spPr>
          <a:xfrm>
            <a:off x="449989" y="2476635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D16D272-4DF4-D069-4E8D-30B75F4454EC}"/>
                  </a:ext>
                </a:extLst>
              </p:cNvPr>
              <p:cNvSpPr txBox="1"/>
              <p:nvPr/>
            </p:nvSpPr>
            <p:spPr>
              <a:xfrm>
                <a:off x="497614" y="2952123"/>
                <a:ext cx="5152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}">
                <a:extLst>
                  <a:ext uri="{FF2B5EF4-FFF2-40B4-BE49-F238E27FC236}">
                    <a16:creationId xmlns:a16="http://schemas.microsoft.com/office/drawing/2014/main" id="{DD16D272-4DF4-D069-4E8D-30B75F4454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952123"/>
                <a:ext cx="5152136" cy="765061"/>
              </a:xfrm>
              <a:prstGeom prst="rect">
                <a:avLst/>
              </a:prstGeom>
              <a:blipFill>
                <a:blip r:embed="rId3"/>
                <a:stretch>
                  <a:fillRect r="-177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B08A40D-4795-50AA-0926-BB4DC3E4A775}"/>
                  </a:ext>
                </a:extLst>
              </p:cNvPr>
              <p:cNvSpPr txBox="1"/>
              <p:nvPr/>
            </p:nvSpPr>
            <p:spPr>
              <a:xfrm>
                <a:off x="449989" y="3623572"/>
                <a:ext cx="26089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hasSerialNum': 1}">
                <a:extLst>
                  <a:ext uri="{FF2B5EF4-FFF2-40B4-BE49-F238E27FC236}">
                    <a16:creationId xmlns:a16="http://schemas.microsoft.com/office/drawing/2014/main" id="{BB08A40D-4795-50AA-0926-BB4DC3E4A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3572"/>
                <a:ext cx="2608961" cy="727279"/>
              </a:xfrm>
              <a:prstGeom prst="rect">
                <a:avLst/>
              </a:prstGeom>
              <a:blipFill>
                <a:blip r:embed="rId4"/>
                <a:stretch>
                  <a:fillRect l="-3738" r="-350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2" name="yt_shape_10292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多重符号的化简</a:t>
            </a:r>
          </a:p>
        </p:txBody>
      </p:sp>
      <p:sp>
        <p:nvSpPr>
          <p:cNvPr id="10293" name="yt_shape_10293"/>
          <p:cNvSpPr txBox="1"/>
          <p:nvPr/>
        </p:nvSpPr>
        <p:spPr>
          <a:xfrm>
            <a:off x="540119" y="1389434"/>
            <a:ext cx="1138852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3_ccfb5"/>
              </a:rPr>
              <a:t>－（－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c068"/>
              </a:rPr>
              <a:t>其中互为相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反数的有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94" name="yt_table_102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332196"/>
              </p:ext>
            </p:extLst>
          </p:nvPr>
        </p:nvGraphicFramePr>
        <p:xfrm>
          <a:off x="540056" y="282900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</a:tbl>
          </a:graphicData>
        </a:graphic>
      </p:graphicFrame>
      <p:sp>
        <p:nvSpPr>
          <p:cNvPr id="10296" name="yt_shape_10296"/>
          <p:cNvSpPr txBox="1"/>
          <p:nvPr/>
        </p:nvSpPr>
        <p:spPr>
          <a:xfrm>
            <a:off x="540000" y="3355171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297" name="yt_shape_10297"/>
          <p:cNvSpPr txBox="1"/>
          <p:nvPr/>
        </p:nvSpPr>
        <p:spPr>
          <a:xfrm>
            <a:off x="540000" y="3834474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0298" name="yt_shape_10298"/>
          <p:cNvSpPr txBox="1"/>
          <p:nvPr/>
        </p:nvSpPr>
        <p:spPr>
          <a:xfrm>
            <a:off x="540000" y="4313777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299" name="yt_shape_10299"/>
          <p:cNvSpPr txBox="1"/>
          <p:nvPr/>
        </p:nvSpPr>
        <p:spPr>
          <a:xfrm>
            <a:off x="540000" y="4793080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300" name="yt_shape_10300"/>
          <p:cNvSpPr txBox="1"/>
          <p:nvPr/>
        </p:nvSpPr>
        <p:spPr>
          <a:xfrm>
            <a:off x="540000" y="5272383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6958865">
            <a:extLst>
              <a:ext uri="{FF2B5EF4-FFF2-40B4-BE49-F238E27FC236}">
                <a16:creationId xmlns:a16="http://schemas.microsoft.com/office/drawing/2014/main" id="{7601B6F2-297B-9E99-3465-E56C9940AC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428F36-6606-218A-2669-0CC043F01F36}"/>
              </a:ext>
            </a:extLst>
          </p:cNvPr>
          <p:cNvSpPr txBox="1"/>
          <p:nvPr/>
        </p:nvSpPr>
        <p:spPr>
          <a:xfrm>
            <a:off x="2278908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E0884B-1048-1BD7-154F-88CE9D3ABE62}"/>
              </a:ext>
            </a:extLst>
          </p:cNvPr>
          <p:cNvSpPr txBox="1"/>
          <p:nvPr/>
        </p:nvSpPr>
        <p:spPr>
          <a:xfrm>
            <a:off x="449989" y="4266971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389D5B-3617-5513-5812-AB34504158B3}"/>
              </a:ext>
            </a:extLst>
          </p:cNvPr>
          <p:cNvSpPr txBox="1"/>
          <p:nvPr/>
        </p:nvSpPr>
        <p:spPr>
          <a:xfrm>
            <a:off x="449989" y="5225577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1" name="yt_shape_10301"/>
          <p:cNvSpPr txBox="1"/>
          <p:nvPr/>
        </p:nvSpPr>
        <p:spPr>
          <a:xfrm>
            <a:off x="540000" y="900000"/>
            <a:ext cx="762869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因对相反数的概念理解不透彻而出错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03" name="yt_table_103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903761"/>
              </p:ext>
            </p:extLst>
          </p:nvPr>
        </p:nvGraphicFramePr>
        <p:xfrm>
          <a:off x="540056" y="1858606"/>
          <a:ext cx="5491163" cy="1901952"/>
        </p:xfrm>
        <a:graphic>
          <a:graphicData uri="http://schemas.openxmlformats.org/drawingml/2006/table">
            <a:tbl>
              <a:tblPr/>
              <a:tblGrid>
                <a:gridCol w="5491163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一定不相等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0F840B8-78F6-5A3D-2911-DFCE2A6CC8B0}"/>
              </a:ext>
            </a:extLst>
          </p:cNvPr>
          <p:cNvSpPr txBox="1"/>
          <p:nvPr/>
        </p:nvSpPr>
        <p:spPr>
          <a:xfrm>
            <a:off x="717463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6" name="yt_shape_1030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05" name="yt_image_10305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8" name="yt_shape_10308"/>
          <p:cNvSpPr txBox="1"/>
          <p:nvPr/>
        </p:nvSpPr>
        <p:spPr>
          <a:xfrm>
            <a:off x="540000" y="1482165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下列各对数中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09" name="yt_table_103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637574"/>
              </p:ext>
            </p:extLst>
          </p:nvPr>
        </p:nvGraphicFramePr>
        <p:xfrm>
          <a:off x="540056" y="1961468"/>
          <a:ext cx="4157663" cy="1901952"/>
        </p:xfrm>
        <a:graphic>
          <a:graphicData uri="http://schemas.openxmlformats.org/drawingml/2006/table">
            <a:tbl>
              <a:tblPr/>
              <a:tblGrid>
                <a:gridCol w="4157663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</a:tbl>
          </a:graphicData>
        </a:graphic>
      </p:graphicFrame>
      <p:sp>
        <p:nvSpPr>
          <p:cNvPr id="10311" name="yt_shape_10311"/>
          <p:cNvSpPr txBox="1"/>
          <p:nvPr/>
        </p:nvSpPr>
        <p:spPr>
          <a:xfrm>
            <a:off x="540000" y="3913788"/>
            <a:ext cx="75709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12" name="yt_table_103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130604"/>
              </p:ext>
            </p:extLst>
          </p:nvPr>
        </p:nvGraphicFramePr>
        <p:xfrm>
          <a:off x="540056" y="4393091"/>
          <a:ext cx="5458143" cy="950976"/>
        </p:xfrm>
        <a:graphic>
          <a:graphicData uri="http://schemas.openxmlformats.org/drawingml/2006/table">
            <a:tbl>
              <a:tblPr/>
              <a:tblGrid>
                <a:gridCol w="3034030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2424113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为无理数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</a:tbl>
          </a:graphicData>
        </a:graphic>
      </p:graphicFrame>
      <p:sp>
        <p:nvSpPr>
          <p:cNvPr id="10314" name="yt_shape_10314"/>
          <p:cNvSpPr txBox="1"/>
          <p:nvPr/>
        </p:nvSpPr>
        <p:spPr>
          <a:xfrm>
            <a:off x="540000" y="5394645"/>
            <a:ext cx="101291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ADDE4E-5AC8-F5E0-9FBE-4FF8AF7F7185}"/>
              </a:ext>
            </a:extLst>
          </p:cNvPr>
          <p:cNvSpPr txBox="1"/>
          <p:nvPr/>
        </p:nvSpPr>
        <p:spPr>
          <a:xfrm>
            <a:off x="57077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88884A-2F1E-0A59-1726-D1C5D42B323B}"/>
              </a:ext>
            </a:extLst>
          </p:cNvPr>
          <p:cNvSpPr txBox="1"/>
          <p:nvPr/>
        </p:nvSpPr>
        <p:spPr>
          <a:xfrm>
            <a:off x="7117489" y="38669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249AB2-815D-6C0E-0ED5-08B87B89D33C}"/>
              </a:ext>
            </a:extLst>
          </p:cNvPr>
          <p:cNvSpPr txBox="1"/>
          <p:nvPr/>
        </p:nvSpPr>
        <p:spPr>
          <a:xfrm>
            <a:off x="4194711" y="534783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A0A48A-DD10-AFF7-800B-C0E9CC20B87C}"/>
              </a:ext>
            </a:extLst>
          </p:cNvPr>
          <p:cNvSpPr txBox="1"/>
          <p:nvPr/>
        </p:nvSpPr>
        <p:spPr>
          <a:xfrm>
            <a:off x="9262011" y="534783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5" name="yt_shape_10315"/>
          <p:cNvSpPr txBox="1"/>
          <p:nvPr/>
        </p:nvSpPr>
        <p:spPr>
          <a:xfrm>
            <a:off x="535877" y="80834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f44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表示的数应该是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写出下列各数的相反数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e38d2,isEnd"/>
              </a:rPr>
              <a:t>并将这些数连同它们的相反数在如图所示的数轴上表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A1AFB3-F4E4-53B4-C156-0A9F9218E828}"/>
              </a:ext>
            </a:extLst>
          </p:cNvPr>
          <p:cNvSpPr txBox="1"/>
          <p:nvPr/>
        </p:nvSpPr>
        <p:spPr>
          <a:xfrm>
            <a:off x="6592665" y="123702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317"/>
              <p:cNvSpPr txBox="1"/>
              <p:nvPr/>
            </p:nvSpPr>
            <p:spPr>
              <a:xfrm>
                <a:off x="596341" y="2637008"/>
                <a:ext cx="4381008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03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341" y="2637008"/>
                <a:ext cx="4381008" cy="641201"/>
              </a:xfrm>
              <a:prstGeom prst="rect">
                <a:avLst/>
              </a:prstGeom>
              <a:blipFill>
                <a:blip r:embed="rId2"/>
                <a:stretch>
                  <a:fillRect l="-4318" r="-334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0319" title="H_21.4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2665" y="3006175"/>
            <a:ext cx="4782312" cy="272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321"/>
              <p:cNvSpPr txBox="1"/>
              <p:nvPr/>
            </p:nvSpPr>
            <p:spPr>
              <a:xfrm>
                <a:off x="596341" y="3405355"/>
                <a:ext cx="5847755" cy="20527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在数轴上表示如图所示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03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341" y="3405355"/>
                <a:ext cx="5847755" cy="2052741"/>
              </a:xfrm>
              <a:prstGeom prst="rect">
                <a:avLst/>
              </a:prstGeom>
              <a:blipFill>
                <a:blip r:embed="rId4"/>
                <a:stretch>
                  <a:fillRect l="-3233" t="-2679" r="-2190" b="-8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324"/>
          <p:cNvSpPr txBox="1"/>
          <p:nvPr/>
        </p:nvSpPr>
        <p:spPr>
          <a:xfrm>
            <a:off x="596341" y="5661248"/>
            <a:ext cx="485934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708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8" name="yt_image_10323" title="H_51.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81944" y="5561023"/>
            <a:ext cx="4809744" cy="65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2E005C2-53D0-E1B6-2264-B05A2BED387A}"/>
              </a:ext>
            </a:extLst>
          </p:cNvPr>
          <p:cNvSpPr txBox="1"/>
          <p:nvPr/>
        </p:nvSpPr>
        <p:spPr>
          <a:xfrm>
            <a:off x="506330" y="3358549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2FDFF3-1F12-6B2C-0481-D976EAD0DE3B}"/>
              </a:ext>
            </a:extLst>
          </p:cNvPr>
          <p:cNvSpPr txBox="1"/>
          <p:nvPr/>
        </p:nvSpPr>
        <p:spPr>
          <a:xfrm>
            <a:off x="506330" y="3834037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81DCA0D-0509-354C-9AD6-2B88AD5054F8}"/>
                  </a:ext>
                </a:extLst>
              </p:cNvPr>
              <p:cNvSpPr txBox="1"/>
              <p:nvPr/>
            </p:nvSpPr>
            <p:spPr>
              <a:xfrm>
                <a:off x="506330" y="4309525"/>
                <a:ext cx="59617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81DCA0D-0509-354C-9AD6-2B88AD5054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330" y="4309525"/>
                <a:ext cx="5961761" cy="767474"/>
              </a:xfrm>
              <a:prstGeom prst="rect">
                <a:avLst/>
              </a:prstGeom>
              <a:blipFill>
                <a:blip r:embed="rId6"/>
                <a:stretch>
                  <a:fillRect l="-1534" r="-163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183EC6FE-8EA1-AE62-274D-7DF0BB4ED457}"/>
              </a:ext>
            </a:extLst>
          </p:cNvPr>
          <p:cNvSpPr txBox="1"/>
          <p:nvPr/>
        </p:nvSpPr>
        <p:spPr>
          <a:xfrm>
            <a:off x="506330" y="4983387"/>
            <a:ext cx="3380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在数轴上表示如图所示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1187</Words>
  <Application>Microsoft Office PowerPoint</Application>
  <PresentationFormat>宽屏</PresentationFormat>
  <Paragraphs>135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3" baseType="lpstr">
      <vt:lpstr>,isEnd</vt:lpstr>
      <vt:lpstr>_⨹_1_5c05a,isEnd</vt:lpstr>
      <vt:lpstr>_⨹_1_6f449,isEnd</vt:lpstr>
      <vt:lpstr>_⨹_1_8c7cb</vt:lpstr>
      <vt:lpstr>_⨹_1_8c7cb,isEnd</vt:lpstr>
      <vt:lpstr>_⨹_1_b0e3d</vt:lpstr>
      <vt:lpstr>_⨹_23_e38d2,isEnd</vt:lpstr>
      <vt:lpstr>_⨹_3_ccfb5</vt:lpstr>
      <vt:lpstr>_⨹_3_d88be</vt:lpstr>
      <vt:lpstr>_⨹_4_1e164</vt:lpstr>
      <vt:lpstr>_⨹_5_be340</vt:lpstr>
      <vt:lpstr>_⨹_5_ccc22</vt:lpstr>
      <vt:lpstr>_⨹_5_ec068</vt:lpstr>
      <vt:lpstr>_⨹_6_75a9b,isEnd</vt:lpstr>
      <vt:lpstr>_⨹_8_8d528,isEnd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14</cp:revision>
  <dcterms:created xsi:type="dcterms:W3CDTF">2024-07-22T14:01:11Z</dcterms:created>
  <dcterms:modified xsi:type="dcterms:W3CDTF">2024-07-23T07:53:51Z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