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09" r:id="rId6"/>
    <p:sldId id="313" r:id="rId7"/>
    <p:sldId id="315" r:id="rId8"/>
    <p:sldId id="317" r:id="rId9"/>
    <p:sldId id="319" r:id="rId10"/>
    <p:sldId id="320" r:id="rId11"/>
    <p:sldId id="321" r:id="rId12"/>
    <p:sldId id="322" r:id="rId13"/>
    <p:sldId id="324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72" y="4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7" name="yt_shape_13447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446" name="yt_image_1344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49" name="yt_shape_13449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产品配套问题</a:t>
            </a:r>
          </a:p>
        </p:txBody>
      </p:sp>
      <p:sp>
        <p:nvSpPr>
          <p:cNvPr id="13450" name="yt_shape_13450"/>
          <p:cNvSpPr txBox="1"/>
          <p:nvPr/>
        </p:nvSpPr>
        <p:spPr>
          <a:xfrm>
            <a:off x="540119" y="197159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现要用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的木料制作桌子和椅子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张桌子需要配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把椅子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680b,isEnd"/>
              </a:rPr>
              <a:t>的木料可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张桌子或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把椅子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要使制作的桌子和椅子刚好配套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的木料做桌子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497c,isEnd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可列方程为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657434201">
            <a:extLst>
              <a:ext uri="{FF2B5EF4-FFF2-40B4-BE49-F238E27FC236}">
                <a16:creationId xmlns:a16="http://schemas.microsoft.com/office/drawing/2014/main" id="{17CFFA5C-47F2-D28A-F6A4-C387F74704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4B88906-40E5-1766-6C2B-7BF96188C954}"/>
              </a:ext>
            </a:extLst>
          </p:cNvPr>
          <p:cNvSpPr txBox="1"/>
          <p:nvPr/>
        </p:nvSpPr>
        <p:spPr>
          <a:xfrm>
            <a:off x="2278908" y="2875769"/>
            <a:ext cx="291515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88" name="yt_shape_13488"/>
              <p:cNvSpPr txBox="1"/>
              <p:nvPr/>
            </p:nvSpPr>
            <p:spPr>
              <a:xfrm>
                <a:off x="540119" y="900000"/>
                <a:ext cx="11492915" cy="351147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安装某住宅小区的自来水管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甲单独完成需要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乙单独完成需要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9bcc4"/>
                  </a:rPr>
                  <a:t>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单独完成需要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天由甲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乙两人合作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但乙中途离开一段时间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7e6de"/>
                  </a:rPr>
                  <a:t>天由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丙合作完成任务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问乙中途离开了几天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设乙中途离开了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天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乙中途离开了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天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88" name="yt_shape_13488" descr="{&quot;rangeId&quot;:1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511474"/>
              </a:xfrm>
              <a:prstGeom prst="rect">
                <a:avLst/>
              </a:prstGeom>
              <a:blipFill>
                <a:blip r:embed="rId2"/>
                <a:stretch>
                  <a:fillRect l="-1645" t="-1563" b="-4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E34D538-0D1E-913B-6616-503A55C1D825}"/>
              </a:ext>
            </a:extLst>
          </p:cNvPr>
          <p:cNvSpPr txBox="1"/>
          <p:nvPr/>
        </p:nvSpPr>
        <p:spPr>
          <a:xfrm>
            <a:off x="450108" y="2279658"/>
            <a:ext cx="361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设乙中途离开了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D3F5A97-B094-DF1E-75BC-C244A109CE0D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4746942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3, 'hasSerialNum': 1}">
                <a:extLst>
                  <a:ext uri="{FF2B5EF4-FFF2-40B4-BE49-F238E27FC236}">
                    <a16:creationId xmlns:a16="http://schemas.microsoft.com/office/drawing/2014/main" id="{6D3F5A97-B094-DF1E-75BC-C244A109CE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4746942" cy="769316"/>
              </a:xfrm>
              <a:prstGeom prst="rect">
                <a:avLst/>
              </a:prstGeom>
              <a:blipFill>
                <a:blip r:embed="rId3"/>
                <a:stretch>
                  <a:fillRect l="-2054" r="-192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D28FA28A-871E-2DCB-11B6-55EE08986ED1}"/>
              </a:ext>
            </a:extLst>
          </p:cNvPr>
          <p:cNvSpPr txBox="1"/>
          <p:nvPr/>
        </p:nvSpPr>
        <p:spPr>
          <a:xfrm>
            <a:off x="450108" y="3430850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709DBC2-F180-0E2C-638C-E6BC61E1B2D7}"/>
              </a:ext>
            </a:extLst>
          </p:cNvPr>
          <p:cNvSpPr txBox="1"/>
          <p:nvPr/>
        </p:nvSpPr>
        <p:spPr>
          <a:xfrm>
            <a:off x="450108" y="3906338"/>
            <a:ext cx="3228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乙中途离开了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4" name="yt_shape_13494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493" name="yt_image_13493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496" name="yt_shape_13496"/>
              <p:cNvSpPr txBox="1"/>
              <p:nvPr/>
            </p:nvSpPr>
            <p:spPr>
              <a:xfrm>
                <a:off x="540119" y="1482165"/>
                <a:ext cx="11492915" cy="44158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应用意识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乙两人打算共同承包一项工程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甲单独做需要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55633"/>
                  </a:rPr>
                  <a:t>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完成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乙单独做需要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天完成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合同规定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天完成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若未能完成视为违约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10a67"/>
                  </a:rPr>
                  <a:t>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两人经过商量后签订了该合同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乙两人能否在合同规定时间内完成该项工程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为什么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能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理由如下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设甲、乙两人合作完成此项工程需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天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所以甲、乙两人能在合同规定时间内完成该项工程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496" name="yt_shape_13496" descr="{&quot;rangeId&quot;:1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4415889"/>
              </a:xfrm>
              <a:prstGeom prst="rect">
                <a:avLst/>
              </a:prstGeom>
              <a:blipFill>
                <a:blip r:embed="rId3"/>
                <a:stretch>
                  <a:fillRect l="-1645" t="-1103" b="-3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18A08B9-0D17-2566-E439-CD3A91790F23}"/>
              </a:ext>
            </a:extLst>
          </p:cNvPr>
          <p:cNvSpPr txBox="1"/>
          <p:nvPr/>
        </p:nvSpPr>
        <p:spPr>
          <a:xfrm>
            <a:off x="450108" y="3337311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D6509C5-331B-BE4A-4FEC-A950C32758B0}"/>
              </a:ext>
            </a:extLst>
          </p:cNvPr>
          <p:cNvSpPr txBox="1"/>
          <p:nvPr/>
        </p:nvSpPr>
        <p:spPr>
          <a:xfrm>
            <a:off x="450108" y="3812799"/>
            <a:ext cx="543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设甲、乙两人合作完成此项工程需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072ADAE-FCA1-5EFC-F08B-C9327A3F36F5}"/>
                  </a:ext>
                </a:extLst>
              </p:cNvPr>
              <p:cNvSpPr txBox="1"/>
              <p:nvPr/>
            </p:nvSpPr>
            <p:spPr>
              <a:xfrm>
                <a:off x="450108" y="4288287"/>
                <a:ext cx="5382323" cy="7303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16, 'hasSerialNum': 1}">
                <a:extLst>
                  <a:ext uri="{FF2B5EF4-FFF2-40B4-BE49-F238E27FC236}">
                    <a16:creationId xmlns:a16="http://schemas.microsoft.com/office/drawing/2014/main" id="{7072ADAE-FCA1-5EFC-F08B-C9327A3F36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88287"/>
                <a:ext cx="5382323" cy="730327"/>
              </a:xfrm>
              <a:prstGeom prst="rect">
                <a:avLst/>
              </a:prstGeom>
              <a:blipFill>
                <a:blip r:embed="rId4"/>
                <a:stretch>
                  <a:fillRect l="-1812" r="-1699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B3A61F5-2487-6D48-3640-BB3FA0A8281B}"/>
              </a:ext>
            </a:extLst>
          </p:cNvPr>
          <p:cNvSpPr txBox="1"/>
          <p:nvPr/>
        </p:nvSpPr>
        <p:spPr>
          <a:xfrm>
            <a:off x="450108" y="4925002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1D74B3D-72E3-1D19-7F22-FEC00BA14FD7}"/>
              </a:ext>
            </a:extLst>
          </p:cNvPr>
          <p:cNvSpPr txBox="1"/>
          <p:nvPr/>
        </p:nvSpPr>
        <p:spPr>
          <a:xfrm>
            <a:off x="450108" y="5400491"/>
            <a:ext cx="70380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所以甲、乙两人能在合同规定时间内完成该项工程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00" name="yt_shape_13500"/>
              <p:cNvSpPr txBox="1"/>
              <p:nvPr/>
            </p:nvSpPr>
            <p:spPr>
              <a:xfrm>
                <a:off x="540000" y="900000"/>
                <a:ext cx="10002738" cy="51469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两人合作了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因别处有急事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必须调走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两人是否会违约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设剩下的工程由甲继续完成还需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天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所以此时两人违约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设剩下的工程由乙继续完成还需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天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所以此时两人不违约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综上所述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若调走乙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两人会违约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若调走甲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两人不会违约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00" name="yt_shape_13500" descr="{&quot;rangeId&quot;:1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002738" cy="5146922"/>
              </a:xfrm>
              <a:prstGeom prst="rect">
                <a:avLst/>
              </a:prstGeom>
              <a:blipFill>
                <a:blip r:embed="rId2"/>
                <a:stretch>
                  <a:fillRect l="-1890" t="-1066" r="-915" b="-26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D05F8E5-25A1-EEFC-934C-32769ABB7B47}"/>
              </a:ext>
            </a:extLst>
          </p:cNvPr>
          <p:cNvSpPr txBox="1"/>
          <p:nvPr/>
        </p:nvSpPr>
        <p:spPr>
          <a:xfrm>
            <a:off x="449989" y="1328682"/>
            <a:ext cx="65237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设剩下的工程由甲继续完成还需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CEED1BA-168C-8D88-26E3-CEFC8782B62F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5724272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7}">
                <a:extLst>
                  <a:ext uri="{FF2B5EF4-FFF2-40B4-BE49-F238E27FC236}">
                    <a16:creationId xmlns:a16="http://schemas.microsoft.com/office/drawing/2014/main" id="{9CEED1BA-168C-8D88-26E3-CEFC8782B6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5724272" cy="769062"/>
              </a:xfrm>
              <a:prstGeom prst="rect">
                <a:avLst/>
              </a:prstGeom>
              <a:blipFill>
                <a:blip r:embed="rId3"/>
                <a:stretch>
                  <a:fillRect l="-1704" r="-159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E7FAB20-A2EE-DB9D-D92B-B14D62321726}"/>
              </a:ext>
            </a:extLst>
          </p:cNvPr>
          <p:cNvSpPr txBox="1"/>
          <p:nvPr/>
        </p:nvSpPr>
        <p:spPr>
          <a:xfrm>
            <a:off x="449989" y="2479620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E90B16D-F424-4A37-CD31-92B7CB10A958}"/>
              </a:ext>
            </a:extLst>
          </p:cNvPr>
          <p:cNvSpPr txBox="1"/>
          <p:nvPr/>
        </p:nvSpPr>
        <p:spPr>
          <a:xfrm>
            <a:off x="449989" y="2955108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所以此时两人违约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FC0BF4E-A3D7-71C9-CAA1-B307CD1818A3}"/>
              </a:ext>
            </a:extLst>
          </p:cNvPr>
          <p:cNvSpPr txBox="1"/>
          <p:nvPr/>
        </p:nvSpPr>
        <p:spPr>
          <a:xfrm>
            <a:off x="449989" y="3430596"/>
            <a:ext cx="5152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设剩下的工程由乙继续完成还需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E5F3AFD-9306-3C8D-670F-A90F89DD3164}"/>
                  </a:ext>
                </a:extLst>
              </p:cNvPr>
              <p:cNvSpPr txBox="1"/>
              <p:nvPr/>
            </p:nvSpPr>
            <p:spPr>
              <a:xfrm>
                <a:off x="449989" y="3906084"/>
                <a:ext cx="5413692" cy="77884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7}">
                <a:extLst>
                  <a:ext uri="{FF2B5EF4-FFF2-40B4-BE49-F238E27FC236}">
                    <a16:creationId xmlns:a16="http://schemas.microsoft.com/office/drawing/2014/main" id="{CE5F3AFD-9306-3C8D-670F-A90F89DD31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06084"/>
                <a:ext cx="5413692" cy="778840"/>
              </a:xfrm>
              <a:prstGeom prst="rect">
                <a:avLst/>
              </a:prstGeom>
              <a:blipFill>
                <a:blip r:embed="rId4"/>
                <a:stretch>
                  <a:fillRect l="-1802" r="-1689" b="-3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4BCB7B47-3B9E-F62B-06EB-33BE4F8F1374}"/>
              </a:ext>
            </a:extLst>
          </p:cNvPr>
          <p:cNvSpPr txBox="1"/>
          <p:nvPr/>
        </p:nvSpPr>
        <p:spPr>
          <a:xfrm>
            <a:off x="449989" y="4591312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4EFDE89-3835-6FBC-A8CC-D64AEF308B92}"/>
              </a:ext>
            </a:extLst>
          </p:cNvPr>
          <p:cNvSpPr txBox="1"/>
          <p:nvPr/>
        </p:nvSpPr>
        <p:spPr>
          <a:xfrm>
            <a:off x="449989" y="5066800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所以此时两人不违约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C44D2BD-CCF9-A3E1-072C-4C9FBCB22B78}"/>
              </a:ext>
            </a:extLst>
          </p:cNvPr>
          <p:cNvSpPr txBox="1"/>
          <p:nvPr/>
        </p:nvSpPr>
        <p:spPr>
          <a:xfrm>
            <a:off x="449989" y="5542288"/>
            <a:ext cx="85620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综上所述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若调走乙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两人会违约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若调走甲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两人不会违约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452" name="yt_shape_13452"/>
              <p:cNvSpPr txBox="1"/>
              <p:nvPr/>
            </p:nvSpPr>
            <p:spPr>
              <a:xfrm>
                <a:off x="551153" y="2340707"/>
                <a:ext cx="8944756" cy="29125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设用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的布料生产上衣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的布料生产裤子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600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能生产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套校服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452" name="yt_shape_134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153" y="2340707"/>
                <a:ext cx="8944756" cy="2912592"/>
              </a:xfrm>
              <a:prstGeom prst="rect">
                <a:avLst/>
              </a:prstGeom>
              <a:blipFill>
                <a:blip r:embed="rId2"/>
                <a:stretch>
                  <a:fillRect l="-2044" t="-1883" r="-954" b="-41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0FEC9C5-75C5-F5FA-CBC2-A4D4BC3C0843}"/>
              </a:ext>
            </a:extLst>
          </p:cNvPr>
          <p:cNvSpPr txBox="1"/>
          <p:nvPr/>
        </p:nvSpPr>
        <p:spPr>
          <a:xfrm>
            <a:off x="461142" y="2293901"/>
            <a:ext cx="90383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的布料生产上衣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的布料生产裤子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BCD84CC-9884-7CFB-C221-63BA2383153F}"/>
                  </a:ext>
                </a:extLst>
              </p:cNvPr>
              <p:cNvSpPr txBox="1"/>
              <p:nvPr/>
            </p:nvSpPr>
            <p:spPr>
              <a:xfrm>
                <a:off x="461142" y="2769389"/>
                <a:ext cx="4492942" cy="9278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600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BCD84CC-9884-7CFB-C221-63BA238315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142" y="2769389"/>
                <a:ext cx="4492942" cy="927812"/>
              </a:xfrm>
              <a:prstGeom prst="rect">
                <a:avLst/>
              </a:prstGeom>
              <a:blipFill>
                <a:blip r:embed="rId3"/>
                <a:stretch>
                  <a:fillRect l="-2171" r="-21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4E96781-3BAC-8F87-C564-C67CFFF94EAF}"/>
              </a:ext>
            </a:extLst>
          </p:cNvPr>
          <p:cNvSpPr txBox="1"/>
          <p:nvPr/>
        </p:nvSpPr>
        <p:spPr>
          <a:xfrm>
            <a:off x="461142" y="3603589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548C553-695A-D2F6-E166-8A42D881D603}"/>
                  </a:ext>
                </a:extLst>
              </p:cNvPr>
              <p:cNvSpPr txBox="1"/>
              <p:nvPr/>
            </p:nvSpPr>
            <p:spPr>
              <a:xfrm>
                <a:off x="461142" y="4079077"/>
                <a:ext cx="206565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548C553-695A-D2F6-E166-8A42D881D6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142" y="4079077"/>
                <a:ext cx="2065656" cy="768490"/>
              </a:xfrm>
              <a:prstGeom prst="rect">
                <a:avLst/>
              </a:prstGeom>
              <a:blipFill>
                <a:blip r:embed="rId4"/>
                <a:stretch>
                  <a:fillRect l="-4720" r="-472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4E34CA4-1D64-EE28-2B5A-4E9DF61C2DC7}"/>
              </a:ext>
            </a:extLst>
          </p:cNvPr>
          <p:cNvSpPr txBox="1"/>
          <p:nvPr/>
        </p:nvSpPr>
        <p:spPr>
          <a:xfrm>
            <a:off x="461142" y="4753955"/>
            <a:ext cx="3228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能生产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套校服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3451"/>
          <p:cNvSpPr txBox="1"/>
          <p:nvPr/>
        </p:nvSpPr>
        <p:spPr>
          <a:xfrm>
            <a:off x="479376" y="836712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某服装厂要生产一批同型号的校服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的布料可做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件上衣或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条裤子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87a7"/>
              </a:rPr>
              <a:t>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上衣和一条裤子为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套校服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的这种布料生产校服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4d2c4"/>
              </a:rPr>
              <a:t>求能生产多少套校服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上衣和裤子完全配套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无剩余布料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7" name="yt_shape_13457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某车间共有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名工人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每人每天可以生产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个甲种部件或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个乙种部件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c922e"/>
              </a:rPr>
              <a:t>个甲种部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个乙种部件配成一套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为使每天生产的甲种部件和乙种部件刚好配套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5d29"/>
              </a:rPr>
              <a:t>应怎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样安排工人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设应安排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人生产甲种部件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则安排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人生产乙种部件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依题意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应安排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人生产甲种部件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安排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人生产乙种部件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8521DCD-74ED-5B00-57CF-5A327244AB0B}"/>
              </a:ext>
            </a:extLst>
          </p:cNvPr>
          <p:cNvSpPr txBox="1"/>
          <p:nvPr/>
        </p:nvSpPr>
        <p:spPr>
          <a:xfrm>
            <a:off x="450108" y="2279658"/>
            <a:ext cx="9327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设应安排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人生产甲种部件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则安排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人生产乙种部件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BFC619A-5EF8-3BDB-34BC-A2E74CBAB0F0}"/>
              </a:ext>
            </a:extLst>
          </p:cNvPr>
          <p:cNvSpPr txBox="1"/>
          <p:nvPr/>
        </p:nvSpPr>
        <p:spPr>
          <a:xfrm>
            <a:off x="450108" y="2755146"/>
            <a:ext cx="5212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D041740-30A3-990D-E195-349AABDC94BB}"/>
              </a:ext>
            </a:extLst>
          </p:cNvPr>
          <p:cNvSpPr txBox="1"/>
          <p:nvPr/>
        </p:nvSpPr>
        <p:spPr>
          <a:xfrm>
            <a:off x="450108" y="3230634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E8F6E79-41B4-DFEE-83CA-7E8E58124B7D}"/>
              </a:ext>
            </a:extLst>
          </p:cNvPr>
          <p:cNvSpPr txBox="1"/>
          <p:nvPr/>
        </p:nvSpPr>
        <p:spPr>
          <a:xfrm>
            <a:off x="450108" y="3706122"/>
            <a:ext cx="2391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067FF68-D9F6-F0FE-698B-57EFD34ADF23}"/>
              </a:ext>
            </a:extLst>
          </p:cNvPr>
          <p:cNvSpPr txBox="1"/>
          <p:nvPr/>
        </p:nvSpPr>
        <p:spPr>
          <a:xfrm>
            <a:off x="450108" y="4181610"/>
            <a:ext cx="7647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应安排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人生产甲种部件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安排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人生产乙种部件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1" name="yt_shape_13461"/>
          <p:cNvSpPr txBox="1"/>
          <p:nvPr/>
        </p:nvSpPr>
        <p:spPr>
          <a:xfrm>
            <a:off x="540000" y="900000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工程问题</a:t>
            </a:r>
          </a:p>
        </p:txBody>
      </p:sp>
      <p:sp>
        <p:nvSpPr>
          <p:cNvPr id="13462" name="yt_shape_13462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某地下管道由甲工程队单独铺设需要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由乙工程队单独铺设需要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cfec"/>
              </a:rPr>
              <a:t>如果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由这两个工程队从两端同时相向施工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总共需要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63" name="yt_table_1346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8499394"/>
              </p:ext>
            </p:extLst>
          </p:nvPr>
        </p:nvGraphicFramePr>
        <p:xfrm>
          <a:off x="540056" y="2348869"/>
          <a:ext cx="4218306" cy="950976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678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6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天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天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天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天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465" name="yt_shape_13465"/>
              <p:cNvSpPr txBox="1"/>
              <p:nvPr/>
            </p:nvSpPr>
            <p:spPr>
              <a:xfrm>
                <a:off x="540119" y="3350423"/>
                <a:ext cx="11111999" cy="180292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收割一块小麦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第一组需要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小时收割完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第二组需要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小时收割完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第一组收割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6e6d6,isEnd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小时后再增加第二组一起收割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两组共同收割了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小时完成任务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可列方程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15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W:3.755039,H:53.10504,isEnd"/>
                  </a:rPr>
                  <a:t/>
                </a:r>
                <a:br>
                  <a:rPr lang="en-US" altLang="zh-CN" sz="15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W:3.755039,H:53.10504,isEnd"/>
                  </a:rPr>
                </a:b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465" name="yt_shape_134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350423"/>
                <a:ext cx="11111999" cy="1802929"/>
              </a:xfrm>
              <a:prstGeom prst="rect">
                <a:avLst/>
              </a:prstGeom>
              <a:blipFill>
                <a:blip r:embed="rId2"/>
                <a:stretch>
                  <a:fillRect l="-1701" t="-3051" r="-1098" b="-47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1657434273">
            <a:extLst>
              <a:ext uri="{FF2B5EF4-FFF2-40B4-BE49-F238E27FC236}">
                <a16:creationId xmlns:a16="http://schemas.microsoft.com/office/drawing/2014/main" id="{7DFA2312-B52D-17BB-7EEA-EAB4B0E3FA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AFF53A8-4B5A-6107-AC46-CE6BE96DD718}"/>
              </a:ext>
            </a:extLst>
          </p:cNvPr>
          <p:cNvSpPr txBox="1"/>
          <p:nvPr/>
        </p:nvSpPr>
        <p:spPr>
          <a:xfrm>
            <a:off x="7460507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4C009C0-DDAD-75F9-1165-B06AD756E6F9}"/>
                  </a:ext>
                </a:extLst>
              </p:cNvPr>
              <p:cNvSpPr txBox="1"/>
              <p:nvPr/>
            </p:nvSpPr>
            <p:spPr>
              <a:xfrm>
                <a:off x="11064552" y="3861048"/>
                <a:ext cx="403923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_⨹_1_9ae43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4C009C0-DDAD-75F9-1165-B06AD756E6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64552" y="3861048"/>
                <a:ext cx="403923" cy="76804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5714C84-C94E-C196-3298-81487E7ABA44}"/>
                  </a:ext>
                </a:extLst>
              </p:cNvPr>
              <p:cNvSpPr txBox="1"/>
              <p:nvPr/>
            </p:nvSpPr>
            <p:spPr>
              <a:xfrm>
                <a:off x="488588" y="4251887"/>
                <a:ext cx="2839149" cy="729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5714C84-C94E-C196-3298-81487E7ABA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588" y="4251887"/>
                <a:ext cx="2839149" cy="729183"/>
              </a:xfrm>
              <a:prstGeom prst="rect">
                <a:avLst/>
              </a:prstGeom>
              <a:blipFill>
                <a:blip r:embed="rId5"/>
                <a:stretch>
                  <a:fillRect l="-3219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468" name="yt_shape_13468"/>
              <p:cNvSpPr txBox="1"/>
              <p:nvPr/>
            </p:nvSpPr>
            <p:spPr>
              <a:xfrm>
                <a:off x="565029" y="2279220"/>
                <a:ext cx="5772414" cy="20692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设乙队还需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天才能完成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乙队还需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天才能完成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468" name="yt_shape_134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029" y="2279220"/>
                <a:ext cx="5772414" cy="2069284"/>
              </a:xfrm>
              <a:prstGeom prst="rect">
                <a:avLst/>
              </a:prstGeom>
              <a:blipFill>
                <a:blip r:embed="rId2"/>
                <a:stretch>
                  <a:fillRect l="-3273" t="-2655" r="-2218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A04BE53-6478-B085-2746-19E43842D165}"/>
              </a:ext>
            </a:extLst>
          </p:cNvPr>
          <p:cNvSpPr txBox="1"/>
          <p:nvPr/>
        </p:nvSpPr>
        <p:spPr>
          <a:xfrm>
            <a:off x="475018" y="2232414"/>
            <a:ext cx="5896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设乙队还需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天才能完成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CCEF5B0-5708-5CE0-A90E-93F12D7279D0}"/>
                  </a:ext>
                </a:extLst>
              </p:cNvPr>
              <p:cNvSpPr txBox="1"/>
              <p:nvPr/>
            </p:nvSpPr>
            <p:spPr>
              <a:xfrm>
                <a:off x="522643" y="2707902"/>
                <a:ext cx="3377311" cy="76753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CCEF5B0-5708-5CE0-A90E-93F12D7279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643" y="2707902"/>
                <a:ext cx="3377311" cy="767538"/>
              </a:xfrm>
              <a:prstGeom prst="rect">
                <a:avLst/>
              </a:prstGeom>
              <a:blipFill>
                <a:blip r:embed="rId3"/>
                <a:stretch>
                  <a:fillRect r="-270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3770F9A-33E8-9FB0-0340-F235D0C1F27F}"/>
              </a:ext>
            </a:extLst>
          </p:cNvPr>
          <p:cNvSpPr txBox="1"/>
          <p:nvPr/>
        </p:nvSpPr>
        <p:spPr>
          <a:xfrm>
            <a:off x="475018" y="3381828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E3BA09F-7EDE-B92B-6E7C-836C90F02050}"/>
              </a:ext>
            </a:extLst>
          </p:cNvPr>
          <p:cNvSpPr txBox="1"/>
          <p:nvPr/>
        </p:nvSpPr>
        <p:spPr>
          <a:xfrm>
            <a:off x="475018" y="3857316"/>
            <a:ext cx="3990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乙队还需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天才能完成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3467"/>
          <p:cNvSpPr txBox="1"/>
          <p:nvPr/>
        </p:nvSpPr>
        <p:spPr>
          <a:xfrm>
            <a:off x="551384" y="836712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一个道路工程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甲队单独施工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天完成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乙队单独施工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天完成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现在甲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f036"/>
              </a:rPr>
              <a:t>、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乙两队共同施工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因甲另有任务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剩下的工程由乙队完成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08ede"/>
              </a:rPr>
              <a:t>则乙队还需几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天才能完成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72" name="yt_shape_13472"/>
              <p:cNvSpPr txBox="1"/>
              <p:nvPr/>
            </p:nvSpPr>
            <p:spPr>
              <a:xfrm>
                <a:off x="540119" y="900000"/>
                <a:ext cx="11492915" cy="181857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【易错点】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sym typeface=",isEnd"/>
                  </a:rPr>
                  <a:t>理解题意有误导致错误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某单位男同志比总人数的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且男同志比女同志人数少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6fd76,isEnd"/>
                  </a:rPr>
                  <a:t>若设男同志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可列方程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72" name="yt_shape_134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818575"/>
              </a:xfrm>
              <a:prstGeom prst="rect">
                <a:avLst/>
              </a:prstGeom>
              <a:blipFill>
                <a:blip r:embed="rId2"/>
                <a:stretch>
                  <a:fillRect l="-1645" t="-3020" b="-46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C6869C7-9E78-180A-1361-82795C2E2DF0}"/>
                  </a:ext>
                </a:extLst>
              </p:cNvPr>
              <p:cNvSpPr txBox="1"/>
              <p:nvPr/>
            </p:nvSpPr>
            <p:spPr>
              <a:xfrm>
                <a:off x="3471121" y="1844824"/>
                <a:ext cx="3790061" cy="736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C6869C7-9E78-180A-1361-82795C2E2D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1121" y="1844824"/>
                <a:ext cx="3790061" cy="736676"/>
              </a:xfrm>
              <a:prstGeom prst="rect">
                <a:avLst/>
              </a:prstGeom>
              <a:blipFill>
                <a:blip r:embed="rId3"/>
                <a:stretch>
                  <a:fillRect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6" name="yt_shape_13476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475" name="yt_image_13475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78" name="yt_shape_13478"/>
          <p:cNvSpPr txBox="1"/>
          <p:nvPr/>
        </p:nvSpPr>
        <p:spPr>
          <a:xfrm>
            <a:off x="540120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人参加运土劳动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根扁担可供使用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抬土的两人用一根扁担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ae46"/>
              </a:rPr>
              <a:t>挑土的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一人用一根扁担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应安排多少人抬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多少人挑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可使扁担和人数相配不多不少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4d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人挑土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则可列方程为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479" name="yt_table_13479" title="H_164.25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0664278"/>
                  </p:ext>
                </p:extLst>
              </p:nvPr>
            </p:nvGraphicFramePr>
            <p:xfrm>
              <a:off x="540056" y="2921731"/>
              <a:ext cx="3779838" cy="2263902"/>
            </p:xfrm>
            <a:graphic>
              <a:graphicData uri="http://schemas.openxmlformats.org/drawingml/2006/table">
                <a:tbl>
                  <a:tblPr/>
                  <a:tblGrid>
                    <a:gridCol w="3779838">
                      <a:extLst>
                        <a:ext uri="{9D8B030D-6E8A-4147-A177-3AD203B41FA5}">
                          <a16:colId xmlns:a16="http://schemas.microsoft.com/office/drawing/2014/main" val="1068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7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45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7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7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7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479" name="yt_table_13479" descr="{&quot;rangeId&quot;:10,&quot;type&quot;:&quot;Option&quot;}" title="H_164.25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0664278"/>
                  </p:ext>
                </p:extLst>
              </p:nvPr>
            </p:nvGraphicFramePr>
            <p:xfrm>
              <a:off x="540056" y="2921731"/>
              <a:ext cx="3779838" cy="2085977"/>
            </p:xfrm>
            <a:graphic>
              <a:graphicData uri="http://schemas.openxmlformats.org/drawingml/2006/table">
                <a:tbl>
                  <a:tblPr/>
                  <a:tblGrid>
                    <a:gridCol w="3779838">
                      <a:extLst>
                        <a:ext uri="{9D8B030D-6E8A-4147-A177-3AD203B41FA5}">
                          <a16:colId xmlns:a16="http://schemas.microsoft.com/office/drawing/2014/main" val="10680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74"/>
                      </a:ext>
                    </a:extLst>
                  </a:tr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4286" b="-18952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75"/>
                      </a:ext>
                    </a:extLst>
                  </a:tr>
                  <a:tr h="59721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86735" b="-1030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76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7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8F10E6A-F1E7-F963-0A92-A3C483EA76A7}"/>
              </a:ext>
            </a:extLst>
          </p:cNvPr>
          <p:cNvSpPr txBox="1"/>
          <p:nvPr/>
        </p:nvSpPr>
        <p:spPr>
          <a:xfrm>
            <a:off x="4947497" y="238633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80" name="yt_shape_13480"/>
              <p:cNvSpPr txBox="1"/>
              <p:nvPr/>
            </p:nvSpPr>
            <p:spPr>
              <a:xfrm>
                <a:off x="540000" y="900000"/>
                <a:ext cx="10895611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天完成一件工作的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而余下的工作要在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天内完成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则需增加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480" name="yt_shape_13480" descr="{&quot;rangeId&quot;:1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895611" cy="642740"/>
              </a:xfrm>
              <a:prstGeom prst="rect">
                <a:avLst/>
              </a:prstGeom>
              <a:blipFill>
                <a:blip r:embed="rId2"/>
                <a:stretch>
                  <a:fillRect l="-1735" r="-72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482" name="yt_table_1348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020702"/>
              </p:ext>
            </p:extLst>
          </p:nvPr>
        </p:nvGraphicFramePr>
        <p:xfrm>
          <a:off x="540056" y="1593528"/>
          <a:ext cx="4207003" cy="950976"/>
        </p:xfrm>
        <a:graphic>
          <a:graphicData uri="http://schemas.openxmlformats.org/drawingml/2006/table">
            <a:tbl>
              <a:tblPr/>
              <a:tblGrid>
                <a:gridCol w="2563940">
                  <a:extLst>
                    <a:ext uri="{9D8B030D-6E8A-4147-A177-3AD203B41FA5}">
                      <a16:colId xmlns:a16="http://schemas.microsoft.com/office/drawing/2014/main" val="10681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6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4CE5A75-103B-FC1E-60A2-442AF7E0D6EF}"/>
              </a:ext>
            </a:extLst>
          </p:cNvPr>
          <p:cNvSpPr txBox="1"/>
          <p:nvPr/>
        </p:nvSpPr>
        <p:spPr>
          <a:xfrm>
            <a:off x="10427426" y="853194"/>
            <a:ext cx="383285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4" name="yt_shape_13484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东方红机械厂加工车间有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名工人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平均每人每天加工大齿轮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个或小齿轮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d6b9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个大齿轮与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个小齿轮配成一套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48f84"/>
              </a:rPr>
              <a:t>问一天最多可以生产多少套这样成套的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产品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设安排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名工人加工大齿轮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则加工小齿轮的人数为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故需要安排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人加工大齿轮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人加工小齿轮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5_15816"/>
              </a:rPr>
              <a:t>才能使每天加工的大、小齿轮刚好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配套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一天最多可以生产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套这样成套的产品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E58FB6C-6217-F08B-3019-7C266CF17816}"/>
              </a:ext>
            </a:extLst>
          </p:cNvPr>
          <p:cNvSpPr txBox="1"/>
          <p:nvPr/>
        </p:nvSpPr>
        <p:spPr>
          <a:xfrm>
            <a:off x="450108" y="2279658"/>
            <a:ext cx="9632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设安排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名工人加工大齿轮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则加工小齿轮的人数为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904DB1C-6BB5-F13A-01AA-93AF69D1320C}"/>
              </a:ext>
            </a:extLst>
          </p:cNvPr>
          <p:cNvSpPr txBox="1"/>
          <p:nvPr/>
        </p:nvSpPr>
        <p:spPr>
          <a:xfrm>
            <a:off x="450108" y="2755146"/>
            <a:ext cx="5364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F9411C3-3672-43C3-4DF4-2F1F2806A9E9}"/>
              </a:ext>
            </a:extLst>
          </p:cNvPr>
          <p:cNvSpPr txBox="1"/>
          <p:nvPr/>
        </p:nvSpPr>
        <p:spPr>
          <a:xfrm>
            <a:off x="450108" y="3230634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CA912BA-5FC4-94A9-5E0D-E17471D993E7}"/>
              </a:ext>
            </a:extLst>
          </p:cNvPr>
          <p:cNvSpPr txBox="1"/>
          <p:nvPr/>
        </p:nvSpPr>
        <p:spPr>
          <a:xfrm>
            <a:off x="450108" y="3706122"/>
            <a:ext cx="2391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DBDD87E-829A-2A8C-EFD6-C13FA1804671}"/>
              </a:ext>
            </a:extLst>
          </p:cNvPr>
          <p:cNvSpPr txBox="1"/>
          <p:nvPr/>
        </p:nvSpPr>
        <p:spPr>
          <a:xfrm>
            <a:off x="450108" y="4181610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故需要安排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人加工大齿轮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人加工小齿轮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5_15816"/>
              </a:rPr>
              <a:t>才能使每天加工的大、小齿轮刚好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1BAEA01-701D-D6F1-C5B4-234AC2714CD6}"/>
              </a:ext>
            </a:extLst>
          </p:cNvPr>
          <p:cNvSpPr txBox="1"/>
          <p:nvPr/>
        </p:nvSpPr>
        <p:spPr>
          <a:xfrm>
            <a:off x="450108" y="465709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配套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6C99FA9-A933-2FD5-865F-4A84C0511727}"/>
              </a:ext>
            </a:extLst>
          </p:cNvPr>
          <p:cNvSpPr txBox="1"/>
          <p:nvPr/>
        </p:nvSpPr>
        <p:spPr>
          <a:xfrm>
            <a:off x="450108" y="5132586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4965D2B-C94B-F828-21D5-D49EE60539C8}"/>
              </a:ext>
            </a:extLst>
          </p:cNvPr>
          <p:cNvSpPr txBox="1"/>
          <p:nvPr/>
        </p:nvSpPr>
        <p:spPr>
          <a:xfrm>
            <a:off x="450108" y="5608074"/>
            <a:ext cx="627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一天最多可以生产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套这样成套的产品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962</Words>
  <Application>Microsoft Office PowerPoint</Application>
  <PresentationFormat>宽屏</PresentationFormat>
  <Paragraphs>123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8" baseType="lpstr">
      <vt:lpstr>,isEnd</vt:lpstr>
      <vt:lpstr>_⨹_1_0497c,isEnd</vt:lpstr>
      <vt:lpstr>_⨹_1_10a67</vt:lpstr>
      <vt:lpstr>_⨹_1_55633</vt:lpstr>
      <vt:lpstr>_⨹_1_64d24</vt:lpstr>
      <vt:lpstr>_⨹_1_6e6d6,isEnd</vt:lpstr>
      <vt:lpstr>_⨹_1_9ae43</vt:lpstr>
      <vt:lpstr>_⨹_1_9bcc4</vt:lpstr>
      <vt:lpstr>_⨹_1_a87a7</vt:lpstr>
      <vt:lpstr>_⨹_1_df036</vt:lpstr>
      <vt:lpstr>_⨹_15_15816</vt:lpstr>
      <vt:lpstr>_⨹_17_48f84</vt:lpstr>
      <vt:lpstr>_⨹_2_0d6b9</vt:lpstr>
      <vt:lpstr>_⨹_2_65d29</vt:lpstr>
      <vt:lpstr>_⨹_2_7e6de</vt:lpstr>
      <vt:lpstr>_⨹_2_ecfec</vt:lpstr>
      <vt:lpstr>_⨹_3_aae46</vt:lpstr>
      <vt:lpstr>_⨹_4_3680b,isEnd</vt:lpstr>
      <vt:lpstr>_⨹_4_c922e</vt:lpstr>
      <vt:lpstr>_⨹_5_6fd76,isEnd</vt:lpstr>
      <vt:lpstr>_⨹_6_08ede</vt:lpstr>
      <vt:lpstr>_⨹_9_4d2c4</vt:lpstr>
      <vt:lpstr>Finished</vt:lpstr>
      <vt:lpstr>W:3.755039,H:53.10504,isEnd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10</cp:revision>
  <dcterms:created xsi:type="dcterms:W3CDTF">2024-07-22T14:01:11Z</dcterms:created>
  <dcterms:modified xsi:type="dcterms:W3CDTF">2024-07-23T15:44:34Z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