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5" r:id="rId4"/>
    <p:sldId id="306" r:id="rId5"/>
    <p:sldId id="309" r:id="rId6"/>
    <p:sldId id="311" r:id="rId7"/>
    <p:sldId id="315" r:id="rId8"/>
    <p:sldId id="317" r:id="rId9"/>
    <p:sldId id="256" r:id="rId10"/>
  </p:sldIdLst>
  <p:sldSz cx="12192000" cy="6858000"/>
  <p:notesSz cx="6858000" cy="9144000"/>
  <p:custDataLst>
    <p:tags r:id="rId11"/>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59" d="100"/>
          <a:sy n="59" d="100"/>
        </p:scale>
        <p:origin x="72" y="42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2024/7/23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2024/7/23</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1771" name="yt_shape_11771"/>
          <p:cNvSpPr txBox="1"/>
          <p:nvPr/>
        </p:nvSpPr>
        <p:spPr>
          <a:xfrm>
            <a:off x="540000" y="900000"/>
            <a:ext cx="2557431"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0">
                <a:solidFill>
                  <a:srgbClr val="1EE3CF"/>
                </a:solidFill>
                <a:effectLst/>
                <a:latin typeface="Times New Roman" pitchFamily="26"/>
                <a:ea typeface="宋体" pitchFamily="26"/>
              </a:rPr>
              <a:t> </a:t>
            </a:r>
          </a:p>
        </p:txBody>
      </p:sp>
      <p:pic>
        <p:nvPicPr>
          <p:cNvPr id="11770" name="yt_image_11770">
            <a:extLst>
              <a:ext uri="">
                <a16:creationId xmlns=""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836712"/>
            <a:ext cx="2530602" cy="531495"/>
          </a:xfrm>
          <a:prstGeom prst="rect">
            <a:avLst/>
          </a:prstGeom>
          <a:noFill/>
          <a:extLst>
            <a:ext uri="{909E8E84-426E-40DD-AFC4-6F175D3DCCD1}">
              <a14:hiddenFill xmlns:a14="http://schemas.microsoft.com/office/drawing/2010/main">
                <a:solidFill>
                  <a:srgbClr val="FFFFFF"/>
                </a:solidFill>
              </a14:hiddenFill>
            </a:ext>
          </a:extLst>
        </p:spPr>
      </p:pic>
      <p:sp>
        <p:nvSpPr>
          <p:cNvPr id="11773" name="yt_shape_11773"/>
          <p:cNvSpPr txBox="1"/>
          <p:nvPr/>
        </p:nvSpPr>
        <p:spPr>
          <a:xfrm>
            <a:off x="540000" y="1482165"/>
            <a:ext cx="4275209"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用科学记数法表示数</a:t>
            </a:r>
          </a:p>
        </p:txBody>
      </p:sp>
      <p:sp>
        <p:nvSpPr>
          <p:cNvPr id="11774" name="yt_shape_11774"/>
          <p:cNvSpPr txBox="1"/>
          <p:nvPr/>
        </p:nvSpPr>
        <p:spPr>
          <a:xfrm>
            <a:off x="540119" y="1971599"/>
            <a:ext cx="11492915" cy="1868910"/>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湖南省中考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光明日报</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2024</a:t>
            </a:r>
            <a:r>
              <a:rPr lang="zh-CN" altLang="zh-CN" sz="2400" b="0" i="0" u="none">
                <a:solidFill>
                  <a:srgbClr val="000000"/>
                </a:solidFill>
                <a:effectLst/>
                <a:latin typeface="Times New Roman" pitchFamily="24"/>
                <a:ea typeface="宋体" pitchFamily="24"/>
              </a:rPr>
              <a:t>年</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月</a:t>
            </a:r>
            <a:r>
              <a:rPr lang="en-US" altLang="zh-CN" sz="2400" b="0" i="0" u="none">
                <a:solidFill>
                  <a:srgbClr val="000000"/>
                </a:solidFill>
                <a:effectLst/>
                <a:latin typeface="Times New Roman" pitchFamily="24"/>
                <a:ea typeface="宋体" pitchFamily="24"/>
              </a:rPr>
              <a:t>14</a:t>
            </a:r>
            <a:r>
              <a:rPr lang="zh-CN" altLang="zh-CN" sz="2400" b="0" i="0" u="none">
                <a:solidFill>
                  <a:srgbClr val="000000"/>
                </a:solidFill>
                <a:effectLst/>
                <a:latin typeface="Times New Roman" pitchFamily="24"/>
                <a:ea typeface="宋体" pitchFamily="24"/>
              </a:rPr>
              <a:t>日报道</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截至</a:t>
            </a:r>
            <a:r>
              <a:rPr lang="en-US" altLang="zh-CN" sz="2400" b="0" i="0" u="none">
                <a:solidFill>
                  <a:srgbClr val="000000"/>
                </a:solidFill>
                <a:effectLst/>
                <a:latin typeface="Times New Roman" pitchFamily="24"/>
                <a:ea typeface="宋体" pitchFamily="24"/>
              </a:rPr>
              <a:t>2023</a:t>
            </a:r>
            <a:r>
              <a:rPr lang="zh-CN" altLang="zh-CN" sz="2400" b="0" i="0" u="none">
                <a:solidFill>
                  <a:srgbClr val="000000"/>
                </a:solidFill>
                <a:effectLst/>
                <a:latin typeface="Times New Roman" pitchFamily="24"/>
                <a:ea typeface="宋体" pitchFamily="24"/>
              </a:rPr>
              <a:t>年末</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a5c26"/>
              </a:rPr>
              <a:t>我国境内</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有效发明专利量达到</a:t>
            </a:r>
            <a:r>
              <a:rPr lang="en-US" altLang="zh-CN" sz="2400" b="0" i="0" u="none">
                <a:solidFill>
                  <a:srgbClr val="000000"/>
                </a:solidFill>
                <a:effectLst/>
                <a:latin typeface="Times New Roman" pitchFamily="24"/>
                <a:ea typeface="宋体" pitchFamily="24"/>
              </a:rPr>
              <a:t>401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Times New Roman" pitchFamily="24"/>
                <a:ea typeface="宋体" pitchFamily="24"/>
              </a:rPr>
              <a:t>万件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高价值发明专利占比超过四成</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7_85e7b"/>
              </a:rPr>
              <a:t>成为世界上首个</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境内有效发明专利数量突破</a:t>
            </a:r>
            <a:r>
              <a:rPr lang="en-US" altLang="zh-CN" sz="2400" b="0" i="0" u="none">
                <a:solidFill>
                  <a:srgbClr val="000000"/>
                </a:solidFill>
                <a:effectLst/>
                <a:latin typeface="Times New Roman" pitchFamily="24"/>
                <a:ea typeface="宋体" pitchFamily="24"/>
              </a:rPr>
              <a:t>400</a:t>
            </a:r>
            <a:r>
              <a:rPr lang="zh-CN" altLang="zh-CN" sz="2400" b="0" i="0" u="none">
                <a:solidFill>
                  <a:srgbClr val="000000"/>
                </a:solidFill>
                <a:effectLst/>
                <a:latin typeface="Times New Roman" pitchFamily="24"/>
                <a:ea typeface="宋体" pitchFamily="24"/>
              </a:rPr>
              <a:t>万件的国家</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a:t>
            </a:r>
            <a:r>
              <a:rPr lang="en-US" altLang="zh-CN" sz="2400" b="0" i="0" u="none">
                <a:solidFill>
                  <a:srgbClr val="000000"/>
                </a:solidFill>
                <a:effectLst/>
                <a:latin typeface="Times New Roman" pitchFamily="24"/>
                <a:ea typeface="宋体" pitchFamily="24"/>
              </a:rPr>
              <a:t>4015000</a:t>
            </a:r>
            <a:r>
              <a:rPr lang="zh-CN" altLang="zh-CN" sz="2400" b="0" i="0" u="none">
                <a:solidFill>
                  <a:srgbClr val="000000"/>
                </a:solidFill>
                <a:effectLst/>
                <a:latin typeface="Times New Roman" pitchFamily="24"/>
                <a:ea typeface="宋体" pitchFamily="24"/>
                <a:sym typeface="_⨹_10_520e6"/>
              </a:rPr>
              <a:t>用科学记数法表示应为</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75" name="yt_table_11775"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614674213"/>
              </p:ext>
            </p:extLst>
          </p:nvPr>
        </p:nvGraphicFramePr>
        <p:xfrm>
          <a:off x="540056" y="3891297"/>
          <a:ext cx="6047106" cy="950976"/>
        </p:xfrm>
        <a:graphic>
          <a:graphicData uri="http://schemas.openxmlformats.org/drawingml/2006/table">
            <a:tbl>
              <a:tblPr/>
              <a:tblGrid>
                <a:gridCol w="3565843">
                  <a:extLst>
                    <a:ext uri="{9D8B030D-6E8A-4147-A177-3AD203B41FA5}">
                      <a16:colId xmlns:a16="http://schemas.microsoft.com/office/drawing/2014/main" val="10376"/>
                    </a:ext>
                  </a:extLst>
                </a:gridCol>
                <a:gridCol w="2481263">
                  <a:extLst>
                    <a:ext uri="{9D8B030D-6E8A-4147-A177-3AD203B41FA5}">
                      <a16:colId xmlns:a16="http://schemas.microsoft.com/office/drawing/2014/main" val="10377"/>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4015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7</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015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3"/>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40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3</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015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4"/>
                  </a:ext>
                </a:extLst>
              </a:tr>
            </a:tbl>
          </a:graphicData>
        </a:graphic>
      </p:graphicFrame>
      <p:pic>
        <p:nvPicPr>
          <p:cNvPr id="3" name="yt_shape_1721657161743">
            <a:extLst>
              <a:ext uri="{FF2B5EF4-FFF2-40B4-BE49-F238E27FC236}">
                <a16:creationId xmlns:a16="http://schemas.microsoft.com/office/drawing/2014/main" id="{3C6A3A38-C688-9E27-05DE-92522EBA31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532618"/>
            <a:ext cx="1186052" cy="333499"/>
          </a:xfrm>
          <a:prstGeom prst="rect">
            <a:avLst/>
          </a:prstGeom>
        </p:spPr>
      </p:pic>
      <p:sp>
        <p:nvSpPr>
          <p:cNvPr id="2" name="文本框 1">
            <a:extLst>
              <a:ext uri="{FF2B5EF4-FFF2-40B4-BE49-F238E27FC236}">
                <a16:creationId xmlns:a16="http://schemas.microsoft.com/office/drawing/2014/main" id="{14D4DB1F-EA8F-44AA-BA80-9207D464E6A6}"/>
              </a:ext>
            </a:extLst>
          </p:cNvPr>
          <p:cNvSpPr txBox="1"/>
          <p:nvPr/>
        </p:nvSpPr>
        <p:spPr>
          <a:xfrm>
            <a:off x="1059708" y="335125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77" name="yt_shape_11777"/>
          <p:cNvSpPr txBox="1"/>
          <p:nvPr/>
        </p:nvSpPr>
        <p:spPr>
          <a:xfrm>
            <a:off x="540000" y="900000"/>
            <a:ext cx="5682453" cy="2349041"/>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用科学记数法写出下列各数</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3600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11379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380</a:t>
            </a:r>
            <a:r>
              <a:rPr lang="zh-CN" altLang="zh-CN" sz="2400" b="0" i="0" u="none">
                <a:solidFill>
                  <a:srgbClr val="000000"/>
                </a:solidFill>
                <a:effectLst/>
                <a:latin typeface="Times New Roman" pitchFamily="24"/>
                <a:ea typeface="宋体" pitchFamily="24"/>
              </a:rPr>
              <a:t>亿</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137994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4</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10</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FB2220BA-4EF8-410D-32F4-929A7466D533}"/>
              </a:ext>
            </a:extLst>
          </p:cNvPr>
          <p:cNvSpPr txBox="1"/>
          <p:nvPr/>
        </p:nvSpPr>
        <p:spPr>
          <a:xfrm>
            <a:off x="449989" y="1804170"/>
            <a:ext cx="3786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91B42481-05A5-3FD0-1725-4A9D0585FC43}"/>
              </a:ext>
            </a:extLst>
          </p:cNvPr>
          <p:cNvSpPr txBox="1"/>
          <p:nvPr/>
        </p:nvSpPr>
        <p:spPr>
          <a:xfrm>
            <a:off x="449989" y="2279658"/>
            <a:ext cx="3939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137994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0AB0655D-1CCA-FED6-5F92-1CEBD316394B}"/>
              </a:ext>
            </a:extLst>
          </p:cNvPr>
          <p:cNvSpPr txBox="1"/>
          <p:nvPr/>
        </p:nvSpPr>
        <p:spPr>
          <a:xfrm>
            <a:off x="449989" y="2755146"/>
            <a:ext cx="3278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82" name="yt_shape_11782"/>
          <p:cNvSpPr txBox="1"/>
          <p:nvPr/>
        </p:nvSpPr>
        <p:spPr>
          <a:xfrm>
            <a:off x="540000" y="900000"/>
            <a:ext cx="550631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将用科学记数法表示的数还原</a:t>
            </a:r>
          </a:p>
        </p:txBody>
      </p:sp>
      <p:sp>
        <p:nvSpPr>
          <p:cNvPr id="11783" name="yt_shape_11783"/>
          <p:cNvSpPr txBox="1"/>
          <p:nvPr/>
        </p:nvSpPr>
        <p:spPr>
          <a:xfrm>
            <a:off x="540119" y="1389434"/>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中国航母辽宁舰是中国人民海军第一艘可以搭载固定翼飞机的航空母舰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3_7a25b"/>
              </a:rPr>
              <a:t>该舰的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满载排水量为</a:t>
            </a: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4</a:t>
            </a:r>
            <a:r>
              <a:rPr lang="zh-CN" altLang="zh-CN" sz="2400" b="0" i="0" u="none">
                <a:solidFill>
                  <a:srgbClr val="000000"/>
                </a:solidFill>
                <a:effectLst/>
                <a:latin typeface="Times New Roman" pitchFamily="24"/>
                <a:ea typeface="宋体" pitchFamily="24"/>
              </a:rPr>
              <a:t>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这个用科学记数法表示的数据的原数为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84" name="yt_table_11784"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63670466"/>
              </p:ext>
            </p:extLst>
          </p:nvPr>
        </p:nvGraphicFramePr>
        <p:xfrm>
          <a:off x="540056" y="2348869"/>
          <a:ext cx="4962843" cy="950976"/>
        </p:xfrm>
        <a:graphic>
          <a:graphicData uri="http://schemas.openxmlformats.org/drawingml/2006/table">
            <a:tbl>
              <a:tblPr/>
              <a:tblGrid>
                <a:gridCol w="2862580">
                  <a:extLst>
                    <a:ext uri="{9D8B030D-6E8A-4147-A177-3AD203B41FA5}">
                      <a16:colId xmlns:a16="http://schemas.microsoft.com/office/drawing/2014/main" val="10378"/>
                    </a:ext>
                  </a:extLst>
                </a:gridCol>
                <a:gridCol w="2100263">
                  <a:extLst>
                    <a:ext uri="{9D8B030D-6E8A-4147-A177-3AD203B41FA5}">
                      <a16:colId xmlns:a16="http://schemas.microsoft.com/office/drawing/2014/main" val="10379"/>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6750</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67500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5"/>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675000</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6750000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6"/>
                  </a:ext>
                </a:extLst>
              </a:tr>
            </a:tbl>
          </a:graphicData>
        </a:graphic>
      </p:graphicFrame>
      <p:sp>
        <p:nvSpPr>
          <p:cNvPr id="11786" name="yt_shape_11786"/>
          <p:cNvSpPr txBox="1"/>
          <p:nvPr/>
        </p:nvSpPr>
        <p:spPr>
          <a:xfrm>
            <a:off x="540000" y="3350423"/>
            <a:ext cx="7309693"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下列是用科学记数法表示的数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把原数填在横线上</a:t>
            </a:r>
            <a:r>
              <a:rPr lang="en-US" altLang="zh-CN" sz="2400" b="0" i="0" u="none">
                <a:solidFill>
                  <a:srgbClr val="000000"/>
                </a:solidFill>
                <a:effectLst/>
                <a:latin typeface="宋体" pitchFamily="24"/>
                <a:ea typeface="宋体" pitchFamily="24"/>
              </a:rPr>
              <a:t>.</a:t>
            </a:r>
          </a:p>
        </p:txBody>
      </p:sp>
      <p:sp>
        <p:nvSpPr>
          <p:cNvPr id="11787" name="yt_shape_11787"/>
          <p:cNvSpPr txBox="1"/>
          <p:nvPr/>
        </p:nvSpPr>
        <p:spPr>
          <a:xfrm>
            <a:off x="540000" y="3829726"/>
            <a:ext cx="4103688"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618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2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p:txBody>
      </p:sp>
      <p:sp>
        <p:nvSpPr>
          <p:cNvPr id="11788" name="yt_shape_11788"/>
          <p:cNvSpPr txBox="1"/>
          <p:nvPr/>
        </p:nvSpPr>
        <p:spPr>
          <a:xfrm>
            <a:off x="540000" y="4309029"/>
            <a:ext cx="4257576"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5</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p:txBody>
      </p:sp>
      <p:sp>
        <p:nvSpPr>
          <p:cNvPr id="11789" name="yt_shape_11789"/>
          <p:cNvSpPr txBox="1"/>
          <p:nvPr/>
        </p:nvSpPr>
        <p:spPr>
          <a:xfrm>
            <a:off x="540000" y="4788332"/>
            <a:ext cx="4257576"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p:txBody>
      </p:sp>
      <p:sp>
        <p:nvSpPr>
          <p:cNvPr id="11790" name="yt_shape_11790"/>
          <p:cNvSpPr txBox="1"/>
          <p:nvPr/>
        </p:nvSpPr>
        <p:spPr>
          <a:xfrm>
            <a:off x="540000" y="5267635"/>
            <a:ext cx="4719241"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123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3" name="yt_shape_1721657161815">
            <a:extLst>
              <a:ext uri="{FF2B5EF4-FFF2-40B4-BE49-F238E27FC236}">
                <a16:creationId xmlns:a16="http://schemas.microsoft.com/office/drawing/2014/main" id="{A99C154E-2F5E-9F42-622A-DC59F73625A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50453"/>
            <a:ext cx="1186052" cy="333499"/>
          </a:xfrm>
          <a:prstGeom prst="rect">
            <a:avLst/>
          </a:prstGeom>
        </p:spPr>
      </p:pic>
      <p:sp>
        <p:nvSpPr>
          <p:cNvPr id="2" name="文本框 1">
            <a:extLst>
              <a:ext uri="{FF2B5EF4-FFF2-40B4-BE49-F238E27FC236}">
                <a16:creationId xmlns:a16="http://schemas.microsoft.com/office/drawing/2014/main" id="{306EF2DE-7C73-13CB-9870-3C484E20DD5A}"/>
              </a:ext>
            </a:extLst>
          </p:cNvPr>
          <p:cNvSpPr txBox="1"/>
          <p:nvPr/>
        </p:nvSpPr>
        <p:spPr>
          <a:xfrm>
            <a:off x="10000507" y="181811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
        <p:nvSpPr>
          <p:cNvPr id="4" name="文本框 3">
            <a:extLst>
              <a:ext uri="{FF2B5EF4-FFF2-40B4-BE49-F238E27FC236}">
                <a16:creationId xmlns:a16="http://schemas.microsoft.com/office/drawing/2014/main" id="{204BBB3B-9B9C-2023-E097-30A352521C2D}"/>
              </a:ext>
            </a:extLst>
          </p:cNvPr>
          <p:cNvSpPr txBox="1"/>
          <p:nvPr/>
        </p:nvSpPr>
        <p:spPr>
          <a:xfrm>
            <a:off x="3294789" y="3782920"/>
            <a:ext cx="10944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3618</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C6D5FB08-F106-14A2-363C-D685DB140DD1}"/>
              </a:ext>
            </a:extLst>
          </p:cNvPr>
          <p:cNvSpPr txBox="1"/>
          <p:nvPr/>
        </p:nvSpPr>
        <p:spPr>
          <a:xfrm>
            <a:off x="3142389" y="4262223"/>
            <a:ext cx="13992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216000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C1CC8046-9BAF-C0BE-6FAB-03EEBD7B82DF}"/>
              </a:ext>
            </a:extLst>
          </p:cNvPr>
          <p:cNvSpPr txBox="1"/>
          <p:nvPr/>
        </p:nvSpPr>
        <p:spPr>
          <a:xfrm>
            <a:off x="2989989" y="4741526"/>
            <a:ext cx="1551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80000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7" name="文本框 6">
            <a:extLst>
              <a:ext uri="{FF2B5EF4-FFF2-40B4-BE49-F238E27FC236}">
                <a16:creationId xmlns:a16="http://schemas.microsoft.com/office/drawing/2014/main" id="{39C437E2-5C51-875A-5D14-76C4957B3C96}"/>
              </a:ext>
            </a:extLst>
          </p:cNvPr>
          <p:cNvSpPr txBox="1"/>
          <p:nvPr/>
        </p:nvSpPr>
        <p:spPr>
          <a:xfrm>
            <a:off x="3599589" y="5220829"/>
            <a:ext cx="1551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712</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91" name="yt_shape_11791"/>
          <p:cNvSpPr txBox="1"/>
          <p:nvPr/>
        </p:nvSpPr>
        <p:spPr>
          <a:xfrm>
            <a:off x="540119" y="900000"/>
            <a:ext cx="11492915" cy="1388778"/>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rPr>
              <a:t>【易错点】</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将较大的数用科学记数法表示成</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1500" b="0" i="1" u="none" baseline="30000">
                <a:solidFill>
                  <a:srgbClr val="000000"/>
                </a:solidFill>
                <a:effectLst/>
                <a:latin typeface="Times New Roman" pitchFamily="24"/>
                <a:ea typeface="宋体" pitchFamily="24"/>
              </a:rPr>
              <a:t> </a:t>
            </a:r>
            <a:r>
              <a:rPr lang="en-US" altLang="zh-CN" sz="2400" b="0" i="1" u="none" baseline="30000">
                <a:solidFill>
                  <a:srgbClr val="000000"/>
                </a:solidFill>
                <a:effectLst/>
                <a:latin typeface="Times New Roman" pitchFamily="24"/>
                <a:ea typeface="宋体" pitchFamily="24"/>
              </a:rPr>
              <a:t>n</a:t>
            </a:r>
            <a:r>
              <a:rPr lang="en-US" altLang="zh-CN" sz="1500" b="0" i="1" u="none" baseline="30000">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弄错</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和</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的值而出错</a:t>
            </a:r>
          </a:p>
          <a:p>
            <a:pPr algn="l"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地球距太阳的距离是</a:t>
            </a:r>
            <a:r>
              <a:rPr lang="en-US" altLang="zh-CN" sz="2400" b="0" i="0" u="none">
                <a:solidFill>
                  <a:srgbClr val="000000"/>
                </a:solidFill>
                <a:effectLst/>
                <a:latin typeface="Times New Roman" pitchFamily="24"/>
                <a:ea typeface="宋体" pitchFamily="24"/>
              </a:rPr>
              <a:t>150000000km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用科学记数法表示为</a:t>
            </a: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1500" b="0" i="1" u="none" baseline="30000">
                <a:solidFill>
                  <a:srgbClr val="000000"/>
                </a:solidFill>
                <a:effectLst/>
                <a:latin typeface="Times New Roman" pitchFamily="24"/>
                <a:ea typeface="宋体" pitchFamily="24"/>
              </a:rPr>
              <a:t> </a:t>
            </a:r>
            <a:r>
              <a:rPr lang="en-US" altLang="zh-CN" sz="2400" b="0" i="1" u="none" baseline="30000">
                <a:solidFill>
                  <a:srgbClr val="000000"/>
                </a:solidFill>
                <a:effectLst/>
                <a:latin typeface="Times New Roman" pitchFamily="24"/>
                <a:ea typeface="宋体" pitchFamily="24"/>
              </a:rPr>
              <a:t>n</a:t>
            </a:r>
            <a:r>
              <a:rPr lang="en-US" altLang="zh-CN" sz="1500" b="0" i="1" u="none" baseline="30000">
                <a:solidFill>
                  <a:srgbClr val="000000"/>
                </a:solidFill>
                <a:effectLst/>
                <a:latin typeface="Times New Roman" pitchFamily="24"/>
                <a:ea typeface="宋体" pitchFamily="24"/>
              </a:rPr>
              <a:t> </a:t>
            </a:r>
            <a:r>
              <a:rPr lang="en-US" altLang="zh-CN" sz="2400" b="0" i="0" u="none">
                <a:solidFill>
                  <a:srgbClr val="000000"/>
                </a:solidFill>
                <a:effectLst/>
                <a:latin typeface="Times New Roman" pitchFamily="24"/>
                <a:ea typeface="宋体" pitchFamily="24"/>
              </a:rPr>
              <a:t>km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sym typeface="_⨹_2_18ede"/>
              </a:rPr>
              <a:t>的值</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93" name="yt_table_11793"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92976307"/>
              </p:ext>
            </p:extLst>
          </p:nvPr>
        </p:nvGraphicFramePr>
        <p:xfrm>
          <a:off x="540056" y="2338738"/>
          <a:ext cx="7505066" cy="475488"/>
        </p:xfrm>
        <a:graphic>
          <a:graphicData uri="http://schemas.openxmlformats.org/drawingml/2006/table">
            <a:tbl>
              <a:tblPr/>
              <a:tblGrid>
                <a:gridCol w="2118043">
                  <a:extLst>
                    <a:ext uri="{9D8B030D-6E8A-4147-A177-3AD203B41FA5}">
                      <a16:colId xmlns:a16="http://schemas.microsoft.com/office/drawing/2014/main" val="10380"/>
                    </a:ext>
                  </a:extLst>
                </a:gridCol>
                <a:gridCol w="2100580">
                  <a:extLst>
                    <a:ext uri="{9D8B030D-6E8A-4147-A177-3AD203B41FA5}">
                      <a16:colId xmlns:a16="http://schemas.microsoft.com/office/drawing/2014/main" val="10381"/>
                    </a:ext>
                  </a:extLst>
                </a:gridCol>
                <a:gridCol w="2100580">
                  <a:extLst>
                    <a:ext uri="{9D8B030D-6E8A-4147-A177-3AD203B41FA5}">
                      <a16:colId xmlns:a16="http://schemas.microsoft.com/office/drawing/2014/main" val="10382"/>
                    </a:ext>
                  </a:extLst>
                </a:gridCol>
                <a:gridCol w="1185863">
                  <a:extLst>
                    <a:ext uri="{9D8B030D-6E8A-4147-A177-3AD203B41FA5}">
                      <a16:colId xmlns:a16="http://schemas.microsoft.com/office/drawing/2014/main" val="10383"/>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6</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7</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8</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9</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7"/>
                  </a:ext>
                </a:extLst>
              </a:tr>
            </a:tbl>
          </a:graphicData>
        </a:graphic>
      </p:graphicFrame>
      <p:sp>
        <p:nvSpPr>
          <p:cNvPr id="2" name="文本框 1">
            <a:extLst>
              <a:ext uri="{FF2B5EF4-FFF2-40B4-BE49-F238E27FC236}">
                <a16:creationId xmlns:a16="http://schemas.microsoft.com/office/drawing/2014/main" id="{82DAB9A1-BA58-03DF-D015-7E368538587D}"/>
              </a:ext>
            </a:extLst>
          </p:cNvPr>
          <p:cNvSpPr txBox="1"/>
          <p:nvPr/>
        </p:nvSpPr>
        <p:spPr>
          <a:xfrm>
            <a:off x="1364508" y="180417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96" name="yt_shape_11796"/>
          <p:cNvSpPr txBox="1"/>
          <p:nvPr/>
        </p:nvSpPr>
        <p:spPr>
          <a:xfrm>
            <a:off x="540000" y="900000"/>
            <a:ext cx="2557431"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0">
                <a:solidFill>
                  <a:srgbClr val="1EE3CF"/>
                </a:solidFill>
                <a:effectLst/>
                <a:latin typeface="Times New Roman" pitchFamily="26"/>
                <a:ea typeface="宋体" pitchFamily="26"/>
              </a:rPr>
              <a:t> </a:t>
            </a:r>
          </a:p>
        </p:txBody>
      </p:sp>
      <p:pic>
        <p:nvPicPr>
          <p:cNvPr id="11795" name="yt_image_11795" title="H_41.8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2530602" cy="531495"/>
          </a:xfrm>
          <a:prstGeom prst="rect">
            <a:avLst/>
          </a:prstGeom>
          <a:noFill/>
          <a:extLst>
            <a:ext uri="{909E8E84-426E-40DD-AFC4-6F175D3DCCD1}">
              <a14:hiddenFill xmlns:a14="http://schemas.microsoft.com/office/drawing/2010/main">
                <a:solidFill>
                  <a:srgbClr val="FFFFFF"/>
                </a:solidFill>
              </a14:hiddenFill>
            </a:ext>
          </a:extLst>
        </p:spPr>
      </p:pic>
      <p:sp>
        <p:nvSpPr>
          <p:cNvPr id="11798" name="yt_shape_11798"/>
          <p:cNvSpPr txBox="1"/>
          <p:nvPr/>
        </p:nvSpPr>
        <p:spPr>
          <a:xfrm>
            <a:off x="540119" y="1482165"/>
            <a:ext cx="11492915" cy="2812693"/>
          </a:xfrm>
          <a:prstGeom prst="rect">
            <a:avLst/>
          </a:prstGeom>
        </p:spPr>
        <p:txBody>
          <a:bodyPr vert="horz" wrap="square" lIns="0" tIns="0" rIns="0" bIns="0" rtlCol="0">
            <a:noAutofit/>
          </a:bodyPr>
          <a:lstStyle/>
          <a:p>
            <a:pPr eaLnBrk="1" latinLnBrk="0" hangingPunct="0">
              <a:lnSpc>
                <a:spcPct val="129999"/>
              </a:lnSpc>
            </a:pPr>
            <a:r>
              <a:rPr lang="en-US" altLang="zh-CN" sz="2400" b="0" i="0" u="none" spc="150" dirty="0">
                <a:solidFill>
                  <a:srgbClr val="000000"/>
                </a:solidFill>
                <a:effectLst/>
                <a:latin typeface="Times New Roman" pitchFamily="24"/>
                <a:ea typeface="宋体" pitchFamily="24"/>
              </a:rPr>
              <a:t>6</a:t>
            </a:r>
            <a:r>
              <a:rPr lang="en-US"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 </a:t>
            </a:r>
            <a:r>
              <a:rPr lang="zh-CN" altLang="zh-CN" sz="2400" b="0" i="0" u="none" spc="150" dirty="0">
                <a:solidFill>
                  <a:srgbClr val="000000"/>
                </a:solidFill>
                <a:effectLst/>
                <a:latin typeface="Times New Roman" pitchFamily="24"/>
                <a:ea typeface="宋体" pitchFamily="24"/>
              </a:rPr>
              <a:t>据统计</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Times New Roman" pitchFamily="24"/>
                <a:ea typeface="宋体" pitchFamily="24"/>
              </a:rPr>
              <a:t>全球每分钟约有</a:t>
            </a:r>
            <a:r>
              <a:rPr lang="en-US" altLang="zh-CN" sz="1500" b="0" i="1" u="none" spc="150" dirty="0">
                <a:solidFill>
                  <a:srgbClr val="000000"/>
                </a:solidFill>
                <a:effectLst/>
                <a:latin typeface="Times New Roman" pitchFamily="24"/>
                <a:ea typeface="宋体" pitchFamily="24"/>
              </a:rPr>
              <a:t> </a:t>
            </a:r>
            <a:r>
              <a:rPr lang="en-US" altLang="zh-CN" sz="2400" b="0" i="1" u="none" spc="150" dirty="0">
                <a:solidFill>
                  <a:srgbClr val="000000"/>
                </a:solidFill>
                <a:effectLst/>
                <a:latin typeface="Times New Roman" pitchFamily="24"/>
                <a:ea typeface="宋体" pitchFamily="24"/>
              </a:rPr>
              <a:t>m</a:t>
            </a:r>
            <a:r>
              <a:rPr lang="en-US" altLang="zh-CN" sz="1500" b="0" i="1" u="none" spc="150" dirty="0">
                <a:solidFill>
                  <a:srgbClr val="000000"/>
                </a:solidFill>
                <a:effectLst/>
                <a:latin typeface="Times New Roman" pitchFamily="24"/>
                <a:ea typeface="宋体" pitchFamily="24"/>
              </a:rPr>
              <a:t> </a:t>
            </a:r>
            <a:r>
              <a:rPr lang="zh-CN" altLang="zh-CN" sz="2400" b="0" i="0" u="none" spc="150" dirty="0">
                <a:solidFill>
                  <a:srgbClr val="000000"/>
                </a:solidFill>
                <a:effectLst/>
                <a:latin typeface="宋体" pitchFamily="24"/>
                <a:ea typeface="宋体" pitchFamily="24"/>
              </a:rPr>
              <a:t>＝</a:t>
            </a:r>
            <a:r>
              <a:rPr lang="en-US" altLang="zh-CN" sz="1500" b="0" i="1" u="none" spc="150" dirty="0">
                <a:solidFill>
                  <a:srgbClr val="000000"/>
                </a:solidFill>
                <a:effectLst/>
                <a:latin typeface="Times New Roman" pitchFamily="24"/>
                <a:ea typeface="宋体" pitchFamily="24"/>
              </a:rPr>
              <a:t> </a:t>
            </a:r>
            <a:r>
              <a:rPr lang="en-US" altLang="zh-CN" sz="2400" b="0" i="1" u="none" spc="150" dirty="0">
                <a:solidFill>
                  <a:srgbClr val="000000"/>
                </a:solidFill>
                <a:effectLst/>
                <a:latin typeface="Times New Roman" pitchFamily="24"/>
                <a:ea typeface="宋体" pitchFamily="24"/>
              </a:rPr>
              <a:t>a</a:t>
            </a:r>
            <a:r>
              <a:rPr lang="en-US" altLang="zh-CN" sz="1500" b="0" i="1" u="none" spc="150" dirty="0">
                <a:solidFill>
                  <a:srgbClr val="000000"/>
                </a:solidFill>
                <a:effectLst/>
                <a:latin typeface="Times New Roman" pitchFamily="24"/>
                <a:ea typeface="宋体" pitchFamily="24"/>
              </a:rPr>
              <a:t> </a:t>
            </a:r>
            <a:r>
              <a:rPr lang="en-US"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宋体" pitchFamily="24"/>
              </a:rPr>
              <a:t>10</a:t>
            </a:r>
            <a:r>
              <a:rPr lang="en-US" altLang="zh-CN" sz="2400" b="0" i="0" u="none" spc="150" baseline="30000" dirty="0">
                <a:solidFill>
                  <a:srgbClr val="000000"/>
                </a:solidFill>
                <a:effectLst/>
                <a:latin typeface="Times New Roman" pitchFamily="24"/>
                <a:ea typeface="宋体" pitchFamily="24"/>
              </a:rPr>
              <a:t>6</a:t>
            </a:r>
            <a:r>
              <a:rPr lang="zh-CN" altLang="zh-CN" sz="2400" b="0" i="0" u="none" spc="150" dirty="0">
                <a:solidFill>
                  <a:srgbClr val="000000"/>
                </a:solidFill>
                <a:effectLst/>
                <a:latin typeface="Times New Roman" pitchFamily="24"/>
                <a:ea typeface="宋体" pitchFamily="24"/>
              </a:rPr>
              <a:t>吨污水排入江河湖海</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Times New Roman" pitchFamily="24"/>
                <a:ea typeface="宋体" pitchFamily="24"/>
              </a:rPr>
              <a:t>那么</a:t>
            </a:r>
            <a:r>
              <a:rPr lang="en-US" altLang="zh-CN" sz="1500" b="0" i="1" u="none" spc="150" dirty="0">
                <a:solidFill>
                  <a:srgbClr val="000000"/>
                </a:solidFill>
                <a:effectLst/>
                <a:latin typeface="Times New Roman" pitchFamily="24"/>
                <a:ea typeface="宋体" pitchFamily="24"/>
              </a:rPr>
              <a:t> </a:t>
            </a:r>
            <a:r>
              <a:rPr lang="en-US" altLang="zh-CN" sz="2400" b="0" i="1" u="none" spc="150" dirty="0">
                <a:solidFill>
                  <a:srgbClr val="000000"/>
                </a:solidFill>
                <a:effectLst/>
                <a:latin typeface="Times New Roman" pitchFamily="24"/>
                <a:ea typeface="宋体" pitchFamily="24"/>
              </a:rPr>
              <a:t>m</a:t>
            </a:r>
            <a:r>
              <a:rPr lang="en-US" altLang="zh-CN" sz="1500" b="0" i="1" u="none" spc="150" dirty="0">
                <a:solidFill>
                  <a:srgbClr val="000000"/>
                </a:solidFill>
                <a:effectLst/>
                <a:latin typeface="Times New Roman" pitchFamily="24"/>
                <a:ea typeface="宋体" pitchFamily="24"/>
              </a:rPr>
              <a:t> </a:t>
            </a:r>
            <a:r>
              <a:rPr lang="zh-CN" altLang="zh-CN" sz="2400" b="0" i="0" u="none" spc="150" dirty="0">
                <a:solidFill>
                  <a:srgbClr val="000000"/>
                </a:solidFill>
                <a:effectLst/>
                <a:latin typeface="Times New Roman" pitchFamily="24"/>
                <a:ea typeface="宋体" pitchFamily="24"/>
              </a:rPr>
              <a:t>有</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00" u="sng" dirty="0">
                <a:solidFill>
                  <a:srgbClr val="000000"/>
                </a:solidFill>
                <a:uFill>
                  <a:solidFill>
                    <a:srgbClr val="000000"/>
                  </a:solidFill>
                </a:uFill>
                <a:latin typeface="Times New Roman"/>
              </a:rPr>
              <a:t> </a:t>
            </a:r>
            <a:r>
              <a:rPr sz="100" spc="-100" dirty="0">
                <a:latin typeface="Times New Roman"/>
              </a:rPr>
              <a:t>⁠</a:t>
            </a:r>
            <a:r>
              <a:rPr lang="zh-CN" altLang="zh-CN" sz="2400" b="0" i="0" u="sng" spc="150" dirty="0">
                <a:solidFill>
                  <a:srgbClr val="FF0000">
                    <a:alpha val="0"/>
                  </a:srgbClr>
                </a:solidFill>
                <a:effectLst/>
                <a:uFill>
                  <a:solidFill>
                    <a:srgbClr val="000000"/>
                  </a:solidFill>
                </a:uFill>
                <a:latin typeface="Times New Roman" pitchFamily="24"/>
                <a:ea typeface="宋体" pitchFamily="24"/>
                <a:sym typeface="W:7.505039,H:37.44"/>
              </a:rPr>
              <a:t/>
            </a:r>
            <a:br>
              <a:rPr lang="zh-CN" altLang="zh-CN" sz="2400" b="0" i="0" u="sng" spc="150" dirty="0">
                <a:solidFill>
                  <a:srgbClr val="FF0000">
                    <a:alpha val="0"/>
                  </a:srgbClr>
                </a:solidFill>
                <a:effectLst/>
                <a:uFill>
                  <a:solidFill>
                    <a:srgbClr val="000000"/>
                  </a:solidFill>
                </a:uFill>
                <a:latin typeface="Times New Roman" pitchFamily="24"/>
                <a:ea typeface="宋体" pitchFamily="24"/>
                <a:sym typeface="W:7.505039,H:37.44"/>
              </a:rPr>
            </a:br>
            <a:r>
              <a:rPr lang="zh-CN" altLang="zh-CN" sz="2400" b="0" i="0" u="none" spc="150" dirty="0">
                <a:solidFill>
                  <a:srgbClr val="000000"/>
                </a:solidFill>
                <a:effectLst/>
                <a:latin typeface="Times New Roman" pitchFamily="24"/>
                <a:ea typeface="宋体" pitchFamily="24"/>
              </a:rPr>
              <a:t>位整数</a:t>
            </a:r>
            <a:r>
              <a:rPr lang="en-US" altLang="zh-CN" sz="2400" b="0" i="0" u="none" spc="150" dirty="0">
                <a:solidFill>
                  <a:srgbClr val="000000"/>
                </a:solidFill>
                <a:effectLst/>
                <a:latin typeface="宋体" pitchFamily="24"/>
                <a:ea typeface="宋体" pitchFamily="24"/>
                <a:sym typeface=",isEnd"/>
              </a:rPr>
              <a:t>.</a:t>
            </a:r>
          </a:p>
          <a:p>
            <a:pPr eaLnBrk="1" latinLnBrk="0" hangingPunct="0">
              <a:lnSpc>
                <a:spcPct val="129999"/>
              </a:lnSpc>
            </a:pPr>
            <a:r>
              <a:rPr lang="en-US" altLang="zh-CN" sz="2400" b="0" i="0" u="none" dirty="0">
                <a:solidFill>
                  <a:srgbClr val="000000"/>
                </a:solidFill>
                <a:effectLst/>
                <a:latin typeface="Times New Roman" pitchFamily="24"/>
                <a:ea typeface="宋体" pitchFamily="24"/>
              </a:rPr>
              <a:t>7</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科技前沿</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上海浦东磁悬浮铁路全长</a:t>
            </a:r>
            <a:r>
              <a:rPr lang="en-US" altLang="zh-CN" sz="2400" b="0" i="0" u="none" dirty="0">
                <a:solidFill>
                  <a:srgbClr val="000000"/>
                </a:solidFill>
                <a:effectLst/>
                <a:latin typeface="Times New Roman" pitchFamily="24"/>
                <a:ea typeface="宋体" pitchFamily="24"/>
              </a:rPr>
              <a:t>30</a:t>
            </a:r>
            <a:r>
              <a:rPr lang="zh-CN" altLang="zh-CN" sz="2400" b="0" i="0" u="none" dirty="0">
                <a:solidFill>
                  <a:srgbClr val="000000"/>
                </a:solidFill>
                <a:effectLst/>
                <a:latin typeface="Times New Roman" pitchFamily="24"/>
                <a:ea typeface="宋体" pitchFamily="24"/>
              </a:rPr>
              <a:t>千米</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单程运行时间约</a:t>
            </a:r>
            <a:r>
              <a:rPr lang="en-US" altLang="zh-CN" sz="2400" b="0" i="0" u="none" dirty="0">
                <a:solidFill>
                  <a:srgbClr val="000000"/>
                </a:solidFill>
                <a:effectLst/>
                <a:latin typeface="Times New Roman" pitchFamily="24"/>
                <a:ea typeface="宋体" pitchFamily="24"/>
              </a:rPr>
              <a:t>8</a:t>
            </a:r>
            <a:r>
              <a:rPr lang="zh-CN" altLang="zh-CN" sz="2400" b="0" i="0" u="none" dirty="0">
                <a:solidFill>
                  <a:srgbClr val="000000"/>
                </a:solidFill>
                <a:effectLst/>
                <a:latin typeface="Times New Roman" pitchFamily="24"/>
                <a:ea typeface="宋体" pitchFamily="24"/>
              </a:rPr>
              <a:t>分钟</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3_ceb8f,isEnd"/>
              </a:rPr>
              <a:t>那么磁</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悬浮列车的平均速度用科学记数法表示约为</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400" u="sng" dirty="0">
                <a:solidFill>
                  <a:srgbClr val="000000"/>
                </a:solidFill>
                <a:uFill>
                  <a:solidFill>
                    <a:srgbClr val="000000"/>
                  </a:solidFill>
                </a:uFill>
                <a:latin typeface="Times New Roman"/>
              </a:rPr>
              <a:t> </a:t>
            </a:r>
            <a:r>
              <a:rPr lang="zh-CN" altLang="zh-CN" sz="2400" b="0" i="0" u="none" dirty="0">
                <a:solidFill>
                  <a:srgbClr val="000000"/>
                </a:solidFill>
                <a:effectLst/>
                <a:latin typeface="Times New Roman" pitchFamily="24"/>
                <a:ea typeface="宋体" pitchFamily="24"/>
              </a:rPr>
              <a:t>米</a:t>
            </a:r>
            <a:r>
              <a:rPr lang="en-US" altLang="zh-CN" sz="2400" b="0" i="1" u="none" dirty="0">
                <a:solidFill>
                  <a:srgbClr val="000000"/>
                </a:solid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分钟</a:t>
            </a:r>
            <a:r>
              <a:rPr lang="en-US" altLang="zh-CN" sz="2400" b="0" i="0" u="none" dirty="0" smtClean="0">
                <a:solidFill>
                  <a:srgbClr val="000000"/>
                </a:solidFill>
                <a:effectLst/>
                <a:latin typeface="宋体" pitchFamily="24"/>
                <a:ea typeface="宋体" pitchFamily="24"/>
                <a:sym typeface=",isEnd"/>
              </a:rPr>
              <a:t>.</a:t>
            </a:r>
            <a:endParaRPr lang="en-US" altLang="zh-CN" sz="2400" b="0" i="0" u="none" dirty="0">
              <a:solidFill>
                <a:srgbClr val="000000"/>
              </a:solidFill>
              <a:effectLst/>
              <a:latin typeface="宋体" pitchFamily="24"/>
              <a:ea typeface="宋体" pitchFamily="24"/>
              <a:sym typeface=",isEnd"/>
            </a:endParaRPr>
          </a:p>
        </p:txBody>
      </p:sp>
      <p:sp>
        <p:nvSpPr>
          <p:cNvPr id="2" name="文本框 1">
            <a:extLst>
              <a:ext uri="{FF2B5EF4-FFF2-40B4-BE49-F238E27FC236}">
                <a16:creationId xmlns:a16="http://schemas.microsoft.com/office/drawing/2014/main" id="{F19D3401-0740-C208-C469-0D8D7BBF3689}"/>
              </a:ext>
            </a:extLst>
          </p:cNvPr>
          <p:cNvSpPr txBox="1"/>
          <p:nvPr/>
        </p:nvSpPr>
        <p:spPr>
          <a:xfrm>
            <a:off x="11162557" y="1435359"/>
            <a:ext cx="770636" cy="569100"/>
          </a:xfrm>
          <a:prstGeom prst="rect">
            <a:avLst/>
          </a:prstGeom>
          <a:noFill/>
        </p:spPr>
        <p:txBody>
          <a:bodyPr vert="horz" wrap="none" rtlCol="0">
            <a:noAutofit/>
          </a:bodyPr>
          <a:lstStyle/>
          <a:p>
            <a:pPr>
              <a:lnSpc>
                <a:spcPct val="129999"/>
              </a:lnSpc>
            </a:pPr>
            <a:r>
              <a:rPr kumimoji="0" lang="en-US"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宋体" pitchFamily="24"/>
                <a:cs typeface="+mn-cs"/>
              </a:rPr>
              <a:t>7</a:t>
            </a:r>
            <a: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宋体" pitchFamily="24"/>
                <a:cs typeface="+mn-cs"/>
                <a:sym typeface="_⨹_1_d2554"/>
              </a:rPr>
              <a:t>　</a:t>
            </a:r>
            <a: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宋体" pitchFamily="24"/>
                <a:cs typeface="+mn-cs"/>
              </a:rPr>
              <a:t/>
            </a:r>
            <a:b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宋体" pitchFamily="24"/>
                <a:cs typeface="+mn-cs"/>
              </a:rPr>
            </a:br>
            <a:endParaRPr lang="zh-CN" altLang="en-US">
              <a:solidFill>
                <a:srgbClr val="FF0000"/>
              </a:solidFill>
            </a:endParaRPr>
          </a:p>
        </p:txBody>
      </p:sp>
      <p:sp>
        <p:nvSpPr>
          <p:cNvPr id="3" name="文本框 2">
            <a:extLst>
              <a:ext uri="{FF2B5EF4-FFF2-40B4-BE49-F238E27FC236}">
                <a16:creationId xmlns:a16="http://schemas.microsoft.com/office/drawing/2014/main" id="{CBFCB627-988C-FF02-585B-3602990B3B21}"/>
              </a:ext>
            </a:extLst>
          </p:cNvPr>
          <p:cNvSpPr txBox="1"/>
          <p:nvPr/>
        </p:nvSpPr>
        <p:spPr>
          <a:xfrm>
            <a:off x="6546107" y="2861823"/>
            <a:ext cx="1805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75</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01" name="yt_shape_11801"/>
          <p:cNvSpPr txBox="1"/>
          <p:nvPr/>
        </p:nvSpPr>
        <p:spPr>
          <a:xfrm>
            <a:off x="495675" y="2079262"/>
            <a:ext cx="11492915" cy="3309304"/>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如果每名失学儿童可获得</a:t>
            </a:r>
            <a:r>
              <a:rPr lang="en-US" altLang="zh-CN" sz="2400" b="0" i="0" u="none" dirty="0">
                <a:solidFill>
                  <a:srgbClr val="000000"/>
                </a:solidFill>
                <a:effectLst/>
                <a:latin typeface="Times New Roman" pitchFamily="24"/>
                <a:ea typeface="宋体" pitchFamily="24"/>
              </a:rPr>
              <a:t>500</a:t>
            </a:r>
            <a:r>
              <a:rPr lang="zh-CN" altLang="zh-CN" sz="2400" b="0" i="0" u="none" dirty="0">
                <a:solidFill>
                  <a:srgbClr val="000000"/>
                </a:solidFill>
                <a:effectLst/>
                <a:latin typeface="Times New Roman" pitchFamily="24"/>
                <a:ea typeface="宋体" pitchFamily="24"/>
              </a:rPr>
              <a:t>元的资助</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那么共可资助多少名失学儿童</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2_cd0c5"/>
              </a:rPr>
              <a:t>用科</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学记数法表示结果</a:t>
            </a:r>
            <a:r>
              <a:rPr lang="zh-CN"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15000000</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500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30000</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名</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3</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10</a:t>
            </a:r>
            <a:r>
              <a:rPr lang="en-US" altLang="zh-CN" sz="2400" b="0" i="0" u="none" baseline="30000" dirty="0">
                <a:solidFill>
                  <a:srgbClr val="FF0000">
                    <a:alpha val="0"/>
                  </a:srgbClr>
                </a:solidFill>
                <a:effectLst/>
                <a:latin typeface="Times New Roman" pitchFamily="24"/>
                <a:ea typeface="宋体" pitchFamily="24"/>
              </a:rPr>
              <a:t>4</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名</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p>
          <a:p>
            <a:pPr algn="l" eaLnBrk="1" latinLnBrk="0" hangingPunct="0">
              <a:lnSpc>
                <a:spcPct val="129999"/>
              </a:lnSpc>
            </a:pPr>
            <a:endParaRPr lang="en-US" altLang="zh-CN" sz="2400" b="0" i="0" u="none" dirty="0" smtClean="0">
              <a:solidFill>
                <a:srgbClr val="000000"/>
              </a:solidFill>
              <a:effectLst/>
              <a:latin typeface="宋体" pitchFamily="24"/>
              <a:ea typeface="宋体" pitchFamily="24"/>
            </a:endParaRPr>
          </a:p>
          <a:p>
            <a:pPr algn="l" eaLnBrk="1" latinLnBrk="0" hangingPunct="0">
              <a:lnSpc>
                <a:spcPct val="129999"/>
              </a:lnSpc>
            </a:pPr>
            <a:r>
              <a:rPr lang="zh-CN" altLang="zh-CN" sz="2400" b="0" i="0" u="none" dirty="0" smtClean="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如果社会各界人士的平均捐款数为</a:t>
            </a:r>
            <a:r>
              <a:rPr lang="en-US" altLang="zh-CN" sz="2400" b="0" i="0" u="none" dirty="0">
                <a:solidFill>
                  <a:srgbClr val="000000"/>
                </a:solidFill>
                <a:effectLst/>
                <a:latin typeface="Times New Roman" pitchFamily="24"/>
                <a:ea typeface="宋体" pitchFamily="24"/>
              </a:rPr>
              <a:t>10</a:t>
            </a:r>
            <a:r>
              <a:rPr lang="zh-CN" altLang="zh-CN" sz="2400" b="0" i="0" u="none" dirty="0">
                <a:solidFill>
                  <a:srgbClr val="000000"/>
                </a:solidFill>
                <a:effectLst/>
                <a:latin typeface="Times New Roman" pitchFamily="24"/>
                <a:ea typeface="宋体" pitchFamily="24"/>
              </a:rPr>
              <a:t>元</a:t>
            </a:r>
            <a:r>
              <a:rPr lang="en-US" altLang="zh-CN" sz="2400" b="0" i="1" u="none" dirty="0">
                <a:solidFill>
                  <a:srgbClr val="000000"/>
                </a:solid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人</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14_11332"/>
              </a:rPr>
              <a:t>则需要多少人捐款才能获得这笔</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捐款</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用科学记数法表示结果</a:t>
            </a:r>
            <a:r>
              <a:rPr lang="en-US"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1500</a:t>
            </a:r>
            <a:r>
              <a:rPr lang="zh-CN" altLang="zh-CN" sz="2400" b="0" i="0" u="none" dirty="0">
                <a:solidFill>
                  <a:srgbClr val="FF0000">
                    <a:alpha val="0"/>
                  </a:srgbClr>
                </a:solidFill>
                <a:effectLst/>
                <a:latin typeface="Times New Roman" pitchFamily="24"/>
                <a:ea typeface="楷体" pitchFamily="24"/>
              </a:rPr>
              <a:t>万元</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15000000</a:t>
            </a:r>
            <a:r>
              <a:rPr lang="zh-CN" altLang="zh-CN" sz="2400" b="0" i="0" u="none" dirty="0">
                <a:solidFill>
                  <a:srgbClr val="FF0000">
                    <a:alpha val="0"/>
                  </a:srgbClr>
                </a:solidFill>
                <a:effectLst/>
                <a:latin typeface="Times New Roman" pitchFamily="24"/>
                <a:ea typeface="楷体" pitchFamily="24"/>
              </a:rPr>
              <a:t>元</a:t>
            </a:r>
            <a:r>
              <a:rPr lang="en-US" altLang="zh-CN" sz="2400" b="0" i="0" u="none" dirty="0">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2</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15000000</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1500000</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人</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5</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10</a:t>
            </a:r>
            <a:r>
              <a:rPr lang="en-US" altLang="zh-CN" sz="2400" b="0" i="0" u="none" baseline="30000" dirty="0">
                <a:solidFill>
                  <a:srgbClr val="FF0000">
                    <a:alpha val="0"/>
                  </a:srgbClr>
                </a:solidFill>
                <a:effectLst/>
                <a:latin typeface="Times New Roman" pitchFamily="24"/>
                <a:ea typeface="宋体" pitchFamily="24"/>
              </a:rPr>
              <a:t>6</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人</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3542A573-C5C2-A5FC-D533-8E4CEC3DCB92}"/>
              </a:ext>
            </a:extLst>
          </p:cNvPr>
          <p:cNvSpPr txBox="1"/>
          <p:nvPr/>
        </p:nvSpPr>
        <p:spPr>
          <a:xfrm>
            <a:off x="431515" y="3456346"/>
            <a:ext cx="7139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15000000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500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30000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名</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dirty="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名</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3" name="文本框 2">
            <a:extLst>
              <a:ext uri="{FF2B5EF4-FFF2-40B4-BE49-F238E27FC236}">
                <a16:creationId xmlns:a16="http://schemas.microsoft.com/office/drawing/2014/main" id="{16955AD1-528E-BE3A-34B2-49D90C9D3360}"/>
              </a:ext>
            </a:extLst>
          </p:cNvPr>
          <p:cNvSpPr txBox="1"/>
          <p:nvPr/>
        </p:nvSpPr>
        <p:spPr>
          <a:xfrm>
            <a:off x="457366" y="2941765"/>
            <a:ext cx="3990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1500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万元</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15000000</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元</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4" name="文本框 3">
            <a:extLst>
              <a:ext uri="{FF2B5EF4-FFF2-40B4-BE49-F238E27FC236}">
                <a16:creationId xmlns:a16="http://schemas.microsoft.com/office/drawing/2014/main" id="{7C56A59F-B812-3ADB-660A-4F0F0978EF4E}"/>
              </a:ext>
            </a:extLst>
          </p:cNvPr>
          <p:cNvSpPr txBox="1"/>
          <p:nvPr/>
        </p:nvSpPr>
        <p:spPr>
          <a:xfrm>
            <a:off x="428012" y="4941168"/>
            <a:ext cx="7596887" cy="517983"/>
          </a:xfrm>
          <a:prstGeom prst="rect">
            <a:avLst/>
          </a:prstGeom>
          <a:noFill/>
        </p:spPr>
        <p:txBody>
          <a:bodyPr vert="horz" wrap="none" rtlCol="0">
            <a:noAutofit/>
          </a:bodyPr>
          <a:lstStyle/>
          <a:p>
            <a:pPr>
              <a:lnSpc>
                <a:spcPct val="129999"/>
              </a:lnSpc>
            </a:pPr>
            <a:r>
              <a:rPr lang="zh-CN" altLang="zh-CN" sz="2400" dirty="0">
                <a:solidFill>
                  <a:srgbClr val="FF0000"/>
                </a:solidFill>
                <a:latin typeface="Times New Roman" pitchFamily="24"/>
                <a:ea typeface="楷体" pitchFamily="24"/>
              </a:rPr>
              <a:t>解</a:t>
            </a:r>
            <a:r>
              <a:rPr lang="zh-CN" altLang="zh-CN" sz="2400" dirty="0" smtClean="0">
                <a:solidFill>
                  <a:srgbClr val="FF0000"/>
                </a:solidFill>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15000000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1500000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人</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5</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dirty="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人</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5" name="矩形 4"/>
          <p:cNvSpPr/>
          <p:nvPr/>
        </p:nvSpPr>
        <p:spPr>
          <a:xfrm>
            <a:off x="551384" y="1052736"/>
            <a:ext cx="11501366" cy="1052596"/>
          </a:xfrm>
          <a:prstGeom prst="rect">
            <a:avLst/>
          </a:prstGeom>
        </p:spPr>
        <p:txBody>
          <a:bodyPr wrap="square">
            <a:spAutoFit/>
          </a:bodyPr>
          <a:lstStyle/>
          <a:p>
            <a:pPr lvl="0" hangingPunct="0">
              <a:lnSpc>
                <a:spcPct val="129999"/>
              </a:lnSpc>
            </a:pPr>
            <a:r>
              <a:rPr lang="en-US" altLang="zh-CN" sz="2400" spc="150" dirty="0">
                <a:solidFill>
                  <a:srgbClr val="000000"/>
                </a:solidFill>
                <a:latin typeface="Times New Roman" pitchFamily="24"/>
                <a:ea typeface="宋体" pitchFamily="24"/>
              </a:rPr>
              <a:t>8</a:t>
            </a:r>
            <a:r>
              <a:rPr lang="en-US" altLang="zh-CN" sz="2400" spc="150" dirty="0">
                <a:solidFill>
                  <a:srgbClr val="000000"/>
                </a:solidFill>
                <a:latin typeface="宋体" pitchFamily="24"/>
                <a:ea typeface="宋体" pitchFamily="24"/>
              </a:rPr>
              <a:t>.</a:t>
            </a:r>
            <a:r>
              <a:rPr lang="en-US" altLang="zh-CN" sz="2400" spc="150" dirty="0">
                <a:solidFill>
                  <a:srgbClr val="000000"/>
                </a:solidFill>
                <a:latin typeface="Times New Roman" pitchFamily="24"/>
                <a:ea typeface="Times New Roman" pitchFamily="24"/>
              </a:rPr>
              <a:t> </a:t>
            </a:r>
            <a:r>
              <a:rPr lang="zh-CN" altLang="zh-CN" sz="2400" spc="150" dirty="0">
                <a:solidFill>
                  <a:srgbClr val="000000"/>
                </a:solidFill>
                <a:latin typeface="Times New Roman" pitchFamily="24"/>
                <a:ea typeface="宋体" pitchFamily="24"/>
              </a:rPr>
              <a:t>某省希望工程办公室收到社会各界人士捐款共</a:t>
            </a:r>
            <a:r>
              <a:rPr lang="en-US" altLang="zh-CN" sz="2400" spc="150" dirty="0">
                <a:solidFill>
                  <a:srgbClr val="000000"/>
                </a:solidFill>
                <a:latin typeface="Times New Roman" pitchFamily="24"/>
                <a:ea typeface="宋体" pitchFamily="24"/>
              </a:rPr>
              <a:t>1500</a:t>
            </a:r>
            <a:r>
              <a:rPr lang="zh-CN" altLang="zh-CN" sz="2400" spc="150" dirty="0">
                <a:solidFill>
                  <a:srgbClr val="000000"/>
                </a:solidFill>
                <a:latin typeface="Times New Roman" pitchFamily="24"/>
                <a:ea typeface="宋体" pitchFamily="24"/>
              </a:rPr>
              <a:t>万元</a:t>
            </a:r>
            <a:r>
              <a:rPr lang="zh-CN" altLang="zh-CN" sz="2400" spc="150" dirty="0">
                <a:solidFill>
                  <a:srgbClr val="000000"/>
                </a:solidFill>
                <a:latin typeface="宋体" pitchFamily="24"/>
                <a:ea typeface="宋体" pitchFamily="24"/>
              </a:rPr>
              <a:t>，</a:t>
            </a:r>
            <a:r>
              <a:rPr lang="zh-CN" altLang="zh-CN" sz="2400" spc="150" dirty="0">
                <a:solidFill>
                  <a:srgbClr val="000000"/>
                </a:solidFill>
                <a:latin typeface="Times New Roman" pitchFamily="24"/>
                <a:ea typeface="宋体" pitchFamily="24"/>
                <a:sym typeface="_⨹_7_086e2,isEnd"/>
              </a:rPr>
              <a:t>以此来资助贫困</a:t>
            </a:r>
            <a:r>
              <a:rPr lang="zh-CN" altLang="zh-CN" sz="2400" spc="150" dirty="0">
                <a:solidFill>
                  <a:srgbClr val="000000"/>
                </a:solidFill>
                <a:latin typeface="Times New Roman" pitchFamily="24"/>
                <a:ea typeface="宋体" pitchFamily="24"/>
              </a:rPr>
              <a:t/>
            </a:r>
            <a:br>
              <a:rPr lang="zh-CN" altLang="zh-CN" sz="2400" spc="150" dirty="0">
                <a:solidFill>
                  <a:srgbClr val="000000"/>
                </a:solidFill>
                <a:latin typeface="Times New Roman" pitchFamily="24"/>
                <a:ea typeface="宋体" pitchFamily="24"/>
              </a:rPr>
            </a:br>
            <a:r>
              <a:rPr lang="zh-CN" altLang="zh-CN" sz="2400" spc="150" dirty="0">
                <a:solidFill>
                  <a:srgbClr val="000000"/>
                </a:solidFill>
                <a:latin typeface="Times New Roman" pitchFamily="24"/>
                <a:ea typeface="宋体" pitchFamily="24"/>
              </a:rPr>
              <a:t>失学儿童</a:t>
            </a:r>
            <a:r>
              <a:rPr lang="en-US" altLang="zh-CN" sz="2400" spc="150" dirty="0">
                <a:solidFill>
                  <a:srgbClr val="000000"/>
                </a:solidFill>
                <a:latin typeface="宋体" pitchFamily="24"/>
                <a:ea typeface="宋体" pitchFamily="24"/>
                <a:sym typeface=",isEnd"/>
              </a:rPr>
              <a:t>.</a:t>
            </a:r>
            <a:endParaRPr lang="en-US" altLang="zh-CN" sz="2400" spc="150" dirty="0">
              <a:solidFill>
                <a:srgbClr val="000000"/>
              </a:solidFill>
              <a:latin typeface="宋体" pitchFamily="24"/>
              <a:ea typeface="宋体" pitchFamily="24"/>
              <a:sym typeface=",isEnd"/>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07" name="yt_shape_11807"/>
          <p:cNvSpPr txBox="1"/>
          <p:nvPr/>
        </p:nvSpPr>
        <p:spPr>
          <a:xfrm>
            <a:off x="540000" y="900000"/>
            <a:ext cx="2557431"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0">
                <a:solidFill>
                  <a:srgbClr val="1EE3CF"/>
                </a:solidFill>
                <a:effectLst/>
                <a:latin typeface="Times New Roman" pitchFamily="26"/>
                <a:ea typeface="宋体" pitchFamily="26"/>
              </a:rPr>
              <a:t> </a:t>
            </a:r>
          </a:p>
        </p:txBody>
      </p:sp>
      <p:pic>
        <p:nvPicPr>
          <p:cNvPr id="11806" name="yt_image_11806" title="H_41.8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2530602" cy="531495"/>
          </a:xfrm>
          <a:prstGeom prst="rect">
            <a:avLst/>
          </a:prstGeom>
          <a:noFill/>
          <a:extLst>
            <a:ext uri="{909E8E84-426E-40DD-AFC4-6F175D3DCCD1}">
              <a14:hiddenFill xmlns:a14="http://schemas.microsoft.com/office/drawing/2010/main">
                <a:solidFill>
                  <a:srgbClr val="FFFFFF"/>
                </a:solidFill>
              </a14:hiddenFill>
            </a:ext>
          </a:extLst>
        </p:spPr>
      </p:pic>
      <p:sp>
        <p:nvSpPr>
          <p:cNvPr id="11809" name="yt_shape_11809"/>
          <p:cNvSpPr txBox="1"/>
          <p:nvPr/>
        </p:nvSpPr>
        <p:spPr>
          <a:xfrm>
            <a:off x="540119" y="1482165"/>
            <a:ext cx="11492915" cy="2829172"/>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跨学科</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a:t>
            </a:r>
            <a:r>
              <a:rPr lang="en-US" altLang="zh-CN" sz="2400" b="0" i="0" u="none">
                <a:solidFill>
                  <a:srgbClr val="000000"/>
                </a:solidFill>
                <a:effectLst/>
                <a:latin typeface="Times New Roman" pitchFamily="24"/>
                <a:ea typeface="宋体" pitchFamily="24"/>
              </a:rPr>
              <a:t>1km</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的土地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一年内从太阳得到的能量相当于燃烧</a:t>
            </a: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8</a:t>
            </a:r>
            <a:r>
              <a:rPr lang="en-US" altLang="zh-CN" sz="2400" b="0" i="0" u="none">
                <a:solidFill>
                  <a:srgbClr val="000000"/>
                </a:solidFill>
                <a:effectLst/>
                <a:latin typeface="Times New Roman" pitchFamily="24"/>
                <a:ea typeface="宋体" pitchFamily="24"/>
              </a:rPr>
              <a:t>kg</a:t>
            </a:r>
            <a:r>
              <a:rPr lang="zh-CN" altLang="zh-CN" sz="2400" b="0" i="0" u="none">
                <a:solidFill>
                  <a:srgbClr val="000000"/>
                </a:solidFill>
                <a:effectLst/>
                <a:latin typeface="Times New Roman" pitchFamily="24"/>
                <a:ea typeface="宋体" pitchFamily="24"/>
                <a:sym typeface="_⨹_1_7ebe7"/>
              </a:rPr>
              <a:t>煤</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所产生的能量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那么我国</a:t>
            </a: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6</a:t>
            </a:r>
            <a:r>
              <a:rPr lang="en-US" altLang="zh-CN" sz="2400" b="0" i="0" u="none">
                <a:solidFill>
                  <a:srgbClr val="000000"/>
                </a:solidFill>
                <a:effectLst/>
                <a:latin typeface="Times New Roman" pitchFamily="24"/>
                <a:ea typeface="宋体" pitchFamily="24"/>
              </a:rPr>
              <a:t>km</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的土地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6_3395b"/>
              </a:rPr>
              <a:t>十年内从太阳得到的能量相当于燃烧</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多少千克煤所产生的能量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用科学记数法表示</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8</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248</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16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kg</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相当于</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248</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16</a:t>
            </a:r>
            <a:r>
              <a:rPr lang="en-US" altLang="zh-CN" sz="2400" b="0" i="0" u="none">
                <a:solidFill>
                  <a:srgbClr val="FF0000">
                    <a:alpha val="0"/>
                  </a:srgbClr>
                </a:solidFill>
                <a:effectLst/>
                <a:latin typeface="Times New Roman" pitchFamily="24"/>
                <a:ea typeface="宋体" pitchFamily="24"/>
              </a:rPr>
              <a:t>kg</a:t>
            </a:r>
            <a:r>
              <a:rPr lang="zh-CN" altLang="zh-CN" sz="2400" b="0" i="0" u="none">
                <a:solidFill>
                  <a:srgbClr val="FF0000">
                    <a:alpha val="0"/>
                  </a:srgbClr>
                </a:solidFill>
                <a:effectLst/>
                <a:latin typeface="Times New Roman" pitchFamily="24"/>
                <a:ea typeface="楷体" pitchFamily="24"/>
              </a:rPr>
              <a:t>煤燃烧所产生的能量</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CE964AC6-05B3-238B-76E9-E02E5FAB8A89}"/>
              </a:ext>
            </a:extLst>
          </p:cNvPr>
          <p:cNvSpPr txBox="1"/>
          <p:nvPr/>
        </p:nvSpPr>
        <p:spPr>
          <a:xfrm>
            <a:off x="450108" y="2861823"/>
            <a:ext cx="4345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endParaRPr lang="zh-CN" altLang="en-US">
              <a:solidFill>
                <a:srgbClr val="FF0000"/>
              </a:solidFill>
            </a:endParaRPr>
          </a:p>
        </p:txBody>
      </p:sp>
      <p:sp>
        <p:nvSpPr>
          <p:cNvPr id="3" name="文本框 2">
            <a:extLst>
              <a:ext uri="{FF2B5EF4-FFF2-40B4-BE49-F238E27FC236}">
                <a16:creationId xmlns:a16="http://schemas.microsoft.com/office/drawing/2014/main" id="{A2241928-D84A-4714-C6FE-859C7AB170B6}"/>
              </a:ext>
            </a:extLst>
          </p:cNvPr>
          <p:cNvSpPr txBox="1"/>
          <p:nvPr/>
        </p:nvSpPr>
        <p:spPr>
          <a:xfrm>
            <a:off x="1059708" y="3337311"/>
            <a:ext cx="3126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248</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dirty="0">
                <a:ln>
                  <a:noFill/>
                </a:ln>
                <a:solidFill>
                  <a:srgbClr val="FF0000"/>
                </a:solidFill>
                <a:effectLst/>
                <a:uLnTx/>
                <a:uFillTx/>
                <a:latin typeface="Times New Roman" pitchFamily="24"/>
                <a:ea typeface="宋体" pitchFamily="24"/>
                <a:cs typeface="+mn-cs"/>
              </a:rPr>
              <a:t>16</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kg</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4" name="文本框 3">
            <a:extLst>
              <a:ext uri="{FF2B5EF4-FFF2-40B4-BE49-F238E27FC236}">
                <a16:creationId xmlns:a16="http://schemas.microsoft.com/office/drawing/2014/main" id="{C13F52DF-CD72-9E14-AD8B-5A242D379D1D}"/>
              </a:ext>
            </a:extLst>
          </p:cNvPr>
          <p:cNvSpPr txBox="1"/>
          <p:nvPr/>
        </p:nvSpPr>
        <p:spPr>
          <a:xfrm>
            <a:off x="450108" y="3812799"/>
            <a:ext cx="6479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相当于</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248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16</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kg</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煤燃烧所产生的能量</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p:cNvSpPr txBox="1"/>
          <p:nvPr/>
        </p:nvSpPr>
        <p:spPr>
          <a:xfrm>
            <a:off x="558139" y="1019330"/>
            <a:ext cx="11162805" cy="4708981"/>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a:t>
            </a:r>
            <a:r>
              <a:rPr kumimoji="0" lang="zh-CN" altLang="en-US" sz="20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470</Words>
  <Application>Microsoft Office PowerPoint</Application>
  <PresentationFormat>宽屏</PresentationFormat>
  <Paragraphs>67</Paragraphs>
  <Slides>8</Slides>
  <Notes>0</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8</vt:i4>
      </vt:variant>
    </vt:vector>
  </HeadingPairs>
  <TitlesOfParts>
    <vt:vector size="33" baseType="lpstr">
      <vt:lpstr>,isEnd</vt:lpstr>
      <vt:lpstr>_⨹_1_7ebe7</vt:lpstr>
      <vt:lpstr>_⨹_1_d2554</vt:lpstr>
      <vt:lpstr>_⨹_10_520e6</vt:lpstr>
      <vt:lpstr>_⨹_14_11332</vt:lpstr>
      <vt:lpstr>_⨹_16_3395b</vt:lpstr>
      <vt:lpstr>_⨹_2_18ede</vt:lpstr>
      <vt:lpstr>_⨹_2_cd0c5</vt:lpstr>
      <vt:lpstr>_⨹_3_7a25b</vt:lpstr>
      <vt:lpstr>_⨹_3_ceb8f,isEnd</vt:lpstr>
      <vt:lpstr>_⨹_4_a5c26</vt:lpstr>
      <vt:lpstr>_⨹_7_086e2,isEnd</vt:lpstr>
      <vt:lpstr>_⨹_7_85e7b</vt:lpstr>
      <vt:lpstr>Finished</vt:lpstr>
      <vt:lpstr>W:7.505039,H:37.44</vt:lpstr>
      <vt:lpstr>等线</vt:lpstr>
      <vt:lpstr>等线 Light</vt:lpstr>
      <vt:lpstr>黑体</vt:lpstr>
      <vt:lpstr>楷体</vt:lpstr>
      <vt:lpstr>宋体</vt:lpstr>
      <vt:lpstr>微软雅黑</vt:lpstr>
      <vt:lpstr>Arial</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Windows User</cp:lastModifiedBy>
  <cp:revision>11</cp:revision>
  <dcterms:created xsi:type="dcterms:W3CDTF">2024-07-22T14:01:11Z</dcterms:created>
  <dcterms:modified xsi:type="dcterms:W3CDTF">2024-07-23T14:58:41Z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A3D2DAF13E044C67A5AECFA2661B8942_13</vt:lpwstr>
  </property>
</Properties>
</file>